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Lst>
  <p:notesMasterIdLst>
    <p:notesMasterId r:id="rId22"/>
  </p:notesMasterIdLst>
  <p:sldIdLst>
    <p:sldId id="299" r:id="rId3"/>
    <p:sldId id="260" r:id="rId4"/>
    <p:sldId id="268" r:id="rId5"/>
    <p:sldId id="258" r:id="rId6"/>
    <p:sldId id="259" r:id="rId7"/>
    <p:sldId id="270" r:id="rId8"/>
    <p:sldId id="265" r:id="rId9"/>
    <p:sldId id="261" r:id="rId10"/>
    <p:sldId id="272" r:id="rId11"/>
    <p:sldId id="320" r:id="rId12"/>
    <p:sldId id="262" r:id="rId13"/>
    <p:sldId id="279" r:id="rId14"/>
    <p:sldId id="275" r:id="rId15"/>
    <p:sldId id="280" r:id="rId16"/>
    <p:sldId id="263" r:id="rId17"/>
    <p:sldId id="286" r:id="rId18"/>
    <p:sldId id="285" r:id="rId19"/>
    <p:sldId id="290" r:id="rId20"/>
    <p:sldId id="297" r:id="rId21"/>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3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CBE"/>
    <a:srgbClr val="8BBBBE"/>
    <a:srgbClr val="F0F3F3"/>
    <a:srgbClr val="6A93C4"/>
    <a:srgbClr val="64A6C8"/>
    <a:srgbClr val="D8E9EE"/>
    <a:srgbClr val="F8353D"/>
    <a:srgbClr val="67ACD3"/>
    <a:srgbClr val="F1F1F2"/>
    <a:srgbClr val="DF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114" d="100"/>
          <a:sy n="114" d="100"/>
        </p:scale>
        <p:origin x="432" y="84"/>
      </p:cViewPr>
      <p:guideLst>
        <p:guide orient="horz" pos="2159"/>
        <p:guide pos="38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C025A8-F083-469E-8899-342F99D7B339}" type="datetimeFigureOut">
              <a:rPr lang="zh-CN" altLang="en-US" smtClean="0"/>
              <a:t>2019/11/27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BAEF20-8040-4861-AE3B-16115F61F45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BAEF20-8040-4861-AE3B-16115F61F45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BAEF20-8040-4861-AE3B-16115F61F45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BAEF20-8040-4861-AE3B-16115F61F45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BAEF20-8040-4861-AE3B-16115F61F45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BAEF20-8040-4861-AE3B-16115F61F45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BAEF20-8040-4861-AE3B-16115F61F45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BAEF20-8040-4861-AE3B-16115F61F45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BAEF20-8040-4861-AE3B-16115F61F45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BAEF20-8040-4861-AE3B-16115F61F45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BAEF20-8040-4861-AE3B-16115F61F45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BAEF20-8040-4861-AE3B-16115F61F45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BAEF20-8040-4861-AE3B-16115F61F45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BAEF20-8040-4861-AE3B-16115F61F45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BAEF20-8040-4861-AE3B-16115F61F45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BAEF20-8040-4861-AE3B-16115F61F45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BAEF20-8040-4861-AE3B-16115F61F45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BAEF20-8040-4861-AE3B-16115F61F45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BAEF20-8040-4861-AE3B-16115F61F45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BAEF20-8040-4861-AE3B-16115F61F45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6D189D4-9897-4AD5-AA83-2E08D6D6B6C7}" type="datetimeFigureOut">
              <a:rPr lang="zh-CN" altLang="en-US" smtClean="0"/>
              <a:t>2019/11/27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089148-E374-4F18-8DBE-F393F2EA84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6D189D4-9897-4AD5-AA83-2E08D6D6B6C7}" type="datetimeFigureOut">
              <a:rPr lang="zh-CN" altLang="en-US" smtClean="0"/>
              <a:t>2019/11/27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089148-E374-4F18-8DBE-F393F2EA84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6D189D4-9897-4AD5-AA83-2E08D6D6B6C7}" type="datetimeFigureOut">
              <a:rPr lang="zh-CN" altLang="en-US" smtClean="0"/>
              <a:t>2019/11/27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089148-E374-4F18-8DBE-F393F2EA84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Effect>
                      <a14:colorTemperature colorTemp="5900"/>
                    </a14:imgEffect>
                    <a14:imgEffect>
                      <a14:saturation sat="66000"/>
                    </a14:imgEffect>
                    <a14:imgEffect>
                      <a14:sharpenSoften amount="-50000"/>
                    </a14:imgEffect>
                  </a14:imgLayer>
                </a14:imgProps>
              </a:ext>
              <a:ext uri="{28A0092B-C50C-407E-A947-70E740481C1C}">
                <a14:useLocalDpi xmlns:a14="http://schemas.microsoft.com/office/drawing/2010/main" val="0"/>
              </a:ext>
            </a:extLst>
          </a:blip>
          <a:srcRect l="21268" t="44801" r="26801" b="20520"/>
          <a:stretch>
            <a:fillRect/>
          </a:stretch>
        </p:blipFill>
        <p:spPr>
          <a:xfrm>
            <a:off x="-133385" y="0"/>
            <a:ext cx="12347615" cy="69532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6D189D4-9897-4AD5-AA83-2E08D6D6B6C7}" type="datetimeFigureOut">
              <a:rPr lang="zh-CN" altLang="en-US" smtClean="0"/>
              <a:t>2019/11/27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089148-E374-4F18-8DBE-F393F2EA84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6D189D4-9897-4AD5-AA83-2E08D6D6B6C7}" type="datetimeFigureOut">
              <a:rPr lang="zh-CN" altLang="en-US" smtClean="0"/>
              <a:t>2019/11/27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089148-E374-4F18-8DBE-F393F2EA84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6D189D4-9897-4AD5-AA83-2E08D6D6B6C7}" type="datetimeFigureOut">
              <a:rPr lang="zh-CN" altLang="en-US" smtClean="0"/>
              <a:t>2019/11/27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089148-E374-4F18-8DBE-F393F2EA84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6D189D4-9897-4AD5-AA83-2E08D6D6B6C7}" type="datetimeFigureOut">
              <a:rPr lang="zh-CN" altLang="en-US" smtClean="0"/>
              <a:t>2019/11/27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1089148-E374-4F18-8DBE-F393F2EA84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6D189D4-9897-4AD5-AA83-2E08D6D6B6C7}" type="datetimeFigureOut">
              <a:rPr lang="zh-CN" altLang="en-US" smtClean="0"/>
              <a:t>2019/11/27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1089148-E374-4F18-8DBE-F393F2EA84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6D189D4-9897-4AD5-AA83-2E08D6D6B6C7}" type="datetimeFigureOut">
              <a:rPr lang="zh-CN" altLang="en-US" smtClean="0"/>
              <a:t>2019/11/27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1089148-E374-4F18-8DBE-F393F2EA84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6D189D4-9897-4AD5-AA83-2E08D6D6B6C7}" type="datetimeFigureOut">
              <a:rPr lang="zh-CN" altLang="en-US" smtClean="0"/>
              <a:t>2019/11/27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089148-E374-4F18-8DBE-F393F2EA84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6D189D4-9897-4AD5-AA83-2E08D6D6B6C7}" type="datetimeFigureOut">
              <a:rPr lang="zh-CN" altLang="en-US" smtClean="0"/>
              <a:t>2019/11/27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089148-E374-4F18-8DBE-F393F2EA84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189D4-9897-4AD5-AA83-2E08D6D6B6C7}" type="datetimeFigureOut">
              <a:rPr lang="zh-CN" altLang="en-US" smtClean="0"/>
              <a:t>2019/11/27</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89148-E374-4F18-8DBE-F393F2EA84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淘宝网Chenying0907出品 5"/>
          <p:cNvSpPr/>
          <p:nvPr/>
        </p:nvSpPr>
        <p:spPr bwMode="auto">
          <a:xfrm rot="5400000">
            <a:off x="3961065" y="1005159"/>
            <a:ext cx="825442" cy="73158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a:p>
        </p:txBody>
      </p:sp>
      <p:sp>
        <p:nvSpPr>
          <p:cNvPr id="5" name="淘宝网Chenying0907出品 5"/>
          <p:cNvSpPr/>
          <p:nvPr/>
        </p:nvSpPr>
        <p:spPr bwMode="auto">
          <a:xfrm rot="4819857">
            <a:off x="1889542" y="3643888"/>
            <a:ext cx="1282472" cy="11366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a:p>
        </p:txBody>
      </p:sp>
      <p:sp>
        <p:nvSpPr>
          <p:cNvPr id="6" name="淘宝网Chenying0907出品 5"/>
          <p:cNvSpPr/>
          <p:nvPr/>
        </p:nvSpPr>
        <p:spPr bwMode="auto">
          <a:xfrm rot="5400000">
            <a:off x="2561683" y="1371081"/>
            <a:ext cx="1281674" cy="113594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 name="淘宝网Chenying0907出品 5"/>
          <p:cNvSpPr/>
          <p:nvPr/>
        </p:nvSpPr>
        <p:spPr bwMode="auto">
          <a:xfrm rot="5400000">
            <a:off x="202381" y="2032119"/>
            <a:ext cx="1549136" cy="13729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8" name="淘宝网Chenying0907出品 5"/>
          <p:cNvSpPr/>
          <p:nvPr/>
        </p:nvSpPr>
        <p:spPr bwMode="auto">
          <a:xfrm rot="5400000">
            <a:off x="988618" y="1841755"/>
            <a:ext cx="2521481" cy="223477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45058"/>
          </a:solidFill>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pPr algn="ctr" fontAlgn="auto">
              <a:spcBef>
                <a:spcPts val="0"/>
              </a:spcBef>
              <a:spcAft>
                <a:spcPts val="0"/>
              </a:spcAft>
              <a:defRPr/>
            </a:pPr>
            <a:endParaRPr lang="zh-CN" altLang="en-US"/>
          </a:p>
        </p:txBody>
      </p:sp>
      <p:sp>
        <p:nvSpPr>
          <p:cNvPr id="9" name="淘宝网Chenying0907出品 8"/>
          <p:cNvSpPr/>
          <p:nvPr/>
        </p:nvSpPr>
        <p:spPr>
          <a:xfrm>
            <a:off x="1051613" y="2324066"/>
            <a:ext cx="2382760" cy="1198880"/>
          </a:xfrm>
          <a:prstGeom prst="rect">
            <a:avLst/>
          </a:prstGeom>
        </p:spPr>
        <p:txBody>
          <a:bodyPr wrap="square">
            <a:spAutoFit/>
          </a:bodyPr>
          <a:lstStyle/>
          <a:p>
            <a:pPr algn="ctr" fontAlgn="auto">
              <a:spcBef>
                <a:spcPts val="0"/>
              </a:spcBef>
              <a:spcAft>
                <a:spcPts val="0"/>
              </a:spcAft>
              <a:defRPr/>
            </a:pPr>
            <a:r>
              <a:rPr lang="en-US" sz="72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mpact MT Std" pitchFamily="34" charset="0"/>
                <a:ea typeface="微软雅黑" panose="020B0503020204020204" pitchFamily="34" charset="-122"/>
                <a:sym typeface="微软雅黑" panose="020B0503020204020204" pitchFamily="34" charset="-122"/>
              </a:rPr>
              <a:t>PGP</a:t>
            </a:r>
          </a:p>
        </p:txBody>
      </p:sp>
      <p:sp>
        <p:nvSpPr>
          <p:cNvPr id="11" name="淘宝网Chenying0907出品 3"/>
          <p:cNvSpPr txBox="1">
            <a:spLocks noChangeArrowheads="1"/>
          </p:cNvSpPr>
          <p:nvPr/>
        </p:nvSpPr>
        <p:spPr bwMode="auto">
          <a:xfrm>
            <a:off x="4739719" y="2579298"/>
            <a:ext cx="6847726" cy="1188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sz="64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PGP </a:t>
            </a:r>
            <a:r>
              <a:rPr lang="zh-CN" altLang="en-US" sz="64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公司简介</a:t>
            </a:r>
          </a:p>
        </p:txBody>
      </p:sp>
      <p:sp>
        <p:nvSpPr>
          <p:cNvPr id="13" name="淘宝网Chenying0907出品 4"/>
          <p:cNvSpPr txBox="1">
            <a:spLocks noChangeArrowheads="1"/>
          </p:cNvSpPr>
          <p:nvPr/>
        </p:nvSpPr>
        <p:spPr bwMode="auto">
          <a:xfrm>
            <a:off x="4977693" y="1916832"/>
            <a:ext cx="5521276" cy="554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sz="2800" b="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六边形 14"/>
          <p:cNvSpPr/>
          <p:nvPr/>
        </p:nvSpPr>
        <p:spPr>
          <a:xfrm flipH="1">
            <a:off x="4945459" y="4265888"/>
            <a:ext cx="2016224" cy="432048"/>
          </a:xfrm>
          <a:prstGeom prst="hexagon">
            <a:avLst/>
          </a:prstGeom>
          <a:solidFill>
            <a:srgbClr val="01ACBE"/>
          </a:soli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淘宝网Chenying0907出品 4"/>
          <p:cNvSpPr txBox="1">
            <a:spLocks noChangeArrowheads="1"/>
          </p:cNvSpPr>
          <p:nvPr/>
        </p:nvSpPr>
        <p:spPr bwMode="auto">
          <a:xfrm>
            <a:off x="4873451" y="4240685"/>
            <a:ext cx="2160240" cy="482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zh-CN" sz="1600" b="0" dirty="0">
                <a:latin typeface="微软雅黑" panose="020B0503020204020204" pitchFamily="34" charset="-122"/>
                <a:ea typeface="微软雅黑" panose="020B0503020204020204" pitchFamily="34" charset="-122"/>
              </a:rPr>
              <a:t>提供环保产品</a:t>
            </a:r>
          </a:p>
        </p:txBody>
      </p:sp>
      <p:sp>
        <p:nvSpPr>
          <p:cNvPr id="17" name="六边形 16"/>
          <p:cNvSpPr/>
          <p:nvPr/>
        </p:nvSpPr>
        <p:spPr>
          <a:xfrm flipH="1">
            <a:off x="7105699" y="4265888"/>
            <a:ext cx="2016224" cy="432048"/>
          </a:xfrm>
          <a:prstGeom prst="hexagon">
            <a:avLst/>
          </a:prstGeom>
          <a:solidFill>
            <a:srgbClr val="F8353D"/>
          </a:soli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淘宝网Chenying0907出品 4"/>
          <p:cNvSpPr txBox="1">
            <a:spLocks noChangeArrowheads="1"/>
          </p:cNvSpPr>
          <p:nvPr/>
        </p:nvSpPr>
        <p:spPr bwMode="auto">
          <a:xfrm>
            <a:off x="6961683" y="4240685"/>
            <a:ext cx="2160240" cy="482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zh-CN" sz="1600" b="0" dirty="0">
                <a:latin typeface="微软雅黑" panose="020B0503020204020204" pitchFamily="34" charset="-122"/>
                <a:ea typeface="微软雅黑" panose="020B0503020204020204" pitchFamily="34" charset="-122"/>
              </a:rPr>
              <a:t>共建绿色家园</a:t>
            </a:r>
          </a:p>
        </p:txBody>
      </p:sp>
      <p:sp>
        <p:nvSpPr>
          <p:cNvPr id="19" name="圆角淘宝网Chenying0907出品 18"/>
          <p:cNvSpPr/>
          <p:nvPr/>
        </p:nvSpPr>
        <p:spPr>
          <a:xfrm>
            <a:off x="1993131" y="6597352"/>
            <a:ext cx="8424936" cy="576064"/>
          </a:xfrm>
          <a:prstGeom prst="roundRect">
            <a:avLst>
              <a:gd name="adj" fmla="val 50000"/>
            </a:avLst>
          </a:prstGeom>
          <a:solidFill>
            <a:srgbClr val="F83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淘宝网Chenying0907出品 5"/>
          <p:cNvSpPr/>
          <p:nvPr/>
        </p:nvSpPr>
        <p:spPr bwMode="auto">
          <a:xfrm rot="5400000">
            <a:off x="801076" y="4507886"/>
            <a:ext cx="843727" cy="7477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a:p>
        </p:txBody>
      </p:sp>
      <p:sp>
        <p:nvSpPr>
          <p:cNvPr id="23" name="淘宝网Chenying0907出品 5"/>
          <p:cNvSpPr/>
          <p:nvPr/>
        </p:nvSpPr>
        <p:spPr bwMode="auto">
          <a:xfrm rot="5400000">
            <a:off x="3559637" y="3256981"/>
            <a:ext cx="570200" cy="50536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a:p>
        </p:txBody>
      </p:sp>
      <p:sp>
        <p:nvSpPr>
          <p:cNvPr id="24" name="淘宝网Chenying0907出品 5"/>
          <p:cNvSpPr/>
          <p:nvPr/>
        </p:nvSpPr>
        <p:spPr bwMode="auto">
          <a:xfrm rot="5400000">
            <a:off x="1517047" y="92658"/>
            <a:ext cx="1403170" cy="124362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750"/>
                            </p:stCondLst>
                            <p:childTnLst>
                              <p:par>
                                <p:cTn id="26" presetID="2" presetClass="entr" presetSubtype="12"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0-#ppt_w/2"/>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 presetClass="entr" presetSubtype="3"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0-#ppt_h/2"/>
                                          </p:val>
                                        </p:tav>
                                        <p:tav tm="100000">
                                          <p:val>
                                            <p:strVal val="#ppt_y"/>
                                          </p:val>
                                        </p:tav>
                                      </p:tavLst>
                                    </p:anim>
                                  </p:childTnLst>
                                </p:cTn>
                              </p:par>
                              <p:par>
                                <p:cTn id="34" presetID="2" presetClass="entr" presetSubtype="6"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1+#ppt_w/2"/>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9"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0-#ppt_w/2"/>
                                          </p:val>
                                        </p:tav>
                                        <p:tav tm="100000">
                                          <p:val>
                                            <p:strVal val="#ppt_x"/>
                                          </p:val>
                                        </p:tav>
                                      </p:tavLst>
                                    </p:anim>
                                    <p:anim calcmode="lin" valueType="num">
                                      <p:cBhvr additive="base">
                                        <p:cTn id="41" dur="500" fill="hold"/>
                                        <p:tgtEl>
                                          <p:spTgt spid="24"/>
                                        </p:tgtEl>
                                        <p:attrNameLst>
                                          <p:attrName>ppt_y</p:attrName>
                                        </p:attrNameLst>
                                      </p:cBhvr>
                                      <p:tavLst>
                                        <p:tav tm="0">
                                          <p:val>
                                            <p:strVal val="0-#ppt_h/2"/>
                                          </p:val>
                                        </p:tav>
                                        <p:tav tm="100000">
                                          <p:val>
                                            <p:strVal val="#ppt_y"/>
                                          </p:val>
                                        </p:tav>
                                      </p:tavLst>
                                    </p:anim>
                                  </p:childTnLst>
                                </p:cTn>
                              </p:par>
                            </p:childTnLst>
                          </p:cTn>
                        </p:par>
                        <p:par>
                          <p:cTn id="42" fill="hold">
                            <p:stCondLst>
                              <p:cond delay="125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9"/>
                                        </p:tgtEl>
                                        <p:attrNameLst>
                                          <p:attrName>ppt_y</p:attrName>
                                        </p:attrNameLst>
                                      </p:cBhvr>
                                      <p:tavLst>
                                        <p:tav tm="0">
                                          <p:val>
                                            <p:strVal val="#ppt_y"/>
                                          </p:val>
                                        </p:tav>
                                        <p:tav tm="100000">
                                          <p:val>
                                            <p:strVal val="#ppt_y"/>
                                          </p:val>
                                        </p:tav>
                                      </p:tavLst>
                                    </p:anim>
                                    <p:anim calcmode="lin" valueType="num">
                                      <p:cBhvr>
                                        <p:cTn id="4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9"/>
                                        </p:tgtEl>
                                      </p:cBhvr>
                                    </p:animEffect>
                                  </p:childTnLst>
                                </p:cTn>
                              </p:par>
                            </p:childTnLst>
                          </p:cTn>
                        </p:par>
                        <p:par>
                          <p:cTn id="50" fill="hold">
                            <p:stCondLst>
                              <p:cond delay="1100"/>
                            </p:stCondLst>
                            <p:childTnLst>
                              <p:par>
                                <p:cTn id="51" presetID="56" presetClass="entr" presetSubtype="0" fill="hold" grpId="0" nodeType="afterEffect">
                                  <p:stCondLst>
                                    <p:cond delay="0"/>
                                  </p:stCondLst>
                                  <p:iterate type="lt">
                                    <p:tmPct val="10000"/>
                                  </p:iterate>
                                  <p:childTnLst>
                                    <p:set>
                                      <p:cBhvr>
                                        <p:cTn id="52" dur="1" fill="hold">
                                          <p:stCondLst>
                                            <p:cond delay="0"/>
                                          </p:stCondLst>
                                        </p:cTn>
                                        <p:tgtEl>
                                          <p:spTgt spid="11"/>
                                        </p:tgtEl>
                                        <p:attrNameLst>
                                          <p:attrName>style.visibility</p:attrName>
                                        </p:attrNameLst>
                                      </p:cBhvr>
                                      <p:to>
                                        <p:strVal val="visible"/>
                                      </p:to>
                                    </p:set>
                                    <p:anim by="(-#ppt_w*2)" calcmode="lin" valueType="num">
                                      <p:cBhvr rctx="PPT">
                                        <p:cTn id="53" dur="500" autoRev="1" fill="hold">
                                          <p:stCondLst>
                                            <p:cond delay="0"/>
                                          </p:stCondLst>
                                        </p:cTn>
                                        <p:tgtEl>
                                          <p:spTgt spid="11"/>
                                        </p:tgtEl>
                                        <p:attrNameLst>
                                          <p:attrName>ppt_w</p:attrName>
                                        </p:attrNameLst>
                                      </p:cBhvr>
                                    </p:anim>
                                    <p:anim by="(#ppt_w*0.50)" calcmode="lin" valueType="num">
                                      <p:cBhvr>
                                        <p:cTn id="54" dur="500" decel="50000" autoRev="1" fill="hold">
                                          <p:stCondLst>
                                            <p:cond delay="0"/>
                                          </p:stCondLst>
                                        </p:cTn>
                                        <p:tgtEl>
                                          <p:spTgt spid="11"/>
                                        </p:tgtEl>
                                        <p:attrNameLst>
                                          <p:attrName>ppt_x</p:attrName>
                                        </p:attrNameLst>
                                      </p:cBhvr>
                                    </p:anim>
                                    <p:anim from="(-#ppt_h/2)" to="(#ppt_y)" calcmode="lin" valueType="num">
                                      <p:cBhvr>
                                        <p:cTn id="55" dur="1000" fill="hold">
                                          <p:stCondLst>
                                            <p:cond delay="0"/>
                                          </p:stCondLst>
                                        </p:cTn>
                                        <p:tgtEl>
                                          <p:spTgt spid="11"/>
                                        </p:tgtEl>
                                        <p:attrNameLst>
                                          <p:attrName>ppt_y</p:attrName>
                                        </p:attrNameLst>
                                      </p:cBhvr>
                                    </p:anim>
                                    <p:animRot by="21600000">
                                      <p:cBhvr>
                                        <p:cTn id="56" dur="1000" fill="hold">
                                          <p:stCondLst>
                                            <p:cond delay="0"/>
                                          </p:stCondLst>
                                        </p:cTn>
                                        <p:tgtEl>
                                          <p:spTgt spid="11"/>
                                        </p:tgtEl>
                                        <p:attrNameLst>
                                          <p:attrName>r</p:attrName>
                                        </p:attrNameLst>
                                      </p:cBhvr>
                                    </p:animRot>
                                  </p:childTnLst>
                                </p:cTn>
                              </p:par>
                            </p:childTnLst>
                          </p:cTn>
                        </p:par>
                        <p:par>
                          <p:cTn id="57" fill="hold">
                            <p:stCondLst>
                              <p:cond delay="28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33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par>
                          <p:cTn id="65" fill="hold">
                            <p:stCondLst>
                              <p:cond delay="3800"/>
                            </p:stCondLst>
                            <p:childTnLst>
                              <p:par>
                                <p:cTn id="66" presetID="10" presetClass="entr" presetSubtype="0"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par>
                          <p:cTn id="69" fill="hold">
                            <p:stCondLst>
                              <p:cond delay="4300"/>
                            </p:stCondLst>
                            <p:childTnLst>
                              <p:par>
                                <p:cTn id="70" presetID="22" presetClass="entr" presetSubtype="8"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left)">
                                      <p:cBhvr>
                                        <p:cTn id="72" dur="500"/>
                                        <p:tgtEl>
                                          <p:spTgt spid="16"/>
                                        </p:tgtEl>
                                      </p:cBhvr>
                                    </p:animEffect>
                                  </p:childTnLst>
                                </p:cTn>
                              </p:par>
                            </p:childTnLst>
                          </p:cTn>
                        </p:par>
                        <p:par>
                          <p:cTn id="73" fill="hold">
                            <p:stCondLst>
                              <p:cond delay="4800"/>
                            </p:stCondLst>
                            <p:childTnLst>
                              <p:par>
                                <p:cTn id="74" presetID="22" presetClass="entr" presetSubtype="8"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500"/>
                                        <p:tgtEl>
                                          <p:spTgt spid="18"/>
                                        </p:tgtEl>
                                      </p:cBhvr>
                                    </p:animEffect>
                                  </p:childTnLst>
                                </p:cTn>
                              </p:par>
                              <p:par>
                                <p:cTn id="77" presetID="42" presetClass="entr" presetSubtype="0" fill="hold" grpId="0" nodeType="withEffect">
                                  <p:stCondLst>
                                    <p:cond delay="50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1000"/>
                                        <p:tgtEl>
                                          <p:spTgt spid="19"/>
                                        </p:tgtEl>
                                      </p:cBhvr>
                                    </p:animEffect>
                                    <p:anim calcmode="lin" valueType="num">
                                      <p:cBhvr>
                                        <p:cTn id="80" dur="1000" fill="hold"/>
                                        <p:tgtEl>
                                          <p:spTgt spid="19"/>
                                        </p:tgtEl>
                                        <p:attrNameLst>
                                          <p:attrName>ppt_x</p:attrName>
                                        </p:attrNameLst>
                                      </p:cBhvr>
                                      <p:tavLst>
                                        <p:tav tm="0">
                                          <p:val>
                                            <p:strVal val="#ppt_x"/>
                                          </p:val>
                                        </p:tav>
                                        <p:tav tm="100000">
                                          <p:val>
                                            <p:strVal val="#ppt_x"/>
                                          </p:val>
                                        </p:tav>
                                      </p:tavLst>
                                    </p:anim>
                                    <p:anim calcmode="lin" valueType="num">
                                      <p:cBhvr>
                                        <p:cTn id="8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animBg="1"/>
      <p:bldP spid="6" grpId="0" animBg="1"/>
      <p:bldP spid="7" grpId="0" animBg="1"/>
      <p:bldP spid="8" grpId="0" animBg="1"/>
      <p:bldP spid="9" grpId="0"/>
      <p:bldP spid="11" grpId="0" bldLvl="0" animBg="1"/>
      <p:bldP spid="13" grpId="0"/>
      <p:bldP spid="15" grpId="0" animBg="1"/>
      <p:bldP spid="16" grpId="0"/>
      <p:bldP spid="17" grpId="0" animBg="1"/>
      <p:bldP spid="18" grpId="0"/>
      <p:bldP spid="19" grpId="0" animBg="1"/>
      <p:bldP spid="21" grpId="0" animBg="1"/>
      <p:bldP spid="23" grpId="0" animBg="1"/>
      <p:bldP spid="2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淘宝网Chenying0907出品 7"/>
          <p:cNvGrpSpPr/>
          <p:nvPr/>
        </p:nvGrpSpPr>
        <p:grpSpPr>
          <a:xfrm>
            <a:off x="552971" y="324163"/>
            <a:ext cx="604358" cy="216024"/>
            <a:chOff x="264939" y="188640"/>
            <a:chExt cx="604358" cy="216024"/>
          </a:xfrm>
        </p:grpSpPr>
        <p:sp>
          <p:nvSpPr>
            <p:cNvPr id="9" name="燕尾形 8"/>
            <p:cNvSpPr/>
            <p:nvPr/>
          </p:nvSpPr>
          <p:spPr>
            <a:xfrm>
              <a:off x="264939" y="188640"/>
              <a:ext cx="216024" cy="216024"/>
            </a:xfrm>
            <a:prstGeom prst="chevron">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454914" y="188640"/>
              <a:ext cx="216024" cy="216024"/>
            </a:xfrm>
            <a:prstGeom prst="chevron">
              <a:avLst/>
            </a:prstGeom>
            <a:solidFill>
              <a:srgbClr val="01ACB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653273" y="188640"/>
              <a:ext cx="216024" cy="216024"/>
            </a:xfrm>
            <a:prstGeom prst="chevron">
              <a:avLst/>
            </a:prstGeom>
            <a:solidFill>
              <a:srgbClr val="01AC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 name="淘宝网Chenying0907出品 9"/>
          <p:cNvSpPr txBox="1"/>
          <p:nvPr/>
        </p:nvSpPr>
        <p:spPr>
          <a:xfrm>
            <a:off x="1327150" y="217170"/>
            <a:ext cx="4733290" cy="807085"/>
          </a:xfrm>
          <a:prstGeom prst="rect">
            <a:avLst/>
          </a:prstGeom>
          <a:noFill/>
        </p:spPr>
        <p:txBody>
          <a:bodyPr wrap="square" lIns="68580" tIns="34290" rIns="68580" bIns="34290" rtlCol="0">
            <a:spAutoFit/>
          </a:bodyPr>
          <a:lstStyle/>
          <a:p>
            <a:pPr marL="0" lvl="1"/>
            <a:r>
              <a:rPr lang="zh-CN" altLang="en-US" sz="2400" b="1" dirty="0">
                <a:solidFill>
                  <a:srgbClr val="01ACBE"/>
                </a:solidFill>
                <a:latin typeface="微软雅黑" panose="020B0503020204020204" pitchFamily="34" charset="-122"/>
                <a:ea typeface="微软雅黑" panose="020B0503020204020204" pitchFamily="34" charset="-122"/>
              </a:rPr>
              <a:t>上海添蓝拉链科技有限公司</a:t>
            </a:r>
          </a:p>
          <a:p>
            <a:pPr marL="0" lvl="1"/>
            <a:r>
              <a:rPr lang="zh-CN" altLang="en-US" sz="2400" b="1" dirty="0">
                <a:solidFill>
                  <a:srgbClr val="01ACBE"/>
                </a:solidFill>
                <a:latin typeface="微软雅黑" panose="020B0503020204020204" pitchFamily="34" charset="-122"/>
                <a:ea typeface="微软雅黑" panose="020B0503020204020204" pitchFamily="34" charset="-122"/>
              </a:rPr>
              <a:t>添达钮扣配件（上海）有限公司</a:t>
            </a:r>
          </a:p>
        </p:txBody>
      </p:sp>
      <p:cxnSp>
        <p:nvCxnSpPr>
          <p:cNvPr id="13" name="淘宝网Chenying0907出品 12"/>
          <p:cNvCxnSpPr/>
          <p:nvPr/>
        </p:nvCxnSpPr>
        <p:spPr>
          <a:xfrm>
            <a:off x="2112392"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淘宝网Chenying0907出品标注 13"/>
          <p:cNvSpPr/>
          <p:nvPr/>
        </p:nvSpPr>
        <p:spPr>
          <a:xfrm>
            <a:off x="11606530" y="269240"/>
            <a:ext cx="443230" cy="296545"/>
          </a:xfrm>
          <a:prstGeom prst="wedgeRectCallou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a:latin typeface="Impact MT Std" pitchFamily="34" charset="0"/>
            </a:endParaRPr>
          </a:p>
          <a:p>
            <a:pPr algn="ctr"/>
            <a:endParaRPr lang="en-US" altLang="zh-CN" sz="2000">
              <a:latin typeface="Impact MT Std" pitchFamily="34" charset="0"/>
            </a:endParaRPr>
          </a:p>
        </p:txBody>
      </p:sp>
      <p:sp>
        <p:nvSpPr>
          <p:cNvPr id="15" name="淘宝网Chenying0907出品 3"/>
          <p:cNvSpPr>
            <a:spLocks noChangeArrowheads="1"/>
          </p:cNvSpPr>
          <p:nvPr/>
        </p:nvSpPr>
        <p:spPr bwMode="auto">
          <a:xfrm>
            <a:off x="11500485" y="243840"/>
            <a:ext cx="549275" cy="31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spcBef>
                <a:spcPct val="0"/>
              </a:spcBef>
              <a:buFont typeface="Arial" panose="020B0604020202020204" pitchFamily="34" charset="0"/>
              <a:buNone/>
            </a:pPr>
            <a:r>
              <a:rPr lang="en-US" altLang="zh-CN" sz="1600" b="1" dirty="0">
                <a:solidFill>
                  <a:schemeClr val="bg1"/>
                </a:solidFill>
                <a:latin typeface="Impact MT Std" pitchFamily="34" charset="0"/>
                <a:ea typeface="微软雅黑" panose="020B0503020204020204" pitchFamily="34" charset="-122"/>
                <a:cs typeface="Arial" panose="020B0604020202020204" pitchFamily="34" charset="0"/>
              </a:rPr>
              <a:t>10</a:t>
            </a:r>
          </a:p>
        </p:txBody>
      </p:sp>
      <p:sp>
        <p:nvSpPr>
          <p:cNvPr id="17" name="Title 3"/>
          <p:cNvSpPr>
            <a:spLocks noGrp="1"/>
          </p:cNvSpPr>
          <p:nvPr/>
        </p:nvSpPr>
        <p:spPr>
          <a:xfrm>
            <a:off x="737235" y="877571"/>
            <a:ext cx="10515600" cy="768350"/>
          </a:xfrm>
          <a:prstGeom prst="rect">
            <a:avLst/>
          </a:prstGeom>
        </p:spPr>
        <p:txBody>
          <a:bodyPr vert="horz" lIns="91440" tIns="45720" rIns="91440" bIns="45720" rtlCol="0" anchor="ctr">
            <a:normAutofit fontScale="95000"/>
          </a:bodyPr>
          <a:lstStyle>
            <a:lvl1pPr algn="ctr" defTabSz="914400" rtl="0" eaLnBrk="1" latinLnBrk="0" hangingPunct="1">
              <a:lnSpc>
                <a:spcPct val="90000"/>
              </a:lnSpc>
              <a:spcBef>
                <a:spcPct val="0"/>
              </a:spcBef>
              <a:buNone/>
              <a:defRPr sz="4400" kern="1200">
                <a:solidFill>
                  <a:srgbClr val="3F3F3F"/>
                </a:solidFill>
                <a:latin typeface="Poppins" charset="0"/>
                <a:ea typeface="+mn-ea"/>
                <a:cs typeface="+mn-ea"/>
              </a:defRPr>
            </a:lvl1pPr>
          </a:lstStyle>
          <a:p>
            <a:endParaRPr lang="en-US" dirty="0"/>
          </a:p>
        </p:txBody>
      </p:sp>
      <p:sp>
        <p:nvSpPr>
          <p:cNvPr id="18" name="Freeform 7"/>
          <p:cNvSpPr/>
          <p:nvPr/>
        </p:nvSpPr>
        <p:spPr>
          <a:xfrm>
            <a:off x="487771" y="3529693"/>
            <a:ext cx="10263188" cy="1082449"/>
          </a:xfrm>
          <a:custGeom>
            <a:avLst/>
            <a:gdLst>
              <a:gd name="connsiteX0" fmla="*/ 9647238 w 10263188"/>
              <a:gd name="connsiteY0" fmla="*/ 0 h 1082449"/>
              <a:gd name="connsiteX1" fmla="*/ 9901238 w 10263188"/>
              <a:gd name="connsiteY1" fmla="*/ 0 h 1082449"/>
              <a:gd name="connsiteX2" fmla="*/ 10263188 w 10263188"/>
              <a:gd name="connsiteY2" fmla="*/ 540260 h 1082449"/>
              <a:gd name="connsiteX3" fmla="*/ 9901238 w 10263188"/>
              <a:gd name="connsiteY3" fmla="*/ 1082449 h 1082449"/>
              <a:gd name="connsiteX4" fmla="*/ 9647238 w 10263188"/>
              <a:gd name="connsiteY4" fmla="*/ 1082449 h 1082449"/>
              <a:gd name="connsiteX5" fmla="*/ 9880787 w 10263188"/>
              <a:gd name="connsiteY5" fmla="*/ 729910 h 1082449"/>
              <a:gd name="connsiteX6" fmla="*/ 0 w 10263188"/>
              <a:gd name="connsiteY6" fmla="*/ 729910 h 1082449"/>
              <a:gd name="connsiteX7" fmla="*/ 0 w 10263188"/>
              <a:gd name="connsiteY7" fmla="*/ 636735 h 1082449"/>
              <a:gd name="connsiteX8" fmla="*/ 0 w 10263188"/>
              <a:gd name="connsiteY8" fmla="*/ 445714 h 1082449"/>
              <a:gd name="connsiteX9" fmla="*/ 0 w 10263188"/>
              <a:gd name="connsiteY9" fmla="*/ 352538 h 1082449"/>
              <a:gd name="connsiteX10" fmla="*/ 9880786 w 10263188"/>
              <a:gd name="connsiteY10" fmla="*/ 352538 h 108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3188" h="1082449">
                <a:moveTo>
                  <a:pt x="9647238" y="0"/>
                </a:moveTo>
                <a:lnTo>
                  <a:pt x="9901238" y="0"/>
                </a:lnTo>
                <a:lnTo>
                  <a:pt x="10263188" y="540260"/>
                </a:lnTo>
                <a:lnTo>
                  <a:pt x="9901238" y="1082449"/>
                </a:lnTo>
                <a:lnTo>
                  <a:pt x="9647238" y="1082449"/>
                </a:lnTo>
                <a:lnTo>
                  <a:pt x="9880787" y="729910"/>
                </a:lnTo>
                <a:lnTo>
                  <a:pt x="0" y="729910"/>
                </a:lnTo>
                <a:lnTo>
                  <a:pt x="0" y="636735"/>
                </a:lnTo>
                <a:lnTo>
                  <a:pt x="0" y="445714"/>
                </a:lnTo>
                <a:lnTo>
                  <a:pt x="0" y="352538"/>
                </a:lnTo>
                <a:lnTo>
                  <a:pt x="9880786" y="352538"/>
                </a:lnTo>
                <a:close/>
              </a:path>
            </a:pathLst>
          </a:custGeom>
          <a:solidFill>
            <a:srgbClr val="01ACBE"/>
          </a:solidFill>
          <a:ln w="12700" cap="flat" cmpd="sng" algn="ctr">
            <a:noFill/>
            <a:prstDash val="solid"/>
            <a:miter lim="800000"/>
          </a:ln>
          <a:effectLst/>
        </p:spPr>
        <p:txBody>
          <a:bodyPr rtlCol="0" anchor="ctr"/>
          <a:lstStyle/>
          <a:p>
            <a:pPr algn="ctr"/>
            <a:endParaRPr lang="en-US"/>
          </a:p>
        </p:txBody>
      </p:sp>
      <p:cxnSp>
        <p:nvCxnSpPr>
          <p:cNvPr id="19" name="Straight Arrow Connector 5"/>
          <p:cNvCxnSpPr/>
          <p:nvPr/>
        </p:nvCxnSpPr>
        <p:spPr>
          <a:xfrm>
            <a:off x="2676923" y="2472271"/>
            <a:ext cx="811825" cy="1359138"/>
          </a:xfrm>
          <a:prstGeom prst="straightConnector1">
            <a:avLst/>
          </a:prstGeom>
          <a:noFill/>
          <a:ln w="25400" cap="flat" cmpd="sng" algn="ctr">
            <a:solidFill>
              <a:srgbClr val="2980B9"/>
            </a:solidFill>
            <a:prstDash val="solid"/>
            <a:miter lim="800000"/>
            <a:tailEnd type="triangle"/>
          </a:ln>
          <a:effectLst/>
        </p:spPr>
      </p:cxnSp>
      <p:cxnSp>
        <p:nvCxnSpPr>
          <p:cNvPr id="20" name="Straight Arrow Connector 6"/>
          <p:cNvCxnSpPr/>
          <p:nvPr/>
        </p:nvCxnSpPr>
        <p:spPr>
          <a:xfrm>
            <a:off x="5117268" y="2472271"/>
            <a:ext cx="811825" cy="1359138"/>
          </a:xfrm>
          <a:prstGeom prst="straightConnector1">
            <a:avLst/>
          </a:prstGeom>
          <a:noFill/>
          <a:ln w="25400" cap="flat" cmpd="sng" algn="ctr">
            <a:solidFill>
              <a:srgbClr val="9BBB59"/>
            </a:solidFill>
            <a:prstDash val="solid"/>
            <a:miter lim="800000"/>
            <a:tailEnd type="triangle"/>
          </a:ln>
          <a:effectLst/>
        </p:spPr>
      </p:cxnSp>
      <p:cxnSp>
        <p:nvCxnSpPr>
          <p:cNvPr id="21" name="Straight Arrow Connector 7"/>
          <p:cNvCxnSpPr/>
          <p:nvPr/>
        </p:nvCxnSpPr>
        <p:spPr>
          <a:xfrm>
            <a:off x="7556269" y="2472271"/>
            <a:ext cx="811825" cy="1359138"/>
          </a:xfrm>
          <a:prstGeom prst="straightConnector1">
            <a:avLst/>
          </a:prstGeom>
          <a:noFill/>
          <a:ln w="25400" cap="flat" cmpd="sng" algn="ctr">
            <a:solidFill>
              <a:srgbClr val="F39C12"/>
            </a:solidFill>
            <a:prstDash val="solid"/>
            <a:miter lim="800000"/>
            <a:tailEnd type="triangle"/>
          </a:ln>
          <a:effectLst/>
        </p:spPr>
      </p:cxnSp>
      <p:sp>
        <p:nvSpPr>
          <p:cNvPr id="23" name="TextBox 8"/>
          <p:cNvSpPr txBox="1"/>
          <p:nvPr/>
        </p:nvSpPr>
        <p:spPr>
          <a:xfrm>
            <a:off x="1619216" y="3349516"/>
            <a:ext cx="716915" cy="398780"/>
          </a:xfrm>
          <a:prstGeom prst="rect">
            <a:avLst/>
          </a:prstGeom>
          <a:noFill/>
        </p:spPr>
        <p:txBody>
          <a:bodyPr wrap="none" rtlCol="0">
            <a:spAutoFit/>
          </a:bodyPr>
          <a:lstStyle/>
          <a:p>
            <a:pPr algn="r"/>
            <a:r>
              <a:rPr lang="en-US" altLang="id-ID" sz="2000" b="1" dirty="0"/>
              <a:t>Bebe</a:t>
            </a:r>
          </a:p>
        </p:txBody>
      </p:sp>
      <p:sp>
        <p:nvSpPr>
          <p:cNvPr id="24" name="TextBox 9"/>
          <p:cNvSpPr txBox="1"/>
          <p:nvPr/>
        </p:nvSpPr>
        <p:spPr>
          <a:xfrm>
            <a:off x="1076960" y="3008630"/>
            <a:ext cx="1035685" cy="398780"/>
          </a:xfrm>
          <a:prstGeom prst="rect">
            <a:avLst/>
          </a:prstGeom>
          <a:noFill/>
        </p:spPr>
        <p:txBody>
          <a:bodyPr wrap="square" rtlCol="0">
            <a:spAutoFit/>
          </a:bodyPr>
          <a:lstStyle/>
          <a:p>
            <a:pPr algn="r"/>
            <a:r>
              <a:rPr lang="en-US" altLang="id-ID" sz="2000" b="1" dirty="0"/>
              <a:t>Dickies</a:t>
            </a:r>
          </a:p>
        </p:txBody>
      </p:sp>
      <p:sp>
        <p:nvSpPr>
          <p:cNvPr id="26" name="TextBox 10"/>
          <p:cNvSpPr txBox="1"/>
          <p:nvPr/>
        </p:nvSpPr>
        <p:spPr>
          <a:xfrm>
            <a:off x="842060" y="2663617"/>
            <a:ext cx="1408430" cy="398780"/>
          </a:xfrm>
          <a:prstGeom prst="rect">
            <a:avLst/>
          </a:prstGeom>
          <a:noFill/>
        </p:spPr>
        <p:txBody>
          <a:bodyPr wrap="none" rtlCol="0">
            <a:spAutoFit/>
          </a:bodyPr>
          <a:lstStyle/>
          <a:p>
            <a:pPr algn="r"/>
            <a:r>
              <a:rPr lang="en-US" altLang="id-ID" sz="2000" b="1" dirty="0"/>
              <a:t>Calvin Klein</a:t>
            </a:r>
          </a:p>
        </p:txBody>
      </p:sp>
      <p:cxnSp>
        <p:nvCxnSpPr>
          <p:cNvPr id="27" name="Straight Arrow Connector 11"/>
          <p:cNvCxnSpPr/>
          <p:nvPr/>
        </p:nvCxnSpPr>
        <p:spPr>
          <a:xfrm>
            <a:off x="2348873" y="2835275"/>
            <a:ext cx="406981" cy="0"/>
          </a:xfrm>
          <a:prstGeom prst="straightConnector1">
            <a:avLst/>
          </a:prstGeom>
          <a:noFill/>
          <a:ln w="12700" cap="flat" cmpd="sng" algn="ctr">
            <a:solidFill>
              <a:srgbClr val="3F3F3F">
                <a:lumMod val="60000"/>
                <a:lumOff val="40000"/>
              </a:srgbClr>
            </a:solidFill>
            <a:prstDash val="sysDash"/>
            <a:miter lim="800000"/>
            <a:tailEnd type="triangle"/>
          </a:ln>
          <a:effectLst/>
        </p:spPr>
      </p:cxnSp>
      <p:cxnSp>
        <p:nvCxnSpPr>
          <p:cNvPr id="29" name="Straight Arrow Connector 12"/>
          <p:cNvCxnSpPr/>
          <p:nvPr/>
        </p:nvCxnSpPr>
        <p:spPr>
          <a:xfrm>
            <a:off x="2540410" y="3182113"/>
            <a:ext cx="406981" cy="0"/>
          </a:xfrm>
          <a:prstGeom prst="straightConnector1">
            <a:avLst/>
          </a:prstGeom>
          <a:noFill/>
          <a:ln w="12700" cap="flat" cmpd="sng" algn="ctr">
            <a:solidFill>
              <a:srgbClr val="3F3F3F">
                <a:lumMod val="60000"/>
                <a:lumOff val="40000"/>
              </a:srgbClr>
            </a:solidFill>
            <a:prstDash val="sysDash"/>
            <a:miter lim="800000"/>
            <a:tailEnd type="triangle"/>
          </a:ln>
          <a:effectLst/>
        </p:spPr>
      </p:cxnSp>
      <p:cxnSp>
        <p:nvCxnSpPr>
          <p:cNvPr id="30" name="Straight Arrow Connector 13"/>
          <p:cNvCxnSpPr/>
          <p:nvPr/>
        </p:nvCxnSpPr>
        <p:spPr>
          <a:xfrm>
            <a:off x="2761720" y="3522841"/>
            <a:ext cx="406981" cy="0"/>
          </a:xfrm>
          <a:prstGeom prst="straightConnector1">
            <a:avLst/>
          </a:prstGeom>
          <a:noFill/>
          <a:ln w="12700" cap="flat" cmpd="sng" algn="ctr">
            <a:solidFill>
              <a:srgbClr val="3F3F3F">
                <a:lumMod val="60000"/>
                <a:lumOff val="40000"/>
              </a:srgbClr>
            </a:solidFill>
            <a:prstDash val="sysDash"/>
            <a:miter lim="800000"/>
            <a:tailEnd type="triangle"/>
          </a:ln>
          <a:effectLst/>
        </p:spPr>
      </p:cxnSp>
      <p:sp>
        <p:nvSpPr>
          <p:cNvPr id="31" name="TextBox 14"/>
          <p:cNvSpPr txBox="1"/>
          <p:nvPr/>
        </p:nvSpPr>
        <p:spPr>
          <a:xfrm>
            <a:off x="3565990" y="2663516"/>
            <a:ext cx="1137920" cy="398780"/>
          </a:xfrm>
          <a:prstGeom prst="rect">
            <a:avLst/>
          </a:prstGeom>
          <a:noFill/>
        </p:spPr>
        <p:txBody>
          <a:bodyPr wrap="none" rtlCol="0">
            <a:spAutoFit/>
          </a:bodyPr>
          <a:lstStyle/>
          <a:p>
            <a:pPr algn="r"/>
            <a:r>
              <a:rPr lang="en-US" altLang="id-ID" sz="2000" b="1" dirty="0"/>
              <a:t>Superdry</a:t>
            </a:r>
          </a:p>
        </p:txBody>
      </p:sp>
      <p:sp>
        <p:nvSpPr>
          <p:cNvPr id="32" name="TextBox 15"/>
          <p:cNvSpPr txBox="1"/>
          <p:nvPr/>
        </p:nvSpPr>
        <p:spPr>
          <a:xfrm>
            <a:off x="3812030" y="3008489"/>
            <a:ext cx="1100455" cy="398780"/>
          </a:xfrm>
          <a:prstGeom prst="rect">
            <a:avLst/>
          </a:prstGeom>
          <a:noFill/>
        </p:spPr>
        <p:txBody>
          <a:bodyPr wrap="none" rtlCol="0">
            <a:spAutoFit/>
          </a:bodyPr>
          <a:lstStyle/>
          <a:p>
            <a:pPr algn="r"/>
            <a:r>
              <a:rPr lang="en-US" altLang="id-ID" sz="2000" b="1" dirty="0"/>
              <a:t>Camaieu</a:t>
            </a:r>
          </a:p>
        </p:txBody>
      </p:sp>
      <p:sp>
        <p:nvSpPr>
          <p:cNvPr id="33" name="TextBox 16"/>
          <p:cNvSpPr txBox="1"/>
          <p:nvPr/>
        </p:nvSpPr>
        <p:spPr>
          <a:xfrm>
            <a:off x="4070264" y="3349852"/>
            <a:ext cx="921385" cy="398780"/>
          </a:xfrm>
          <a:prstGeom prst="rect">
            <a:avLst/>
          </a:prstGeom>
          <a:noFill/>
        </p:spPr>
        <p:txBody>
          <a:bodyPr wrap="none" rtlCol="0">
            <a:spAutoFit/>
          </a:bodyPr>
          <a:lstStyle/>
          <a:p>
            <a:pPr algn="r"/>
            <a:r>
              <a:rPr lang="en-US" altLang="id-ID" sz="2000" b="1" dirty="0"/>
              <a:t>Mango</a:t>
            </a:r>
          </a:p>
        </p:txBody>
      </p:sp>
      <p:cxnSp>
        <p:nvCxnSpPr>
          <p:cNvPr id="34" name="Straight Arrow Connector 17"/>
          <p:cNvCxnSpPr/>
          <p:nvPr/>
        </p:nvCxnSpPr>
        <p:spPr>
          <a:xfrm>
            <a:off x="4736337" y="2800150"/>
            <a:ext cx="406981" cy="0"/>
          </a:xfrm>
          <a:prstGeom prst="straightConnector1">
            <a:avLst/>
          </a:prstGeom>
          <a:noFill/>
          <a:ln w="12700" cap="flat" cmpd="sng" algn="ctr">
            <a:solidFill>
              <a:srgbClr val="3F3F3F">
                <a:lumMod val="60000"/>
                <a:lumOff val="40000"/>
              </a:srgbClr>
            </a:solidFill>
            <a:prstDash val="sysDash"/>
            <a:miter lim="800000"/>
            <a:tailEnd type="triangle"/>
          </a:ln>
          <a:effectLst/>
        </p:spPr>
      </p:cxnSp>
      <p:cxnSp>
        <p:nvCxnSpPr>
          <p:cNvPr id="35" name="Straight Arrow Connector 18"/>
          <p:cNvCxnSpPr/>
          <p:nvPr/>
        </p:nvCxnSpPr>
        <p:spPr>
          <a:xfrm>
            <a:off x="4927874" y="3146988"/>
            <a:ext cx="406981" cy="0"/>
          </a:xfrm>
          <a:prstGeom prst="straightConnector1">
            <a:avLst/>
          </a:prstGeom>
          <a:noFill/>
          <a:ln w="12700" cap="flat" cmpd="sng" algn="ctr">
            <a:solidFill>
              <a:srgbClr val="3F3F3F">
                <a:lumMod val="60000"/>
                <a:lumOff val="40000"/>
              </a:srgbClr>
            </a:solidFill>
            <a:prstDash val="sysDash"/>
            <a:miter lim="800000"/>
            <a:tailEnd type="triangle"/>
          </a:ln>
          <a:effectLst/>
        </p:spPr>
      </p:cxnSp>
      <p:cxnSp>
        <p:nvCxnSpPr>
          <p:cNvPr id="36" name="Straight Arrow Connector 19"/>
          <p:cNvCxnSpPr/>
          <p:nvPr/>
        </p:nvCxnSpPr>
        <p:spPr>
          <a:xfrm>
            <a:off x="5149184" y="3487716"/>
            <a:ext cx="406981" cy="0"/>
          </a:xfrm>
          <a:prstGeom prst="straightConnector1">
            <a:avLst/>
          </a:prstGeom>
          <a:noFill/>
          <a:ln w="12700" cap="flat" cmpd="sng" algn="ctr">
            <a:solidFill>
              <a:srgbClr val="3F3F3F">
                <a:lumMod val="60000"/>
                <a:lumOff val="40000"/>
              </a:srgbClr>
            </a:solidFill>
            <a:prstDash val="sysDash"/>
            <a:miter lim="800000"/>
            <a:tailEnd type="triangle"/>
          </a:ln>
          <a:effectLst/>
        </p:spPr>
      </p:cxnSp>
      <p:sp>
        <p:nvSpPr>
          <p:cNvPr id="37" name="TextBox 20"/>
          <p:cNvSpPr txBox="1"/>
          <p:nvPr/>
        </p:nvSpPr>
        <p:spPr>
          <a:xfrm>
            <a:off x="5394664" y="2633349"/>
            <a:ext cx="1762125" cy="398780"/>
          </a:xfrm>
          <a:prstGeom prst="rect">
            <a:avLst/>
          </a:prstGeom>
          <a:noFill/>
        </p:spPr>
        <p:txBody>
          <a:bodyPr wrap="none" rtlCol="0">
            <a:spAutoFit/>
          </a:bodyPr>
          <a:lstStyle/>
          <a:p>
            <a:pPr algn="r"/>
            <a:r>
              <a:rPr lang="en-US" altLang="id-ID" sz="2000" b="1" dirty="0"/>
              <a:t>Pauls Boutique</a:t>
            </a:r>
            <a:endParaRPr lang="en-US" sz="1200" dirty="0"/>
          </a:p>
        </p:txBody>
      </p:sp>
      <p:sp>
        <p:nvSpPr>
          <p:cNvPr id="38" name="TextBox 21"/>
          <p:cNvSpPr txBox="1"/>
          <p:nvPr/>
        </p:nvSpPr>
        <p:spPr>
          <a:xfrm>
            <a:off x="5878194" y="2978322"/>
            <a:ext cx="1487170" cy="398780"/>
          </a:xfrm>
          <a:prstGeom prst="rect">
            <a:avLst/>
          </a:prstGeom>
          <a:noFill/>
        </p:spPr>
        <p:txBody>
          <a:bodyPr wrap="none" rtlCol="0">
            <a:spAutoFit/>
          </a:bodyPr>
          <a:lstStyle/>
          <a:p>
            <a:pPr algn="r"/>
            <a:r>
              <a:rPr lang="en-US" altLang="id-ID" sz="2000" b="1" dirty="0"/>
              <a:t>Sportmaster</a:t>
            </a:r>
            <a:endParaRPr lang="id-ID" sz="1200" dirty="0"/>
          </a:p>
        </p:txBody>
      </p:sp>
      <p:sp>
        <p:nvSpPr>
          <p:cNvPr id="39" name="TextBox 22"/>
          <p:cNvSpPr txBox="1"/>
          <p:nvPr/>
        </p:nvSpPr>
        <p:spPr>
          <a:xfrm>
            <a:off x="6293908" y="3319050"/>
            <a:ext cx="1332865" cy="398780"/>
          </a:xfrm>
          <a:prstGeom prst="rect">
            <a:avLst/>
          </a:prstGeom>
          <a:noFill/>
        </p:spPr>
        <p:txBody>
          <a:bodyPr wrap="none" rtlCol="0">
            <a:spAutoFit/>
          </a:bodyPr>
          <a:lstStyle/>
          <a:p>
            <a:pPr algn="r"/>
            <a:r>
              <a:rPr lang="en-US" altLang="id-ID" sz="2000" b="1" dirty="0"/>
              <a:t>LC WAIKIKI</a:t>
            </a:r>
            <a:endParaRPr lang="id-ID" sz="1200" dirty="0"/>
          </a:p>
        </p:txBody>
      </p:sp>
      <p:cxnSp>
        <p:nvCxnSpPr>
          <p:cNvPr id="40" name="Straight Arrow Connector 23"/>
          <p:cNvCxnSpPr/>
          <p:nvPr/>
        </p:nvCxnSpPr>
        <p:spPr>
          <a:xfrm>
            <a:off x="7189216" y="2769983"/>
            <a:ext cx="406981" cy="0"/>
          </a:xfrm>
          <a:prstGeom prst="straightConnector1">
            <a:avLst/>
          </a:prstGeom>
          <a:noFill/>
          <a:ln w="12700" cap="flat" cmpd="sng" algn="ctr">
            <a:solidFill>
              <a:srgbClr val="3F3F3F">
                <a:lumMod val="60000"/>
                <a:lumOff val="40000"/>
              </a:srgbClr>
            </a:solidFill>
            <a:prstDash val="sysDash"/>
            <a:miter lim="800000"/>
            <a:tailEnd type="triangle"/>
          </a:ln>
          <a:effectLst/>
        </p:spPr>
      </p:cxnSp>
      <p:cxnSp>
        <p:nvCxnSpPr>
          <p:cNvPr id="41" name="Straight Arrow Connector 24"/>
          <p:cNvCxnSpPr/>
          <p:nvPr/>
        </p:nvCxnSpPr>
        <p:spPr>
          <a:xfrm>
            <a:off x="7380753" y="3116821"/>
            <a:ext cx="406981" cy="0"/>
          </a:xfrm>
          <a:prstGeom prst="straightConnector1">
            <a:avLst/>
          </a:prstGeom>
          <a:noFill/>
          <a:ln w="12700" cap="flat" cmpd="sng" algn="ctr">
            <a:solidFill>
              <a:srgbClr val="3F3F3F">
                <a:lumMod val="60000"/>
                <a:lumOff val="40000"/>
              </a:srgbClr>
            </a:solidFill>
            <a:prstDash val="sysDash"/>
            <a:miter lim="800000"/>
            <a:tailEnd type="triangle"/>
          </a:ln>
          <a:effectLst/>
        </p:spPr>
      </p:cxnSp>
      <p:cxnSp>
        <p:nvCxnSpPr>
          <p:cNvPr id="42" name="Straight Arrow Connector 25"/>
          <p:cNvCxnSpPr/>
          <p:nvPr/>
        </p:nvCxnSpPr>
        <p:spPr>
          <a:xfrm>
            <a:off x="7602063" y="3457549"/>
            <a:ext cx="406981" cy="0"/>
          </a:xfrm>
          <a:prstGeom prst="straightConnector1">
            <a:avLst/>
          </a:prstGeom>
          <a:noFill/>
          <a:ln w="12700" cap="flat" cmpd="sng" algn="ctr">
            <a:solidFill>
              <a:srgbClr val="3F3F3F">
                <a:lumMod val="60000"/>
                <a:lumOff val="40000"/>
              </a:srgbClr>
            </a:solidFill>
            <a:prstDash val="sysDash"/>
            <a:miter lim="800000"/>
            <a:tailEnd type="triangle"/>
          </a:ln>
          <a:effectLst/>
        </p:spPr>
      </p:cxnSp>
      <p:sp>
        <p:nvSpPr>
          <p:cNvPr id="67" name="TextBox 33"/>
          <p:cNvSpPr txBox="1"/>
          <p:nvPr/>
        </p:nvSpPr>
        <p:spPr>
          <a:xfrm>
            <a:off x="4596427" y="3830755"/>
            <a:ext cx="1853565" cy="445135"/>
          </a:xfrm>
          <a:prstGeom prst="rect">
            <a:avLst/>
          </a:prstGeom>
          <a:noFill/>
        </p:spPr>
        <p:txBody>
          <a:bodyPr wrap="none" rtlCol="0">
            <a:spAutoFit/>
          </a:bodyPr>
          <a:lstStyle/>
          <a:p>
            <a:pPr algn="ctr"/>
            <a:r>
              <a:rPr lang="en-US" sz="2300" b="1" dirty="0" err="1">
                <a:solidFill>
                  <a:sysClr val="window" lastClr="FFFFFF"/>
                </a:solidFill>
              </a:rPr>
              <a:t>PGP</a:t>
            </a:r>
            <a:r>
              <a:rPr lang="zh-CN" altLang="en-US" sz="2300" b="1" dirty="0" err="1">
                <a:solidFill>
                  <a:sysClr val="window" lastClr="FFFFFF"/>
                </a:solidFill>
              </a:rPr>
              <a:t>合作客户</a:t>
            </a:r>
          </a:p>
        </p:txBody>
      </p:sp>
      <p:cxnSp>
        <p:nvCxnSpPr>
          <p:cNvPr id="68" name="Straight Arrow Connector 34"/>
          <p:cNvCxnSpPr/>
          <p:nvPr/>
        </p:nvCxnSpPr>
        <p:spPr>
          <a:xfrm rot="10800000" flipH="1">
            <a:off x="2711848" y="4293956"/>
            <a:ext cx="811825" cy="1359138"/>
          </a:xfrm>
          <a:prstGeom prst="straightConnector1">
            <a:avLst/>
          </a:prstGeom>
          <a:noFill/>
          <a:ln w="25400" cap="flat" cmpd="sng" algn="ctr">
            <a:solidFill>
              <a:srgbClr val="2980B9"/>
            </a:solidFill>
            <a:prstDash val="solid"/>
            <a:miter lim="800000"/>
            <a:tailEnd type="triangle"/>
          </a:ln>
          <a:effectLst/>
        </p:spPr>
      </p:cxnSp>
      <p:cxnSp>
        <p:nvCxnSpPr>
          <p:cNvPr id="69" name="Straight Arrow Connector 35"/>
          <p:cNvCxnSpPr/>
          <p:nvPr/>
        </p:nvCxnSpPr>
        <p:spPr>
          <a:xfrm rot="10800000" flipH="1">
            <a:off x="5152193" y="4293956"/>
            <a:ext cx="811825" cy="1359138"/>
          </a:xfrm>
          <a:prstGeom prst="straightConnector1">
            <a:avLst/>
          </a:prstGeom>
          <a:noFill/>
          <a:ln w="25400" cap="flat" cmpd="sng" algn="ctr">
            <a:solidFill>
              <a:srgbClr val="9BBB59"/>
            </a:solidFill>
            <a:prstDash val="solid"/>
            <a:miter lim="800000"/>
            <a:tailEnd type="triangle"/>
          </a:ln>
          <a:effectLst/>
        </p:spPr>
      </p:cxnSp>
      <p:cxnSp>
        <p:nvCxnSpPr>
          <p:cNvPr id="70" name="Straight Arrow Connector 36"/>
          <p:cNvCxnSpPr/>
          <p:nvPr/>
        </p:nvCxnSpPr>
        <p:spPr>
          <a:xfrm rot="10800000" flipH="1">
            <a:off x="7591194" y="4293956"/>
            <a:ext cx="811825" cy="1359138"/>
          </a:xfrm>
          <a:prstGeom prst="straightConnector1">
            <a:avLst/>
          </a:prstGeom>
          <a:noFill/>
          <a:ln w="25400" cap="flat" cmpd="sng" algn="ctr">
            <a:solidFill>
              <a:srgbClr val="F39C12"/>
            </a:solidFill>
            <a:prstDash val="solid"/>
            <a:miter lim="800000"/>
            <a:tailEnd type="triangle"/>
          </a:ln>
          <a:effectLst/>
        </p:spPr>
      </p:cxnSp>
      <p:sp>
        <p:nvSpPr>
          <p:cNvPr id="71" name="TextBox 37"/>
          <p:cNvSpPr txBox="1"/>
          <p:nvPr/>
        </p:nvSpPr>
        <p:spPr>
          <a:xfrm flipH="1">
            <a:off x="1571591" y="5146550"/>
            <a:ext cx="812165" cy="398780"/>
          </a:xfrm>
          <a:prstGeom prst="rect">
            <a:avLst/>
          </a:prstGeom>
          <a:noFill/>
        </p:spPr>
        <p:txBody>
          <a:bodyPr wrap="none" rtlCol="0">
            <a:spAutoFit/>
          </a:bodyPr>
          <a:lstStyle/>
          <a:p>
            <a:pPr algn="r"/>
            <a:r>
              <a:rPr lang="en-US" sz="2000" b="1" dirty="0"/>
              <a:t>Guess</a:t>
            </a:r>
          </a:p>
        </p:txBody>
      </p:sp>
      <p:sp>
        <p:nvSpPr>
          <p:cNvPr id="72" name="TextBox 38"/>
          <p:cNvSpPr txBox="1"/>
          <p:nvPr/>
        </p:nvSpPr>
        <p:spPr>
          <a:xfrm flipH="1">
            <a:off x="1307091" y="4778717"/>
            <a:ext cx="1239520" cy="398780"/>
          </a:xfrm>
          <a:prstGeom prst="rect">
            <a:avLst/>
          </a:prstGeom>
          <a:noFill/>
        </p:spPr>
        <p:txBody>
          <a:bodyPr wrap="none" rtlCol="0">
            <a:spAutoFit/>
          </a:bodyPr>
          <a:lstStyle/>
          <a:p>
            <a:pPr algn="r"/>
            <a:r>
              <a:rPr lang="en-US" altLang="id-ID" sz="2000" b="1" dirty="0"/>
              <a:t>Forever21</a:t>
            </a:r>
          </a:p>
        </p:txBody>
      </p:sp>
      <p:sp>
        <p:nvSpPr>
          <p:cNvPr id="73" name="TextBox 39"/>
          <p:cNvSpPr txBox="1"/>
          <p:nvPr/>
        </p:nvSpPr>
        <p:spPr>
          <a:xfrm flipH="1">
            <a:off x="1020495" y="4375124"/>
            <a:ext cx="1363345" cy="398780"/>
          </a:xfrm>
          <a:prstGeom prst="rect">
            <a:avLst/>
          </a:prstGeom>
          <a:noFill/>
        </p:spPr>
        <p:txBody>
          <a:bodyPr wrap="none" rtlCol="0">
            <a:spAutoFit/>
          </a:bodyPr>
          <a:lstStyle/>
          <a:p>
            <a:pPr algn="r"/>
            <a:r>
              <a:rPr lang="en-US" sz="2000" b="1" dirty="0"/>
              <a:t>Zeroxposur</a:t>
            </a:r>
          </a:p>
        </p:txBody>
      </p:sp>
      <p:cxnSp>
        <p:nvCxnSpPr>
          <p:cNvPr id="74" name="Straight Arrow Connector 40"/>
          <p:cNvCxnSpPr/>
          <p:nvPr/>
        </p:nvCxnSpPr>
        <p:spPr>
          <a:xfrm rot="10800000" flipH="1">
            <a:off x="2383798" y="5290090"/>
            <a:ext cx="406981" cy="0"/>
          </a:xfrm>
          <a:prstGeom prst="straightConnector1">
            <a:avLst/>
          </a:prstGeom>
          <a:noFill/>
          <a:ln w="12700" cap="flat" cmpd="sng" algn="ctr">
            <a:solidFill>
              <a:srgbClr val="3F3F3F">
                <a:lumMod val="60000"/>
                <a:lumOff val="40000"/>
              </a:srgbClr>
            </a:solidFill>
            <a:prstDash val="sysDash"/>
            <a:miter lim="800000"/>
            <a:tailEnd type="triangle"/>
          </a:ln>
          <a:effectLst/>
        </p:spPr>
      </p:cxnSp>
      <p:cxnSp>
        <p:nvCxnSpPr>
          <p:cNvPr id="75" name="Straight Arrow Connector 41"/>
          <p:cNvCxnSpPr/>
          <p:nvPr/>
        </p:nvCxnSpPr>
        <p:spPr>
          <a:xfrm rot="10800000" flipH="1">
            <a:off x="2575335" y="4943252"/>
            <a:ext cx="406981" cy="0"/>
          </a:xfrm>
          <a:prstGeom prst="straightConnector1">
            <a:avLst/>
          </a:prstGeom>
          <a:noFill/>
          <a:ln w="12700" cap="flat" cmpd="sng" algn="ctr">
            <a:solidFill>
              <a:srgbClr val="3F3F3F">
                <a:lumMod val="60000"/>
                <a:lumOff val="40000"/>
              </a:srgbClr>
            </a:solidFill>
            <a:prstDash val="sysDash"/>
            <a:miter lim="800000"/>
            <a:tailEnd type="triangle"/>
          </a:ln>
          <a:effectLst/>
        </p:spPr>
      </p:cxnSp>
      <p:cxnSp>
        <p:nvCxnSpPr>
          <p:cNvPr id="76" name="Straight Arrow Connector 42"/>
          <p:cNvCxnSpPr/>
          <p:nvPr/>
        </p:nvCxnSpPr>
        <p:spPr>
          <a:xfrm rot="10800000" flipH="1">
            <a:off x="2796645" y="4602524"/>
            <a:ext cx="406981" cy="0"/>
          </a:xfrm>
          <a:prstGeom prst="straightConnector1">
            <a:avLst/>
          </a:prstGeom>
          <a:noFill/>
          <a:ln w="12700" cap="flat" cmpd="sng" algn="ctr">
            <a:solidFill>
              <a:srgbClr val="3F3F3F">
                <a:lumMod val="60000"/>
                <a:lumOff val="40000"/>
              </a:srgbClr>
            </a:solidFill>
            <a:prstDash val="sysDash"/>
            <a:miter lim="800000"/>
            <a:tailEnd type="triangle"/>
          </a:ln>
          <a:effectLst/>
        </p:spPr>
      </p:cxnSp>
      <p:sp>
        <p:nvSpPr>
          <p:cNvPr id="77" name="TextBox 43"/>
          <p:cNvSpPr txBox="1"/>
          <p:nvPr/>
        </p:nvSpPr>
        <p:spPr>
          <a:xfrm flipH="1">
            <a:off x="4081610" y="5125795"/>
            <a:ext cx="560705" cy="398780"/>
          </a:xfrm>
          <a:prstGeom prst="rect">
            <a:avLst/>
          </a:prstGeom>
          <a:noFill/>
        </p:spPr>
        <p:txBody>
          <a:bodyPr wrap="none" rtlCol="0">
            <a:spAutoFit/>
          </a:bodyPr>
          <a:lstStyle/>
          <a:p>
            <a:pPr algn="r"/>
            <a:r>
              <a:rPr lang="en-US" sz="2000" b="1" dirty="0"/>
              <a:t>LPP</a:t>
            </a:r>
          </a:p>
        </p:txBody>
      </p:sp>
      <p:sp>
        <p:nvSpPr>
          <p:cNvPr id="78" name="TextBox 44"/>
          <p:cNvSpPr txBox="1"/>
          <p:nvPr/>
        </p:nvSpPr>
        <p:spPr>
          <a:xfrm flipH="1">
            <a:off x="3912995" y="4773837"/>
            <a:ext cx="637540" cy="398780"/>
          </a:xfrm>
          <a:prstGeom prst="rect">
            <a:avLst/>
          </a:prstGeom>
          <a:noFill/>
        </p:spPr>
        <p:txBody>
          <a:bodyPr wrap="none" rtlCol="0">
            <a:spAutoFit/>
          </a:bodyPr>
          <a:lstStyle/>
          <a:p>
            <a:pPr algn="r"/>
            <a:r>
              <a:rPr lang="en-US" sz="2000" b="1" dirty="0"/>
              <a:t>Zara</a:t>
            </a:r>
          </a:p>
        </p:txBody>
      </p:sp>
      <p:sp>
        <p:nvSpPr>
          <p:cNvPr id="79" name="TextBox 45"/>
          <p:cNvSpPr txBox="1"/>
          <p:nvPr/>
        </p:nvSpPr>
        <p:spPr>
          <a:xfrm flipH="1">
            <a:off x="3657514" y="4438189"/>
            <a:ext cx="1243330" cy="398780"/>
          </a:xfrm>
          <a:prstGeom prst="rect">
            <a:avLst/>
          </a:prstGeom>
          <a:noFill/>
        </p:spPr>
        <p:txBody>
          <a:bodyPr wrap="none" rtlCol="0">
            <a:spAutoFit/>
          </a:bodyPr>
          <a:lstStyle/>
          <a:p>
            <a:pPr algn="r"/>
            <a:r>
              <a:rPr lang="en-US" altLang="id-ID" sz="2000" b="1" dirty="0"/>
              <a:t>Pull&amp;Bear</a:t>
            </a:r>
          </a:p>
        </p:txBody>
      </p:sp>
      <p:cxnSp>
        <p:nvCxnSpPr>
          <p:cNvPr id="80" name="Straight Arrow Connector 46"/>
          <p:cNvCxnSpPr/>
          <p:nvPr/>
        </p:nvCxnSpPr>
        <p:spPr>
          <a:xfrm rot="10800000" flipH="1">
            <a:off x="4771262" y="5325215"/>
            <a:ext cx="406981" cy="0"/>
          </a:xfrm>
          <a:prstGeom prst="straightConnector1">
            <a:avLst/>
          </a:prstGeom>
          <a:noFill/>
          <a:ln w="12700" cap="flat" cmpd="sng" algn="ctr">
            <a:solidFill>
              <a:srgbClr val="3F3F3F">
                <a:lumMod val="60000"/>
                <a:lumOff val="40000"/>
              </a:srgbClr>
            </a:solidFill>
            <a:prstDash val="sysDash"/>
            <a:miter lim="800000"/>
            <a:tailEnd type="triangle"/>
          </a:ln>
          <a:effectLst/>
        </p:spPr>
      </p:cxnSp>
      <p:cxnSp>
        <p:nvCxnSpPr>
          <p:cNvPr id="81" name="Straight Arrow Connector 47"/>
          <p:cNvCxnSpPr/>
          <p:nvPr/>
        </p:nvCxnSpPr>
        <p:spPr>
          <a:xfrm rot="10800000" flipH="1">
            <a:off x="4962799" y="4978377"/>
            <a:ext cx="406981" cy="0"/>
          </a:xfrm>
          <a:prstGeom prst="straightConnector1">
            <a:avLst/>
          </a:prstGeom>
          <a:noFill/>
          <a:ln w="12700" cap="flat" cmpd="sng" algn="ctr">
            <a:solidFill>
              <a:srgbClr val="3F3F3F">
                <a:lumMod val="60000"/>
                <a:lumOff val="40000"/>
              </a:srgbClr>
            </a:solidFill>
            <a:prstDash val="sysDash"/>
            <a:miter lim="800000"/>
            <a:tailEnd type="triangle"/>
          </a:ln>
          <a:effectLst/>
        </p:spPr>
      </p:cxnSp>
      <p:cxnSp>
        <p:nvCxnSpPr>
          <p:cNvPr id="82" name="Straight Arrow Connector 48"/>
          <p:cNvCxnSpPr/>
          <p:nvPr/>
        </p:nvCxnSpPr>
        <p:spPr>
          <a:xfrm rot="10800000" flipH="1">
            <a:off x="5184109" y="4637649"/>
            <a:ext cx="406981" cy="0"/>
          </a:xfrm>
          <a:prstGeom prst="straightConnector1">
            <a:avLst/>
          </a:prstGeom>
          <a:noFill/>
          <a:ln w="12700" cap="flat" cmpd="sng" algn="ctr">
            <a:solidFill>
              <a:srgbClr val="3F3F3F">
                <a:lumMod val="60000"/>
                <a:lumOff val="40000"/>
              </a:srgbClr>
            </a:solidFill>
            <a:prstDash val="sysDash"/>
            <a:miter lim="800000"/>
            <a:tailEnd type="triangle"/>
          </a:ln>
          <a:effectLst/>
        </p:spPr>
      </p:cxnSp>
      <p:sp>
        <p:nvSpPr>
          <p:cNvPr id="83" name="TextBox 49"/>
          <p:cNvSpPr txBox="1"/>
          <p:nvPr/>
        </p:nvSpPr>
        <p:spPr>
          <a:xfrm flipH="1">
            <a:off x="6497024" y="5215017"/>
            <a:ext cx="694690" cy="398780"/>
          </a:xfrm>
          <a:prstGeom prst="rect">
            <a:avLst/>
          </a:prstGeom>
          <a:noFill/>
        </p:spPr>
        <p:txBody>
          <a:bodyPr wrap="none" rtlCol="0">
            <a:spAutoFit/>
          </a:bodyPr>
          <a:lstStyle/>
          <a:p>
            <a:pPr algn="r"/>
            <a:r>
              <a:rPr lang="en-US" altLang="id-ID" sz="2000" b="1" dirty="0"/>
              <a:t>Bally</a:t>
            </a:r>
            <a:endParaRPr lang="id-ID" sz="1200" dirty="0"/>
          </a:p>
        </p:txBody>
      </p:sp>
      <p:sp>
        <p:nvSpPr>
          <p:cNvPr id="84" name="TextBox 50"/>
          <p:cNvSpPr txBox="1"/>
          <p:nvPr/>
        </p:nvSpPr>
        <p:spPr>
          <a:xfrm flipH="1">
            <a:off x="6290944" y="4875124"/>
            <a:ext cx="898525" cy="398780"/>
          </a:xfrm>
          <a:prstGeom prst="rect">
            <a:avLst/>
          </a:prstGeom>
          <a:noFill/>
        </p:spPr>
        <p:txBody>
          <a:bodyPr wrap="none" rtlCol="0">
            <a:spAutoFit/>
          </a:bodyPr>
          <a:lstStyle/>
          <a:p>
            <a:pPr algn="r"/>
            <a:r>
              <a:rPr lang="en-US" altLang="id-ID" sz="2000" b="1" dirty="0"/>
              <a:t>Adidas</a:t>
            </a:r>
            <a:endParaRPr lang="en-US" altLang="id-ID" sz="1200" dirty="0"/>
          </a:p>
        </p:txBody>
      </p:sp>
      <p:sp>
        <p:nvSpPr>
          <p:cNvPr id="85" name="TextBox 51"/>
          <p:cNvSpPr txBox="1"/>
          <p:nvPr/>
        </p:nvSpPr>
        <p:spPr>
          <a:xfrm flipH="1">
            <a:off x="6082453" y="4535031"/>
            <a:ext cx="1263015" cy="398780"/>
          </a:xfrm>
          <a:prstGeom prst="rect">
            <a:avLst/>
          </a:prstGeom>
          <a:noFill/>
        </p:spPr>
        <p:txBody>
          <a:bodyPr wrap="none" rtlCol="0">
            <a:spAutoFit/>
          </a:bodyPr>
          <a:lstStyle/>
          <a:p>
            <a:pPr algn="r"/>
            <a:r>
              <a:rPr lang="en-US" altLang="id-ID" sz="2000" b="1" dirty="0"/>
              <a:t>Jack Jones</a:t>
            </a:r>
            <a:endParaRPr lang="id-ID" sz="1200" dirty="0"/>
          </a:p>
        </p:txBody>
      </p:sp>
      <p:cxnSp>
        <p:nvCxnSpPr>
          <p:cNvPr id="86" name="Straight Arrow Connector 52"/>
          <p:cNvCxnSpPr/>
          <p:nvPr/>
        </p:nvCxnSpPr>
        <p:spPr>
          <a:xfrm rot="10800000" flipH="1">
            <a:off x="7224141" y="5355382"/>
            <a:ext cx="406981" cy="0"/>
          </a:xfrm>
          <a:prstGeom prst="straightConnector1">
            <a:avLst/>
          </a:prstGeom>
          <a:noFill/>
          <a:ln w="12700" cap="flat" cmpd="sng" algn="ctr">
            <a:solidFill>
              <a:srgbClr val="3F3F3F">
                <a:lumMod val="60000"/>
                <a:lumOff val="40000"/>
              </a:srgbClr>
            </a:solidFill>
            <a:prstDash val="sysDash"/>
            <a:miter lim="800000"/>
            <a:tailEnd type="triangle"/>
          </a:ln>
          <a:effectLst/>
        </p:spPr>
      </p:cxnSp>
      <p:cxnSp>
        <p:nvCxnSpPr>
          <p:cNvPr id="87" name="Straight Arrow Connector 53"/>
          <p:cNvCxnSpPr/>
          <p:nvPr/>
        </p:nvCxnSpPr>
        <p:spPr>
          <a:xfrm rot="10800000" flipH="1">
            <a:off x="7415678" y="5008544"/>
            <a:ext cx="406981" cy="0"/>
          </a:xfrm>
          <a:prstGeom prst="straightConnector1">
            <a:avLst/>
          </a:prstGeom>
          <a:noFill/>
          <a:ln w="12700" cap="flat" cmpd="sng" algn="ctr">
            <a:solidFill>
              <a:srgbClr val="3F3F3F">
                <a:lumMod val="60000"/>
                <a:lumOff val="40000"/>
              </a:srgbClr>
            </a:solidFill>
            <a:prstDash val="sysDash"/>
            <a:miter lim="800000"/>
            <a:tailEnd type="triangle"/>
          </a:ln>
          <a:effectLst/>
        </p:spPr>
      </p:cxnSp>
      <p:cxnSp>
        <p:nvCxnSpPr>
          <p:cNvPr id="88" name="Straight Arrow Connector 54"/>
          <p:cNvCxnSpPr/>
          <p:nvPr/>
        </p:nvCxnSpPr>
        <p:spPr>
          <a:xfrm rot="10800000" flipH="1">
            <a:off x="7636988" y="4667816"/>
            <a:ext cx="406981" cy="0"/>
          </a:xfrm>
          <a:prstGeom prst="straightConnector1">
            <a:avLst/>
          </a:prstGeom>
          <a:noFill/>
          <a:ln w="12700" cap="flat" cmpd="sng" algn="ctr">
            <a:solidFill>
              <a:srgbClr val="3F3F3F">
                <a:lumMod val="60000"/>
                <a:lumOff val="40000"/>
              </a:srgbClr>
            </a:solidFill>
            <a:prstDash val="sysDash"/>
            <a:miter lim="800000"/>
            <a:tailEnd type="triangle"/>
          </a:ln>
          <a:effectLst/>
        </p:spPr>
      </p:cxnSp>
      <p:sp>
        <p:nvSpPr>
          <p:cNvPr id="96" name="Oval 62"/>
          <p:cNvSpPr/>
          <p:nvPr/>
        </p:nvSpPr>
        <p:spPr>
          <a:xfrm>
            <a:off x="2284813" y="1946267"/>
            <a:ext cx="550859" cy="550859"/>
          </a:xfrm>
          <a:prstGeom prst="ellipse">
            <a:avLst/>
          </a:prstGeom>
          <a:noFill/>
          <a:ln w="31750" cap="flat" cmpd="sng" algn="ctr">
            <a:solidFill>
              <a:srgbClr val="2980B9"/>
            </a:solidFill>
            <a:prstDash val="solid"/>
            <a:miter lim="800000"/>
          </a:ln>
          <a:effectLst/>
        </p:spPr>
        <p:txBody>
          <a:bodyPr rtlCol="0" anchor="ctr"/>
          <a:lstStyle/>
          <a:p>
            <a:pPr algn="ctr"/>
            <a:endParaRPr lang="id-ID"/>
          </a:p>
        </p:txBody>
      </p:sp>
      <p:sp>
        <p:nvSpPr>
          <p:cNvPr id="97" name="Oval 63"/>
          <p:cNvSpPr/>
          <p:nvPr/>
        </p:nvSpPr>
        <p:spPr>
          <a:xfrm>
            <a:off x="4776205" y="1946267"/>
            <a:ext cx="550859" cy="550859"/>
          </a:xfrm>
          <a:prstGeom prst="ellipse">
            <a:avLst/>
          </a:prstGeom>
          <a:noFill/>
          <a:ln w="31750" cap="flat" cmpd="sng" algn="ctr">
            <a:solidFill>
              <a:srgbClr val="9BBB59"/>
            </a:solidFill>
            <a:prstDash val="solid"/>
            <a:miter lim="800000"/>
          </a:ln>
          <a:effectLst/>
        </p:spPr>
        <p:txBody>
          <a:bodyPr rtlCol="0" anchor="ctr"/>
          <a:lstStyle/>
          <a:p>
            <a:pPr algn="ctr"/>
            <a:endParaRPr lang="id-ID"/>
          </a:p>
        </p:txBody>
      </p:sp>
      <p:sp>
        <p:nvSpPr>
          <p:cNvPr id="98" name="Oval 64"/>
          <p:cNvSpPr/>
          <p:nvPr/>
        </p:nvSpPr>
        <p:spPr>
          <a:xfrm>
            <a:off x="7166767" y="1946267"/>
            <a:ext cx="550859" cy="550859"/>
          </a:xfrm>
          <a:prstGeom prst="ellipse">
            <a:avLst/>
          </a:prstGeom>
          <a:noFill/>
          <a:ln w="31750" cap="flat" cmpd="sng" algn="ctr">
            <a:solidFill>
              <a:srgbClr val="F39C12"/>
            </a:solidFill>
            <a:prstDash val="solid"/>
            <a:miter lim="800000"/>
          </a:ln>
          <a:effectLst/>
        </p:spPr>
        <p:txBody>
          <a:bodyPr rtlCol="0" anchor="ctr"/>
          <a:lstStyle/>
          <a:p>
            <a:pPr algn="ctr"/>
            <a:endParaRPr lang="id-ID"/>
          </a:p>
        </p:txBody>
      </p:sp>
      <p:sp>
        <p:nvSpPr>
          <p:cNvPr id="100" name="Oval 66"/>
          <p:cNvSpPr/>
          <p:nvPr/>
        </p:nvSpPr>
        <p:spPr>
          <a:xfrm>
            <a:off x="2218138" y="5573822"/>
            <a:ext cx="550859" cy="550859"/>
          </a:xfrm>
          <a:prstGeom prst="ellipse">
            <a:avLst/>
          </a:prstGeom>
          <a:noFill/>
          <a:ln w="31750" cap="flat" cmpd="sng" algn="ctr">
            <a:solidFill>
              <a:srgbClr val="2980B9"/>
            </a:solidFill>
            <a:prstDash val="solid"/>
            <a:miter lim="800000"/>
          </a:ln>
          <a:effectLst/>
        </p:spPr>
        <p:txBody>
          <a:bodyPr rtlCol="0" anchor="ctr"/>
          <a:lstStyle/>
          <a:p>
            <a:pPr algn="ctr"/>
            <a:endParaRPr lang="id-ID"/>
          </a:p>
        </p:txBody>
      </p:sp>
      <p:sp>
        <p:nvSpPr>
          <p:cNvPr id="101" name="Oval 67"/>
          <p:cNvSpPr/>
          <p:nvPr/>
        </p:nvSpPr>
        <p:spPr>
          <a:xfrm>
            <a:off x="4709530" y="5573822"/>
            <a:ext cx="550859" cy="550859"/>
          </a:xfrm>
          <a:prstGeom prst="ellipse">
            <a:avLst/>
          </a:prstGeom>
          <a:noFill/>
          <a:ln w="31750" cap="flat" cmpd="sng" algn="ctr">
            <a:solidFill>
              <a:srgbClr val="9BBB59"/>
            </a:solidFill>
            <a:prstDash val="solid"/>
            <a:miter lim="800000"/>
          </a:ln>
          <a:effectLst/>
        </p:spPr>
        <p:txBody>
          <a:bodyPr rtlCol="0" anchor="ctr"/>
          <a:lstStyle/>
          <a:p>
            <a:pPr algn="ctr"/>
            <a:endParaRPr lang="id-ID"/>
          </a:p>
        </p:txBody>
      </p:sp>
      <p:sp>
        <p:nvSpPr>
          <p:cNvPr id="102" name="Oval 68"/>
          <p:cNvSpPr/>
          <p:nvPr/>
        </p:nvSpPr>
        <p:spPr>
          <a:xfrm>
            <a:off x="7100092" y="5573822"/>
            <a:ext cx="550859" cy="550859"/>
          </a:xfrm>
          <a:prstGeom prst="ellipse">
            <a:avLst/>
          </a:prstGeom>
          <a:noFill/>
          <a:ln w="31750" cap="flat" cmpd="sng" algn="ctr">
            <a:solidFill>
              <a:srgbClr val="F39C12"/>
            </a:solidFill>
            <a:prstDash val="solid"/>
            <a:miter lim="800000"/>
          </a:ln>
          <a:effectLst/>
        </p:spPr>
        <p:txBody>
          <a:bodyPr rtlCol="0" anchor="ctr"/>
          <a:lstStyle/>
          <a:p>
            <a:pPr algn="ctr"/>
            <a:endParaRPr lang="id-ID"/>
          </a:p>
        </p:txBody>
      </p:sp>
      <p:sp>
        <p:nvSpPr>
          <p:cNvPr id="104" name="TextBox 70"/>
          <p:cNvSpPr txBox="1"/>
          <p:nvPr/>
        </p:nvSpPr>
        <p:spPr>
          <a:xfrm>
            <a:off x="1432564" y="1646205"/>
            <a:ext cx="2225040" cy="398780"/>
          </a:xfrm>
          <a:prstGeom prst="rect">
            <a:avLst/>
          </a:prstGeom>
          <a:noFill/>
        </p:spPr>
        <p:txBody>
          <a:bodyPr wrap="none" rtlCol="0">
            <a:spAutoFit/>
          </a:bodyPr>
          <a:lstStyle/>
          <a:p>
            <a:pPr algn="ctr"/>
            <a:r>
              <a:rPr lang="zh-CN" altLang="id-ID" sz="2000" b="1" dirty="0">
                <a:latin typeface="Poppins" charset="0"/>
              </a:rPr>
              <a:t>美洲部分合作品牌</a:t>
            </a:r>
          </a:p>
        </p:txBody>
      </p:sp>
      <p:sp>
        <p:nvSpPr>
          <p:cNvPr id="106" name="TextBox 72"/>
          <p:cNvSpPr txBox="1"/>
          <p:nvPr/>
        </p:nvSpPr>
        <p:spPr>
          <a:xfrm>
            <a:off x="3965743" y="1646205"/>
            <a:ext cx="2225040" cy="398780"/>
          </a:xfrm>
          <a:prstGeom prst="rect">
            <a:avLst/>
          </a:prstGeom>
          <a:noFill/>
        </p:spPr>
        <p:txBody>
          <a:bodyPr wrap="none" rtlCol="0">
            <a:spAutoFit/>
          </a:bodyPr>
          <a:lstStyle/>
          <a:p>
            <a:pPr algn="ctr"/>
            <a:r>
              <a:rPr lang="zh-CN" altLang="id-ID" sz="2000" b="1" dirty="0">
                <a:latin typeface="Poppins" charset="0"/>
              </a:rPr>
              <a:t>欧洲部分指定品牌</a:t>
            </a:r>
          </a:p>
        </p:txBody>
      </p:sp>
      <p:sp>
        <p:nvSpPr>
          <p:cNvPr id="108" name="TextBox 74"/>
          <p:cNvSpPr txBox="1"/>
          <p:nvPr/>
        </p:nvSpPr>
        <p:spPr>
          <a:xfrm>
            <a:off x="6858895" y="1646205"/>
            <a:ext cx="1203960" cy="398780"/>
          </a:xfrm>
          <a:prstGeom prst="rect">
            <a:avLst/>
          </a:prstGeom>
          <a:noFill/>
        </p:spPr>
        <p:txBody>
          <a:bodyPr wrap="none" rtlCol="0">
            <a:spAutoFit/>
          </a:bodyPr>
          <a:lstStyle/>
          <a:p>
            <a:pPr algn="ctr"/>
            <a:r>
              <a:rPr lang="zh-CN" altLang="id-ID" sz="2000" b="1" dirty="0">
                <a:latin typeface="Poppins" charset="0"/>
              </a:rPr>
              <a:t>更多品牌</a:t>
            </a:r>
            <a:endParaRPr lang="zh-CN" altLang="en-US" sz="1200" b="1" dirty="0">
              <a:latin typeface="Poppins" charset="0"/>
            </a:endParaRPr>
          </a:p>
        </p:txBody>
      </p:sp>
      <p:sp>
        <p:nvSpPr>
          <p:cNvPr id="2" name="TextBox 70"/>
          <p:cNvSpPr txBox="1"/>
          <p:nvPr/>
        </p:nvSpPr>
        <p:spPr>
          <a:xfrm>
            <a:off x="1341124" y="6073425"/>
            <a:ext cx="2225040" cy="398780"/>
          </a:xfrm>
          <a:prstGeom prst="rect">
            <a:avLst/>
          </a:prstGeom>
          <a:noFill/>
        </p:spPr>
        <p:txBody>
          <a:bodyPr wrap="none" rtlCol="0">
            <a:spAutoFit/>
          </a:bodyPr>
          <a:lstStyle/>
          <a:p>
            <a:pPr algn="ctr"/>
            <a:r>
              <a:rPr lang="zh-CN" altLang="id-ID" sz="2000" b="1" dirty="0">
                <a:latin typeface="Poppins" charset="0"/>
              </a:rPr>
              <a:t>美洲部分合作品牌</a:t>
            </a:r>
          </a:p>
        </p:txBody>
      </p:sp>
      <p:sp>
        <p:nvSpPr>
          <p:cNvPr id="3" name="TextBox 72"/>
          <p:cNvSpPr txBox="1"/>
          <p:nvPr/>
        </p:nvSpPr>
        <p:spPr>
          <a:xfrm>
            <a:off x="3965743" y="6124860"/>
            <a:ext cx="2225040" cy="398780"/>
          </a:xfrm>
          <a:prstGeom prst="rect">
            <a:avLst/>
          </a:prstGeom>
          <a:noFill/>
        </p:spPr>
        <p:txBody>
          <a:bodyPr wrap="none" rtlCol="0">
            <a:spAutoFit/>
          </a:bodyPr>
          <a:lstStyle/>
          <a:p>
            <a:pPr algn="ctr"/>
            <a:r>
              <a:rPr lang="zh-CN" altLang="id-ID" sz="2000" b="1" dirty="0">
                <a:latin typeface="Poppins" charset="0"/>
              </a:rPr>
              <a:t>欧洲部分指定品牌</a:t>
            </a:r>
          </a:p>
        </p:txBody>
      </p:sp>
      <p:sp>
        <p:nvSpPr>
          <p:cNvPr id="4" name="TextBox 74"/>
          <p:cNvSpPr txBox="1"/>
          <p:nvPr/>
        </p:nvSpPr>
        <p:spPr>
          <a:xfrm>
            <a:off x="7100195" y="6134385"/>
            <a:ext cx="1203960" cy="398780"/>
          </a:xfrm>
          <a:prstGeom prst="rect">
            <a:avLst/>
          </a:prstGeom>
          <a:noFill/>
        </p:spPr>
        <p:txBody>
          <a:bodyPr wrap="none" rtlCol="0">
            <a:spAutoFit/>
          </a:bodyPr>
          <a:lstStyle/>
          <a:p>
            <a:pPr algn="ctr"/>
            <a:r>
              <a:rPr lang="zh-CN" altLang="id-ID" sz="2000" b="1" dirty="0">
                <a:latin typeface="Poppins" charset="0"/>
              </a:rPr>
              <a:t>更多品牌</a:t>
            </a:r>
            <a:endParaRPr lang="zh-CN" altLang="en-US" sz="1200" b="1" dirty="0">
              <a:latin typeface="Poppins"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2" presetClass="entr" presetSubtype="8" fill="hold" nodeType="with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淘宝网Chenying0907出品 1"/>
          <p:cNvGrpSpPr/>
          <p:nvPr/>
        </p:nvGrpSpPr>
        <p:grpSpPr>
          <a:xfrm>
            <a:off x="2572778" y="2085345"/>
            <a:ext cx="2763946" cy="3446339"/>
            <a:chOff x="3295850" y="1908877"/>
            <a:chExt cx="3738030" cy="4660916"/>
          </a:xfrm>
        </p:grpSpPr>
        <p:sp>
          <p:nvSpPr>
            <p:cNvPr id="3" name="圆角淘宝网Chenying0907出品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淘宝网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 name="圆角淘宝网Chenying0907出品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淘宝网Chenying0907出品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8353D"/>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7" name="圆角淘宝网Chenying0907出品 6"/>
          <p:cNvSpPr/>
          <p:nvPr/>
        </p:nvSpPr>
        <p:spPr>
          <a:xfrm>
            <a:off x="4535182" y="2625703"/>
            <a:ext cx="5193268" cy="1001440"/>
          </a:xfrm>
          <a:prstGeom prst="roundRect">
            <a:avLst>
              <a:gd name="adj" fmla="val 9976"/>
            </a:avLst>
          </a:prstGeom>
          <a:solidFill>
            <a:srgbClr val="F8353D"/>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grpSp>
        <p:nvGrpSpPr>
          <p:cNvPr id="8" name="淘宝网Chenying0907出品 7"/>
          <p:cNvGrpSpPr/>
          <p:nvPr/>
        </p:nvGrpSpPr>
        <p:grpSpPr>
          <a:xfrm>
            <a:off x="4628900" y="3044179"/>
            <a:ext cx="158010" cy="158012"/>
            <a:chOff x="4486616" y="3001075"/>
            <a:chExt cx="274695" cy="274699"/>
          </a:xfrm>
        </p:grpSpPr>
        <p:sp>
          <p:nvSpPr>
            <p:cNvPr id="9" name="淘宝网Chenying0907出品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353D"/>
                </a:solidFill>
              </a:endParaRPr>
            </a:p>
          </p:txBody>
        </p:sp>
        <p:sp>
          <p:nvSpPr>
            <p:cNvPr id="10" name="淘宝网Chenying0907出品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353D"/>
                </a:solidFill>
              </a:endParaRPr>
            </a:p>
          </p:txBody>
        </p:sp>
      </p:grpSp>
      <p:grpSp>
        <p:nvGrpSpPr>
          <p:cNvPr id="11" name="淘宝网Chenying0907出品 10"/>
          <p:cNvGrpSpPr/>
          <p:nvPr/>
        </p:nvGrpSpPr>
        <p:grpSpPr>
          <a:xfrm>
            <a:off x="4229561" y="3044179"/>
            <a:ext cx="158010" cy="158012"/>
            <a:chOff x="4486616" y="3001075"/>
            <a:chExt cx="274695" cy="274699"/>
          </a:xfrm>
        </p:grpSpPr>
        <p:sp>
          <p:nvSpPr>
            <p:cNvPr id="12" name="淘宝网Chenying0907出品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淘宝网Chenying0907出品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4" name="淘宝网Chenying0907出品 13"/>
          <p:cNvGrpSpPr/>
          <p:nvPr/>
        </p:nvGrpSpPr>
        <p:grpSpPr>
          <a:xfrm>
            <a:off x="4318304" y="3089060"/>
            <a:ext cx="384317" cy="61430"/>
            <a:chOff x="4318304" y="3089060"/>
            <a:chExt cx="384317" cy="61430"/>
          </a:xfrm>
        </p:grpSpPr>
        <p:sp>
          <p:nvSpPr>
            <p:cNvPr id="15" name="圆角淘宝网Chenying0907出品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圆角淘宝网Chenying0907出品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7" name="淘宝网Chenying0907出品 40"/>
          <p:cNvSpPr txBox="1"/>
          <p:nvPr/>
        </p:nvSpPr>
        <p:spPr>
          <a:xfrm>
            <a:off x="5615378" y="2820062"/>
            <a:ext cx="3506545" cy="645160"/>
          </a:xfrm>
          <a:prstGeom prst="rect">
            <a:avLst/>
          </a:prstGeom>
          <a:noFill/>
        </p:spPr>
        <p:txBody>
          <a:bodyPr wrap="squar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产品与品质管控</a:t>
            </a:r>
          </a:p>
        </p:txBody>
      </p:sp>
      <p:grpSp>
        <p:nvGrpSpPr>
          <p:cNvPr id="27" name="淘宝网Chenying0907出品 26"/>
          <p:cNvGrpSpPr/>
          <p:nvPr/>
        </p:nvGrpSpPr>
        <p:grpSpPr>
          <a:xfrm>
            <a:off x="5030931" y="2884106"/>
            <a:ext cx="601529" cy="562742"/>
            <a:chOff x="5030931" y="2884106"/>
            <a:chExt cx="601529" cy="562742"/>
          </a:xfrm>
        </p:grpSpPr>
        <p:sp>
          <p:nvSpPr>
            <p:cNvPr id="28" name="淘宝网Chenying0907出品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353D"/>
                </a:solidFill>
                <a:latin typeface="Impact MT Std" pitchFamily="34" charset="0"/>
              </a:endParaRPr>
            </a:p>
          </p:txBody>
        </p:sp>
        <p:sp>
          <p:nvSpPr>
            <p:cNvPr id="29" name="淘宝网Chenying0907出品 58"/>
            <p:cNvSpPr txBox="1"/>
            <p:nvPr/>
          </p:nvSpPr>
          <p:spPr>
            <a:xfrm>
              <a:off x="5030931" y="2902999"/>
              <a:ext cx="601529" cy="523220"/>
            </a:xfrm>
            <a:prstGeom prst="rect">
              <a:avLst/>
            </a:prstGeom>
            <a:noFill/>
          </p:spPr>
          <p:txBody>
            <a:bodyPr wrap="square" rtlCol="0">
              <a:spAutoFit/>
            </a:bodyPr>
            <a:lstStyle/>
            <a:p>
              <a:pPr algn="ctr"/>
              <a:r>
                <a:rPr lang="en-US" altLang="zh-CN" sz="2800" dirty="0">
                  <a:solidFill>
                    <a:srgbClr val="F8353D"/>
                  </a:solidFill>
                  <a:latin typeface="Impact MT Std" pitchFamily="34" charset="0"/>
                </a:rPr>
                <a:t>03</a:t>
              </a:r>
              <a:endParaRPr lang="zh-CN" altLang="en-US" sz="2800" dirty="0">
                <a:solidFill>
                  <a:srgbClr val="F8353D"/>
                </a:solidFill>
                <a:latin typeface="Impact MT Std" pitchFamily="34" charset="0"/>
              </a:endParaRPr>
            </a:p>
          </p:txBody>
        </p:sp>
      </p:grpSp>
      <p:sp>
        <p:nvSpPr>
          <p:cNvPr id="23" name="KSO_Shape"/>
          <p:cNvSpPr/>
          <p:nvPr/>
        </p:nvSpPr>
        <p:spPr bwMode="auto">
          <a:xfrm>
            <a:off x="3145790" y="2862101"/>
            <a:ext cx="863565" cy="854931"/>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2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2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25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2" presetClass="entr" presetSubtype="4" fill="hold" grpId="0" nodeType="withEffect">
                                  <p:stCondLst>
                                    <p:cond delay="25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par>
                          <p:cTn id="27" fill="hold">
                            <p:stCondLst>
                              <p:cond delay="750"/>
                            </p:stCondLst>
                            <p:childTnLst>
                              <p:par>
                                <p:cTn id="28" presetID="42"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淘宝网Chenying0907出品 7"/>
          <p:cNvGrpSpPr/>
          <p:nvPr/>
        </p:nvGrpSpPr>
        <p:grpSpPr>
          <a:xfrm>
            <a:off x="552971" y="324163"/>
            <a:ext cx="604358" cy="216024"/>
            <a:chOff x="264939" y="188640"/>
            <a:chExt cx="604358" cy="216024"/>
          </a:xfrm>
        </p:grpSpPr>
        <p:sp>
          <p:nvSpPr>
            <p:cNvPr id="9" name="燕尾形 8"/>
            <p:cNvSpPr/>
            <p:nvPr/>
          </p:nvSpPr>
          <p:spPr>
            <a:xfrm>
              <a:off x="264939" y="188640"/>
              <a:ext cx="216024" cy="216024"/>
            </a:xfrm>
            <a:prstGeom prst="chevron">
              <a:avLst/>
            </a:prstGeom>
            <a:solidFill>
              <a:srgbClr val="F83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454914" y="188640"/>
              <a:ext cx="216024" cy="216024"/>
            </a:xfrm>
            <a:prstGeom prst="chevron">
              <a:avLst/>
            </a:prstGeom>
            <a:solidFill>
              <a:srgbClr val="F8353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653273" y="188640"/>
              <a:ext cx="216024" cy="216024"/>
            </a:xfrm>
            <a:prstGeom prst="chevron">
              <a:avLst/>
            </a:prstGeom>
            <a:solidFill>
              <a:srgbClr val="F8353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 name="淘宝网Chenying0907出品 9"/>
          <p:cNvSpPr txBox="1"/>
          <p:nvPr/>
        </p:nvSpPr>
        <p:spPr>
          <a:xfrm>
            <a:off x="1344930" y="243840"/>
            <a:ext cx="4457065" cy="807085"/>
          </a:xfrm>
          <a:prstGeom prst="rect">
            <a:avLst/>
          </a:prstGeom>
          <a:noFill/>
        </p:spPr>
        <p:txBody>
          <a:bodyPr wrap="square" lIns="68580" tIns="34290" rIns="68580" bIns="34290" rtlCol="0">
            <a:spAutoFit/>
          </a:bodyPr>
          <a:lstStyle/>
          <a:p>
            <a:pPr marL="0" lvl="1"/>
            <a:r>
              <a:rPr lang="zh-CN" altLang="en-US" sz="2400" b="1" dirty="0">
                <a:solidFill>
                  <a:srgbClr val="F8353D"/>
                </a:solidFill>
                <a:latin typeface="微软雅黑" panose="020B0503020204020204" pitchFamily="34" charset="-122"/>
                <a:ea typeface="微软雅黑" panose="020B0503020204020204" pitchFamily="34" charset="-122"/>
              </a:rPr>
              <a:t>上海添蓝拉链科技有限公司</a:t>
            </a:r>
          </a:p>
          <a:p>
            <a:pPr marL="0" lvl="1"/>
            <a:r>
              <a:rPr lang="zh-CN" altLang="en-US" sz="2400" b="1" dirty="0">
                <a:solidFill>
                  <a:srgbClr val="F8353D"/>
                </a:solidFill>
                <a:latin typeface="微软雅黑" panose="020B0503020204020204" pitchFamily="34" charset="-122"/>
                <a:ea typeface="微软雅黑" panose="020B0503020204020204" pitchFamily="34" charset="-122"/>
              </a:rPr>
              <a:t>添达钮扣配件（上海）有限公司</a:t>
            </a:r>
          </a:p>
        </p:txBody>
      </p:sp>
      <p:cxnSp>
        <p:nvCxnSpPr>
          <p:cNvPr id="13" name="淘宝网Chenying0907出品 12"/>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淘宝网Chenying0907出品标注 13"/>
          <p:cNvSpPr/>
          <p:nvPr/>
        </p:nvSpPr>
        <p:spPr>
          <a:xfrm>
            <a:off x="10911596" y="260648"/>
            <a:ext cx="442575" cy="296525"/>
          </a:xfrm>
          <a:prstGeom prst="wedgeRectCallout">
            <a:avLst/>
          </a:prstGeom>
          <a:solidFill>
            <a:srgbClr val="F83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Impact MT Std" pitchFamily="34" charset="0"/>
            </a:endParaRPr>
          </a:p>
        </p:txBody>
      </p:sp>
      <p:sp>
        <p:nvSpPr>
          <p:cNvPr id="15" name="淘宝网Chenying0907出品 3"/>
          <p:cNvSpPr>
            <a:spLocks noChangeArrowheads="1"/>
          </p:cNvSpPr>
          <p:nvPr/>
        </p:nvSpPr>
        <p:spPr bwMode="auto">
          <a:xfrm>
            <a:off x="10911595" y="260648"/>
            <a:ext cx="442575" cy="31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spcBef>
                <a:spcPct val="0"/>
              </a:spcBef>
              <a:buFont typeface="Arial" panose="020B0604020202020204" pitchFamily="34" charset="0"/>
              <a:buNone/>
            </a:pPr>
            <a:r>
              <a:rPr lang="en-US" altLang="zh-CN" sz="1600" b="1" dirty="0">
                <a:solidFill>
                  <a:schemeClr val="bg1"/>
                </a:solidFill>
                <a:latin typeface="Impact MT Std" pitchFamily="34" charset="0"/>
                <a:ea typeface="微软雅黑" panose="020B0503020204020204" pitchFamily="34" charset="-122"/>
                <a:cs typeface="Arial" panose="020B0604020202020204" pitchFamily="34" charset="0"/>
              </a:rPr>
              <a:t>12</a:t>
            </a:r>
          </a:p>
        </p:txBody>
      </p:sp>
      <p:grpSp>
        <p:nvGrpSpPr>
          <p:cNvPr id="22" name="淘宝网Chenying0907出品 21"/>
          <p:cNvGrpSpPr/>
          <p:nvPr/>
        </p:nvGrpSpPr>
        <p:grpSpPr>
          <a:xfrm>
            <a:off x="4654847" y="1175140"/>
            <a:ext cx="2604782" cy="4248198"/>
            <a:chOff x="2628898" y="2"/>
            <a:chExt cx="3924299" cy="6265044"/>
          </a:xfrm>
        </p:grpSpPr>
        <p:sp>
          <p:nvSpPr>
            <p:cNvPr id="23" name="圆角淘宝网Chenying0907出品 22"/>
            <p:cNvSpPr/>
            <p:nvPr/>
          </p:nvSpPr>
          <p:spPr>
            <a:xfrm>
              <a:off x="4210044" y="6028686"/>
              <a:ext cx="762006" cy="217706"/>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淘宝网Chenying0907出品 23"/>
            <p:cNvSpPr/>
            <p:nvPr/>
          </p:nvSpPr>
          <p:spPr>
            <a:xfrm rot="18900000">
              <a:off x="3939601" y="4936007"/>
              <a:ext cx="1302892" cy="1329039"/>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淘宝网Chenying0907出品 24"/>
            <p:cNvSpPr/>
            <p:nvPr/>
          </p:nvSpPr>
          <p:spPr>
            <a:xfrm>
              <a:off x="3748085" y="4667104"/>
              <a:ext cx="1685925" cy="933423"/>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圆角淘宝网Chenying0907出品 25"/>
            <p:cNvSpPr/>
            <p:nvPr/>
          </p:nvSpPr>
          <p:spPr>
            <a:xfrm rot="21300000">
              <a:off x="3745775" y="5473679"/>
              <a:ext cx="1674822" cy="82844"/>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圆角淘宝网Chenying0907出品 26"/>
            <p:cNvSpPr/>
            <p:nvPr/>
          </p:nvSpPr>
          <p:spPr>
            <a:xfrm rot="21300000">
              <a:off x="3745775" y="5002857"/>
              <a:ext cx="1674822" cy="78827"/>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圆角淘宝网Chenying0907出品 27"/>
            <p:cNvSpPr/>
            <p:nvPr/>
          </p:nvSpPr>
          <p:spPr>
            <a:xfrm rot="21300000">
              <a:off x="3745775" y="5169529"/>
              <a:ext cx="1674822" cy="78827"/>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圆角淘宝网Chenying0907出品 28"/>
            <p:cNvSpPr/>
            <p:nvPr/>
          </p:nvSpPr>
          <p:spPr>
            <a:xfrm rot="21300000">
              <a:off x="3745775" y="5338342"/>
              <a:ext cx="1674822" cy="78827"/>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淘宝网Chenying0907出品 29"/>
            <p:cNvSpPr/>
            <p:nvPr/>
          </p:nvSpPr>
          <p:spPr>
            <a:xfrm>
              <a:off x="2628898" y="2"/>
              <a:ext cx="3924299" cy="4667102"/>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86000">
                  <a:schemeClr val="bg1"/>
                </a:gs>
                <a:gs pos="76000">
                  <a:schemeClr val="bg1"/>
                </a:gs>
                <a:gs pos="0">
                  <a:srgbClr val="DADADA">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圆角淘宝网Chenying0907出品 30"/>
            <p:cNvSpPr/>
            <p:nvPr/>
          </p:nvSpPr>
          <p:spPr>
            <a:xfrm>
              <a:off x="3710111" y="4705672"/>
              <a:ext cx="1788888" cy="32661"/>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圆角淘宝网Chenying0907出品 31"/>
            <p:cNvSpPr/>
            <p:nvPr/>
          </p:nvSpPr>
          <p:spPr>
            <a:xfrm rot="21300000">
              <a:off x="3667321" y="4909824"/>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圆角淘宝网Chenying0907出品 32"/>
            <p:cNvSpPr/>
            <p:nvPr/>
          </p:nvSpPr>
          <p:spPr>
            <a:xfrm rot="21300000">
              <a:off x="3667321" y="5069962"/>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圆角淘宝网Chenying0907出品 33"/>
            <p:cNvSpPr/>
            <p:nvPr/>
          </p:nvSpPr>
          <p:spPr>
            <a:xfrm rot="21300000">
              <a:off x="3667321" y="5236641"/>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圆角淘宝网Chenying0907出品 34"/>
            <p:cNvSpPr/>
            <p:nvPr/>
          </p:nvSpPr>
          <p:spPr>
            <a:xfrm rot="21300000">
              <a:off x="3667321" y="5405455"/>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圆角淘宝网Chenying0907出品 35"/>
            <p:cNvSpPr/>
            <p:nvPr/>
          </p:nvSpPr>
          <p:spPr>
            <a:xfrm rot="21300000">
              <a:off x="3667321" y="5540799"/>
              <a:ext cx="1831730" cy="82844"/>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圆角淘宝网Chenying0907出品 36"/>
            <p:cNvSpPr/>
            <p:nvPr/>
          </p:nvSpPr>
          <p:spPr>
            <a:xfrm>
              <a:off x="4009765" y="5932949"/>
              <a:ext cx="1178587"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圆角淘宝网Chenying0907出品 37"/>
            <p:cNvSpPr/>
            <p:nvPr/>
          </p:nvSpPr>
          <p:spPr>
            <a:xfrm>
              <a:off x="4201538" y="6135967"/>
              <a:ext cx="776005" cy="16226"/>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9" name="淘宝网Chenying0907出品 38"/>
          <p:cNvSpPr/>
          <p:nvPr/>
        </p:nvSpPr>
        <p:spPr>
          <a:xfrm>
            <a:off x="5358286" y="2925145"/>
            <a:ext cx="842688" cy="860845"/>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淘宝网Chenying0907出品 39"/>
          <p:cNvSpPr/>
          <p:nvPr/>
        </p:nvSpPr>
        <p:spPr>
          <a:xfrm>
            <a:off x="6107166" y="2699865"/>
            <a:ext cx="630144" cy="64372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1" name="淘宝网Chenying0907出品 40"/>
          <p:cNvGrpSpPr/>
          <p:nvPr/>
        </p:nvGrpSpPr>
        <p:grpSpPr>
          <a:xfrm>
            <a:off x="5189941" y="1589591"/>
            <a:ext cx="1350125" cy="1379221"/>
            <a:chOff x="1325411" y="1372730"/>
            <a:chExt cx="1251557" cy="1251560"/>
          </a:xfrm>
          <a:effectLst>
            <a:outerShdw blurRad="76200" dist="38100" dir="2700000" algn="tl" rotWithShape="0">
              <a:prstClr val="black">
                <a:alpha val="40000"/>
              </a:prstClr>
            </a:outerShdw>
          </a:effectLst>
        </p:grpSpPr>
        <p:sp>
          <p:nvSpPr>
            <p:cNvPr id="42" name="淘宝网Chenying0907出品 41"/>
            <p:cNvSpPr/>
            <p:nvPr/>
          </p:nvSpPr>
          <p:spPr>
            <a:xfrm>
              <a:off x="1325411"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F83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淘宝网Chenying0907出品 42"/>
            <p:cNvSpPr/>
            <p:nvPr/>
          </p:nvSpPr>
          <p:spPr>
            <a:xfrm rot="5400000">
              <a:off x="1951189" y="1372730"/>
              <a:ext cx="625778"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淘宝网Chenying0907出品 43"/>
            <p:cNvSpPr/>
            <p:nvPr/>
          </p:nvSpPr>
          <p:spPr>
            <a:xfrm rot="10800000">
              <a:off x="1951187" y="1998509"/>
              <a:ext cx="625779" cy="625779"/>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淘宝网Chenying0907出品 44"/>
            <p:cNvSpPr/>
            <p:nvPr/>
          </p:nvSpPr>
          <p:spPr>
            <a:xfrm rot="16200000">
              <a:off x="1325412" y="1998511"/>
              <a:ext cx="625778"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6" name="淘宝网Chenying0907出品 45"/>
          <p:cNvSpPr/>
          <p:nvPr/>
        </p:nvSpPr>
        <p:spPr>
          <a:xfrm>
            <a:off x="3814357" y="5624423"/>
            <a:ext cx="4246477" cy="463606"/>
          </a:xfrm>
          <a:prstGeom prst="ellipse">
            <a:avLst/>
          </a:prstGeom>
          <a:gradFill flip="none" rotWithShape="1">
            <a:gsLst>
              <a:gs pos="0">
                <a:schemeClr val="tx1">
                  <a:lumMod val="100000"/>
                  <a:alpha val="40000"/>
                </a:schemeClr>
              </a:gs>
              <a:gs pos="23000">
                <a:schemeClr val="tx1">
                  <a:alpha val="24000"/>
                </a:schemeClr>
              </a:gs>
              <a:gs pos="100000">
                <a:srgbClr val="D7D7D7">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7" name="淘宝网Chenying0907出品 46"/>
          <p:cNvGrpSpPr/>
          <p:nvPr/>
        </p:nvGrpSpPr>
        <p:grpSpPr>
          <a:xfrm>
            <a:off x="3282616" y="1808443"/>
            <a:ext cx="1086008" cy="1225336"/>
            <a:chOff x="3446157" y="2112915"/>
            <a:chExt cx="2343151" cy="2643766"/>
          </a:xfrm>
        </p:grpSpPr>
        <p:sp>
          <p:nvSpPr>
            <p:cNvPr id="49" name="淘宝网Chenying0907出品 5"/>
            <p:cNvSpPr/>
            <p:nvPr/>
          </p:nvSpPr>
          <p:spPr bwMode="auto">
            <a:xfrm rot="16200000">
              <a:off x="3295850" y="2263222"/>
              <a:ext cx="2643766"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51" name="淘宝网Chenying0907出品 5"/>
            <p:cNvSpPr/>
            <p:nvPr/>
          </p:nvSpPr>
          <p:spPr bwMode="auto">
            <a:xfrm rot="16200000">
              <a:off x="3589407" y="2523402"/>
              <a:ext cx="2056648"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pPr>
                <a:defRPr/>
              </a:pPr>
              <a:endParaRPr lang="zh-CN" altLang="en-US" kern="0">
                <a:solidFill>
                  <a:prstClr val="black"/>
                </a:solidFill>
              </a:endParaRPr>
            </a:p>
          </p:txBody>
        </p:sp>
      </p:grpSp>
      <p:grpSp>
        <p:nvGrpSpPr>
          <p:cNvPr id="52" name="淘宝网Chenying0907出品 51"/>
          <p:cNvGrpSpPr/>
          <p:nvPr/>
        </p:nvGrpSpPr>
        <p:grpSpPr>
          <a:xfrm>
            <a:off x="7609756" y="1808443"/>
            <a:ext cx="1086008" cy="1225336"/>
            <a:chOff x="3446157" y="2112915"/>
            <a:chExt cx="2343151" cy="2643766"/>
          </a:xfrm>
        </p:grpSpPr>
        <p:sp>
          <p:nvSpPr>
            <p:cNvPr id="54" name="淘宝网Chenying0907出品 5"/>
            <p:cNvSpPr/>
            <p:nvPr/>
          </p:nvSpPr>
          <p:spPr bwMode="auto">
            <a:xfrm rot="16200000">
              <a:off x="3295850" y="2263222"/>
              <a:ext cx="2643766"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56" name="淘宝网Chenying0907出品 5"/>
            <p:cNvSpPr/>
            <p:nvPr/>
          </p:nvSpPr>
          <p:spPr bwMode="auto">
            <a:xfrm rot="16200000">
              <a:off x="3589407" y="2523402"/>
              <a:ext cx="2056648"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pPr>
                <a:defRPr/>
              </a:pPr>
              <a:endParaRPr lang="zh-CN" altLang="en-US" kern="0">
                <a:solidFill>
                  <a:prstClr val="black"/>
                </a:solidFill>
              </a:endParaRPr>
            </a:p>
          </p:txBody>
        </p:sp>
      </p:grpSp>
      <p:grpSp>
        <p:nvGrpSpPr>
          <p:cNvPr id="57" name="淘宝网Chenying0907出品 56"/>
          <p:cNvGrpSpPr/>
          <p:nvPr/>
        </p:nvGrpSpPr>
        <p:grpSpPr>
          <a:xfrm>
            <a:off x="3282616" y="3916643"/>
            <a:ext cx="1086008" cy="1225336"/>
            <a:chOff x="3446157" y="2112915"/>
            <a:chExt cx="2343151" cy="2643766"/>
          </a:xfrm>
        </p:grpSpPr>
        <p:sp>
          <p:nvSpPr>
            <p:cNvPr id="59" name="淘宝网Chenying0907出品 5"/>
            <p:cNvSpPr/>
            <p:nvPr/>
          </p:nvSpPr>
          <p:spPr bwMode="auto">
            <a:xfrm rot="16200000">
              <a:off x="3295850" y="2263222"/>
              <a:ext cx="2643766"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61" name="淘宝网Chenying0907出品 5"/>
            <p:cNvSpPr/>
            <p:nvPr/>
          </p:nvSpPr>
          <p:spPr bwMode="auto">
            <a:xfrm rot="16200000">
              <a:off x="3589407" y="2523402"/>
              <a:ext cx="2056648"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pPr>
                <a:defRPr/>
              </a:pPr>
              <a:endParaRPr lang="zh-CN" altLang="en-US" kern="0">
                <a:solidFill>
                  <a:prstClr val="black"/>
                </a:solidFill>
              </a:endParaRPr>
            </a:p>
          </p:txBody>
        </p:sp>
      </p:grpSp>
      <p:grpSp>
        <p:nvGrpSpPr>
          <p:cNvPr id="62" name="淘宝网Chenying0907出品 61"/>
          <p:cNvGrpSpPr/>
          <p:nvPr/>
        </p:nvGrpSpPr>
        <p:grpSpPr>
          <a:xfrm>
            <a:off x="7609756" y="3916643"/>
            <a:ext cx="1086008" cy="1225336"/>
            <a:chOff x="3446157" y="2112915"/>
            <a:chExt cx="2343151" cy="2643766"/>
          </a:xfrm>
        </p:grpSpPr>
        <p:sp>
          <p:nvSpPr>
            <p:cNvPr id="64" name="淘宝网Chenying0907出品 5"/>
            <p:cNvSpPr/>
            <p:nvPr/>
          </p:nvSpPr>
          <p:spPr bwMode="auto">
            <a:xfrm rot="16200000">
              <a:off x="3295850" y="2263222"/>
              <a:ext cx="2643766"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66" name="淘宝网Chenying0907出品 5"/>
            <p:cNvSpPr/>
            <p:nvPr/>
          </p:nvSpPr>
          <p:spPr bwMode="auto">
            <a:xfrm rot="16200000">
              <a:off x="3589407" y="2523402"/>
              <a:ext cx="2056648"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pPr>
                <a:defRPr/>
              </a:pPr>
              <a:endParaRPr lang="zh-CN" altLang="en-US" kern="0">
                <a:solidFill>
                  <a:prstClr val="black"/>
                </a:solidFill>
              </a:endParaRPr>
            </a:p>
          </p:txBody>
        </p:sp>
      </p:grpSp>
      <p:grpSp>
        <p:nvGrpSpPr>
          <p:cNvPr id="67" name="淘宝网Chenying0907出品 66"/>
          <p:cNvGrpSpPr/>
          <p:nvPr/>
        </p:nvGrpSpPr>
        <p:grpSpPr>
          <a:xfrm>
            <a:off x="985019" y="2034165"/>
            <a:ext cx="2263736" cy="1505181"/>
            <a:chOff x="3457192" y="3881040"/>
            <a:chExt cx="1455402" cy="1505181"/>
          </a:xfrm>
        </p:grpSpPr>
        <p:sp>
          <p:nvSpPr>
            <p:cNvPr id="68" name="淘宝网Chenying0907出品 69"/>
            <p:cNvSpPr txBox="1"/>
            <p:nvPr/>
          </p:nvSpPr>
          <p:spPr>
            <a:xfrm>
              <a:off x="3457511" y="3881040"/>
              <a:ext cx="1455083" cy="368300"/>
            </a:xfrm>
            <a:prstGeom prst="rect">
              <a:avLst/>
            </a:prstGeom>
            <a:noFill/>
            <a:ln>
              <a:noFill/>
            </a:ln>
          </p:spPr>
          <p:txBody>
            <a:bodyPr wrap="square" rtlCol="0">
              <a:spAutoFit/>
            </a:bodyPr>
            <a:lstStyle/>
            <a:p>
              <a:r>
                <a:rPr lang="zh-CN" altLang="en-US" b="1" dirty="0">
                  <a:solidFill>
                    <a:srgbClr val="01ACBE"/>
                  </a:solidFill>
                  <a:latin typeface="微软雅黑" panose="020B0503020204020204" pitchFamily="34" charset="-122"/>
                  <a:ea typeface="微软雅黑" panose="020B0503020204020204" pitchFamily="34" charset="-122"/>
                </a:rPr>
                <a:t>拉链种类</a:t>
              </a:r>
            </a:p>
          </p:txBody>
        </p:sp>
        <p:sp>
          <p:nvSpPr>
            <p:cNvPr id="69" name="淘宝网Chenying0907出品 70"/>
            <p:cNvSpPr txBox="1"/>
            <p:nvPr/>
          </p:nvSpPr>
          <p:spPr>
            <a:xfrm>
              <a:off x="3457192" y="4217821"/>
              <a:ext cx="1398252" cy="1168400"/>
            </a:xfrm>
            <a:prstGeom prst="rect">
              <a:avLst/>
            </a:prstGeom>
            <a:noFill/>
            <a:ln>
              <a:noFill/>
            </a:ln>
          </p:spPr>
          <p:txBody>
            <a:bodyPr wrap="square" rtlCol="0">
              <a:spAutoFit/>
            </a:bodyPr>
            <a:lstStyle/>
            <a:p>
              <a:pPr algn="just"/>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金属拉链</a:t>
              </a:r>
            </a:p>
            <a:p>
              <a:pPr algn="just"/>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尼龙拉链</a:t>
              </a:r>
            </a:p>
            <a:p>
              <a:pPr algn="just"/>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注塑拉链</a:t>
              </a:r>
            </a:p>
          </p:txBody>
        </p:sp>
      </p:grpSp>
      <p:grpSp>
        <p:nvGrpSpPr>
          <p:cNvPr id="70" name="淘宝网Chenying0907出品 69"/>
          <p:cNvGrpSpPr/>
          <p:nvPr/>
        </p:nvGrpSpPr>
        <p:grpSpPr>
          <a:xfrm>
            <a:off x="985019" y="4129665"/>
            <a:ext cx="2263736" cy="2390966"/>
            <a:chOff x="3457192" y="3881040"/>
            <a:chExt cx="1455402" cy="2390966"/>
          </a:xfrm>
        </p:grpSpPr>
        <p:sp>
          <p:nvSpPr>
            <p:cNvPr id="71" name="淘宝网Chenying0907出品 72"/>
            <p:cNvSpPr txBox="1"/>
            <p:nvPr/>
          </p:nvSpPr>
          <p:spPr>
            <a:xfrm>
              <a:off x="3457511" y="3881040"/>
              <a:ext cx="1455083" cy="368300"/>
            </a:xfrm>
            <a:prstGeom prst="rect">
              <a:avLst/>
            </a:prstGeom>
            <a:noFill/>
          </p:spPr>
          <p:txBody>
            <a:bodyPr wrap="square" rtlCol="0">
              <a:spAutoFit/>
            </a:bodyPr>
            <a:lstStyle/>
            <a:p>
              <a:r>
                <a:rPr lang="zh-CN" altLang="en-US" b="1" dirty="0">
                  <a:solidFill>
                    <a:srgbClr val="FFB850"/>
                  </a:solidFill>
                  <a:latin typeface="微软雅黑" panose="020B0503020204020204" pitchFamily="34" charset="-122"/>
                  <a:ea typeface="微软雅黑" panose="020B0503020204020204" pitchFamily="34" charset="-122"/>
                </a:rPr>
                <a:t>产品用途</a:t>
              </a:r>
            </a:p>
          </p:txBody>
        </p:sp>
        <p:sp>
          <p:nvSpPr>
            <p:cNvPr id="72" name="淘宝网Chenying0907出品 73"/>
            <p:cNvSpPr txBox="1"/>
            <p:nvPr/>
          </p:nvSpPr>
          <p:spPr>
            <a:xfrm>
              <a:off x="3457192" y="4241911"/>
              <a:ext cx="1398252" cy="2030095"/>
            </a:xfrm>
            <a:prstGeom prst="rect">
              <a:avLst/>
            </a:prstGeom>
            <a:noFill/>
          </p:spPr>
          <p:txBody>
            <a:bodyPr wrap="square" rtlCol="0">
              <a:spAutoFit/>
            </a:bodyPr>
            <a:lstStyle/>
            <a:p>
              <a:pPr algn="just"/>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男装</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女装</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童装</a:t>
              </a:r>
            </a:p>
            <a:p>
              <a:pPr algn="just"/>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休闲装</a:t>
              </a:r>
            </a:p>
            <a:p>
              <a:pPr algn="just"/>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箱包</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帐篷</a:t>
              </a:r>
            </a:p>
            <a:p>
              <a:pPr algn="just"/>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户外运动装</a:t>
              </a:r>
            </a:p>
            <a:p>
              <a:pPr algn="just"/>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时装</a:t>
              </a:r>
            </a:p>
          </p:txBody>
        </p:sp>
      </p:grpSp>
      <p:grpSp>
        <p:nvGrpSpPr>
          <p:cNvPr id="73" name="淘宝网Chenying0907出品 72"/>
          <p:cNvGrpSpPr/>
          <p:nvPr/>
        </p:nvGrpSpPr>
        <p:grpSpPr>
          <a:xfrm>
            <a:off x="8833891" y="2034165"/>
            <a:ext cx="2914650" cy="1967865"/>
            <a:chOff x="3457192" y="3881040"/>
            <a:chExt cx="1782433" cy="1967865"/>
          </a:xfrm>
        </p:grpSpPr>
        <p:sp>
          <p:nvSpPr>
            <p:cNvPr id="74" name="淘宝网Chenying0907出品 75"/>
            <p:cNvSpPr txBox="1"/>
            <p:nvPr/>
          </p:nvSpPr>
          <p:spPr>
            <a:xfrm>
              <a:off x="3457511" y="3881040"/>
              <a:ext cx="1455083" cy="368300"/>
            </a:xfrm>
            <a:prstGeom prst="rect">
              <a:avLst/>
            </a:prstGeom>
            <a:noFill/>
          </p:spPr>
          <p:txBody>
            <a:bodyPr wrap="square" rtlCol="0">
              <a:spAutoFit/>
            </a:bodyPr>
            <a:lstStyle/>
            <a:p>
              <a:r>
                <a:rPr lang="zh-CN" altLang="en-US" b="1" dirty="0">
                  <a:solidFill>
                    <a:srgbClr val="F8353D"/>
                  </a:solidFill>
                  <a:latin typeface="微软雅黑" panose="020B0503020204020204" pitchFamily="34" charset="-122"/>
                  <a:ea typeface="微软雅黑" panose="020B0503020204020204" pitchFamily="34" charset="-122"/>
                </a:rPr>
                <a:t>扣具分类</a:t>
              </a:r>
            </a:p>
          </p:txBody>
        </p:sp>
        <p:sp>
          <p:nvSpPr>
            <p:cNvPr id="75" name="淘宝网Chenying0907出品 76"/>
            <p:cNvSpPr txBox="1"/>
            <p:nvPr/>
          </p:nvSpPr>
          <p:spPr>
            <a:xfrm>
              <a:off x="3457192" y="4249340"/>
              <a:ext cx="1782433" cy="1599565"/>
            </a:xfrm>
            <a:prstGeom prst="rect">
              <a:avLst/>
            </a:prstGeom>
            <a:noFill/>
          </p:spPr>
          <p:txBody>
            <a:bodyPr wrap="square" rtlCol="0">
              <a:spAutoFit/>
            </a:bodyPr>
            <a:lstStyle/>
            <a:p>
              <a:pPr algn="just"/>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金属扣       </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气眼         </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牛仔扣</a:t>
              </a:r>
            </a:p>
            <a:p>
              <a:pPr algn="just"/>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撞钉          </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绳扣</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&amp;</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吊钟    </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夹扣</a:t>
              </a:r>
            </a:p>
            <a:p>
              <a:pPr algn="just"/>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车缝钮       </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裤钩         </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水泡钮</a:t>
              </a:r>
            </a:p>
            <a:p>
              <a:pPr algn="just"/>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五爪钮       </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腰带扣      </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金属标</a:t>
              </a:r>
            </a:p>
          </p:txBody>
        </p:sp>
      </p:grpSp>
      <p:grpSp>
        <p:nvGrpSpPr>
          <p:cNvPr id="76" name="淘宝网Chenying0907出品 75"/>
          <p:cNvGrpSpPr/>
          <p:nvPr/>
        </p:nvGrpSpPr>
        <p:grpSpPr>
          <a:xfrm>
            <a:off x="8833891" y="4129665"/>
            <a:ext cx="2685415" cy="882650"/>
            <a:chOff x="3457192" y="3881040"/>
            <a:chExt cx="1642246" cy="882650"/>
          </a:xfrm>
        </p:grpSpPr>
        <p:sp>
          <p:nvSpPr>
            <p:cNvPr id="77" name="淘宝网Chenying0907出品 78"/>
            <p:cNvSpPr txBox="1"/>
            <p:nvPr/>
          </p:nvSpPr>
          <p:spPr>
            <a:xfrm>
              <a:off x="3457511" y="3881040"/>
              <a:ext cx="1455083" cy="368300"/>
            </a:xfrm>
            <a:prstGeom prst="rect">
              <a:avLst/>
            </a:prstGeom>
            <a:noFill/>
          </p:spPr>
          <p:txBody>
            <a:bodyPr wrap="square" rtlCol="0">
              <a:spAutoFit/>
            </a:bodyPr>
            <a:lstStyle/>
            <a:p>
              <a:r>
                <a:rPr lang="en-US" altLang="zh-CN" b="1" dirty="0">
                  <a:solidFill>
                    <a:srgbClr val="7030A0"/>
                  </a:solidFill>
                  <a:latin typeface="微软雅黑" panose="020B0503020204020204" pitchFamily="34" charset="-122"/>
                  <a:ea typeface="微软雅黑" panose="020B0503020204020204" pitchFamily="34" charset="-122"/>
                </a:rPr>
                <a:t>OEM</a:t>
              </a:r>
            </a:p>
          </p:txBody>
        </p:sp>
        <p:sp>
          <p:nvSpPr>
            <p:cNvPr id="78" name="淘宝网Chenying0907出品 79"/>
            <p:cNvSpPr txBox="1"/>
            <p:nvPr/>
          </p:nvSpPr>
          <p:spPr>
            <a:xfrm>
              <a:off x="3457192" y="4241720"/>
              <a:ext cx="1642246" cy="521970"/>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OEM各种品种、品质的拉链、扣具等服饰、箱包配件</a:t>
              </a:r>
            </a:p>
          </p:txBody>
        </p:sp>
      </p:grpSp>
      <p:grpSp>
        <p:nvGrpSpPr>
          <p:cNvPr id="90" name="Group 13"/>
          <p:cNvGrpSpPr>
            <a:grpSpLocks noChangeAspect="1"/>
          </p:cNvGrpSpPr>
          <p:nvPr/>
        </p:nvGrpSpPr>
        <p:grpSpPr bwMode="auto">
          <a:xfrm>
            <a:off x="3565491" y="4247730"/>
            <a:ext cx="512891" cy="521540"/>
            <a:chOff x="2426" y="2745"/>
            <a:chExt cx="593" cy="603"/>
          </a:xfrm>
          <a:solidFill>
            <a:srgbClr val="FFB850"/>
          </a:solidFill>
        </p:grpSpPr>
        <p:sp>
          <p:nvSpPr>
            <p:cNvPr id="91" name="淘宝网Chenying0907出品 14"/>
            <p:cNvSpPr/>
            <p:nvPr/>
          </p:nvSpPr>
          <p:spPr bwMode="auto">
            <a:xfrm>
              <a:off x="2442" y="2772"/>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淘宝网Chenying0907出品 15"/>
            <p:cNvSpPr>
              <a:spLocks noEditPoints="1"/>
            </p:cNvSpPr>
            <p:nvPr/>
          </p:nvSpPr>
          <p:spPr bwMode="auto">
            <a:xfrm>
              <a:off x="2426" y="2745"/>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93" name="淘宝网Chenying0907出品 92"/>
          <p:cNvGrpSpPr/>
          <p:nvPr/>
        </p:nvGrpSpPr>
        <p:grpSpPr>
          <a:xfrm>
            <a:off x="7966803" y="2160480"/>
            <a:ext cx="440749" cy="479640"/>
            <a:chOff x="4873628" y="1965320"/>
            <a:chExt cx="269874" cy="293687"/>
          </a:xfrm>
          <a:solidFill>
            <a:srgbClr val="F8353D"/>
          </a:solidFill>
        </p:grpSpPr>
        <p:sp>
          <p:nvSpPr>
            <p:cNvPr id="94" name="淘宝网Chenying0907出品 502"/>
            <p:cNvSpPr/>
            <p:nvPr/>
          </p:nvSpPr>
          <p:spPr bwMode="auto">
            <a:xfrm>
              <a:off x="4873628" y="2127243"/>
              <a:ext cx="112713" cy="131762"/>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淘宝网Chenying0907出品 503"/>
            <p:cNvSpPr/>
            <p:nvPr/>
          </p:nvSpPr>
          <p:spPr bwMode="auto">
            <a:xfrm>
              <a:off x="4884746" y="1973256"/>
              <a:ext cx="41275" cy="146049"/>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淘宝网Chenying0907出品 504"/>
            <p:cNvSpPr/>
            <p:nvPr/>
          </p:nvSpPr>
          <p:spPr bwMode="auto">
            <a:xfrm>
              <a:off x="4940314" y="1965320"/>
              <a:ext cx="177801" cy="293687"/>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淘宝网Chenying0907出品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050" name="手指"/>
          <p:cNvSpPr/>
          <p:nvPr/>
        </p:nvSpPr>
        <p:spPr bwMode="auto">
          <a:xfrm>
            <a:off x="3485515" y="2075180"/>
            <a:ext cx="675005" cy="608330"/>
          </a:xfrm>
          <a:custGeom>
            <a:avLst/>
            <a:gdLst/>
            <a:ahLst/>
            <a:cxnLst/>
            <a:rect l="0" t="0" r="r" b="b"/>
            <a:pathLst>
              <a:path w="1646238" h="2433638">
                <a:moveTo>
                  <a:pt x="577732" y="161925"/>
                </a:moveTo>
                <a:lnTo>
                  <a:pt x="586070" y="162719"/>
                </a:lnTo>
                <a:lnTo>
                  <a:pt x="593614" y="163910"/>
                </a:lnTo>
                <a:lnTo>
                  <a:pt x="597585" y="164703"/>
                </a:lnTo>
                <a:lnTo>
                  <a:pt x="601953" y="165894"/>
                </a:lnTo>
                <a:lnTo>
                  <a:pt x="605526" y="167482"/>
                </a:lnTo>
                <a:lnTo>
                  <a:pt x="609100" y="169069"/>
                </a:lnTo>
                <a:lnTo>
                  <a:pt x="612674" y="171053"/>
                </a:lnTo>
                <a:lnTo>
                  <a:pt x="616247" y="173435"/>
                </a:lnTo>
                <a:lnTo>
                  <a:pt x="619821" y="176610"/>
                </a:lnTo>
                <a:lnTo>
                  <a:pt x="623394" y="179388"/>
                </a:lnTo>
                <a:lnTo>
                  <a:pt x="626968" y="182563"/>
                </a:lnTo>
                <a:lnTo>
                  <a:pt x="630145" y="186135"/>
                </a:lnTo>
                <a:lnTo>
                  <a:pt x="633321" y="190103"/>
                </a:lnTo>
                <a:lnTo>
                  <a:pt x="636498" y="194469"/>
                </a:lnTo>
                <a:lnTo>
                  <a:pt x="639674" y="199232"/>
                </a:lnTo>
                <a:lnTo>
                  <a:pt x="642454" y="204788"/>
                </a:lnTo>
                <a:lnTo>
                  <a:pt x="645233" y="210344"/>
                </a:lnTo>
                <a:lnTo>
                  <a:pt x="648013" y="216297"/>
                </a:lnTo>
                <a:lnTo>
                  <a:pt x="650792" y="222647"/>
                </a:lnTo>
                <a:lnTo>
                  <a:pt x="653969" y="229394"/>
                </a:lnTo>
                <a:lnTo>
                  <a:pt x="656351" y="237332"/>
                </a:lnTo>
                <a:lnTo>
                  <a:pt x="658733" y="245269"/>
                </a:lnTo>
                <a:lnTo>
                  <a:pt x="838208" y="927100"/>
                </a:lnTo>
                <a:lnTo>
                  <a:pt x="840193" y="928291"/>
                </a:lnTo>
                <a:lnTo>
                  <a:pt x="841781" y="933450"/>
                </a:lnTo>
                <a:lnTo>
                  <a:pt x="899356" y="921941"/>
                </a:lnTo>
                <a:lnTo>
                  <a:pt x="911665" y="922338"/>
                </a:lnTo>
                <a:lnTo>
                  <a:pt x="923180" y="923529"/>
                </a:lnTo>
                <a:lnTo>
                  <a:pt x="935489" y="924719"/>
                </a:lnTo>
                <a:lnTo>
                  <a:pt x="946607" y="926704"/>
                </a:lnTo>
                <a:lnTo>
                  <a:pt x="957725" y="929482"/>
                </a:lnTo>
                <a:lnTo>
                  <a:pt x="969240" y="932657"/>
                </a:lnTo>
                <a:lnTo>
                  <a:pt x="979960" y="936229"/>
                </a:lnTo>
                <a:lnTo>
                  <a:pt x="991078" y="939800"/>
                </a:lnTo>
                <a:lnTo>
                  <a:pt x="1001402" y="944166"/>
                </a:lnTo>
                <a:lnTo>
                  <a:pt x="1011726" y="948929"/>
                </a:lnTo>
                <a:lnTo>
                  <a:pt x="1022049" y="954485"/>
                </a:lnTo>
                <a:lnTo>
                  <a:pt x="1031976" y="960438"/>
                </a:lnTo>
                <a:lnTo>
                  <a:pt x="1041506" y="966788"/>
                </a:lnTo>
                <a:lnTo>
                  <a:pt x="1051432" y="973535"/>
                </a:lnTo>
                <a:lnTo>
                  <a:pt x="1060565" y="980679"/>
                </a:lnTo>
                <a:lnTo>
                  <a:pt x="1069697" y="988616"/>
                </a:lnTo>
                <a:lnTo>
                  <a:pt x="1076050" y="994172"/>
                </a:lnTo>
                <a:lnTo>
                  <a:pt x="1081212" y="999729"/>
                </a:lnTo>
                <a:lnTo>
                  <a:pt x="1086374" y="1005682"/>
                </a:lnTo>
                <a:lnTo>
                  <a:pt x="1090345" y="1012032"/>
                </a:lnTo>
                <a:lnTo>
                  <a:pt x="1126478" y="1071960"/>
                </a:lnTo>
                <a:lnTo>
                  <a:pt x="1183258" y="1074341"/>
                </a:lnTo>
                <a:lnTo>
                  <a:pt x="1184847" y="1075532"/>
                </a:lnTo>
                <a:lnTo>
                  <a:pt x="1199538" y="1077913"/>
                </a:lnTo>
                <a:lnTo>
                  <a:pt x="1214230" y="1081088"/>
                </a:lnTo>
                <a:lnTo>
                  <a:pt x="1228524" y="1085057"/>
                </a:lnTo>
                <a:lnTo>
                  <a:pt x="1242818" y="1089422"/>
                </a:lnTo>
                <a:lnTo>
                  <a:pt x="1256716" y="1094582"/>
                </a:lnTo>
                <a:lnTo>
                  <a:pt x="1271010" y="1100932"/>
                </a:lnTo>
                <a:lnTo>
                  <a:pt x="1284510" y="1106885"/>
                </a:lnTo>
                <a:lnTo>
                  <a:pt x="1298011" y="1114029"/>
                </a:lnTo>
                <a:lnTo>
                  <a:pt x="1310717" y="1121172"/>
                </a:lnTo>
                <a:lnTo>
                  <a:pt x="1323820" y="1129507"/>
                </a:lnTo>
                <a:lnTo>
                  <a:pt x="1336129" y="1137444"/>
                </a:lnTo>
                <a:lnTo>
                  <a:pt x="1348041" y="1146175"/>
                </a:lnTo>
                <a:lnTo>
                  <a:pt x="1359953" y="1155700"/>
                </a:lnTo>
                <a:lnTo>
                  <a:pt x="1371071" y="1165225"/>
                </a:lnTo>
                <a:lnTo>
                  <a:pt x="1381792" y="1175147"/>
                </a:lnTo>
                <a:lnTo>
                  <a:pt x="1392115" y="1185863"/>
                </a:lnTo>
                <a:lnTo>
                  <a:pt x="1408792" y="1204119"/>
                </a:lnTo>
                <a:lnTo>
                  <a:pt x="1424278" y="1223566"/>
                </a:lnTo>
                <a:lnTo>
                  <a:pt x="1439763" y="1243410"/>
                </a:lnTo>
                <a:lnTo>
                  <a:pt x="1454058" y="1263254"/>
                </a:lnTo>
                <a:lnTo>
                  <a:pt x="1467955" y="1283891"/>
                </a:lnTo>
                <a:lnTo>
                  <a:pt x="1480264" y="1305322"/>
                </a:lnTo>
                <a:lnTo>
                  <a:pt x="1492970" y="1327150"/>
                </a:lnTo>
                <a:lnTo>
                  <a:pt x="1504088" y="1348582"/>
                </a:lnTo>
                <a:lnTo>
                  <a:pt x="1505279" y="1351360"/>
                </a:lnTo>
                <a:lnTo>
                  <a:pt x="1506471" y="1352154"/>
                </a:lnTo>
                <a:lnTo>
                  <a:pt x="1508059" y="1352550"/>
                </a:lnTo>
                <a:lnTo>
                  <a:pt x="1518780" y="1353344"/>
                </a:lnTo>
                <a:lnTo>
                  <a:pt x="1528309" y="1355329"/>
                </a:lnTo>
                <a:lnTo>
                  <a:pt x="1537839" y="1357710"/>
                </a:lnTo>
                <a:lnTo>
                  <a:pt x="1546971" y="1360885"/>
                </a:lnTo>
                <a:lnTo>
                  <a:pt x="1555707" y="1364457"/>
                </a:lnTo>
                <a:lnTo>
                  <a:pt x="1563648" y="1368822"/>
                </a:lnTo>
                <a:lnTo>
                  <a:pt x="1571590" y="1373982"/>
                </a:lnTo>
                <a:lnTo>
                  <a:pt x="1578737" y="1379935"/>
                </a:lnTo>
                <a:lnTo>
                  <a:pt x="1585487" y="1385888"/>
                </a:lnTo>
                <a:lnTo>
                  <a:pt x="1591840" y="1392238"/>
                </a:lnTo>
                <a:lnTo>
                  <a:pt x="1597796" y="1398985"/>
                </a:lnTo>
                <a:lnTo>
                  <a:pt x="1603752" y="1406525"/>
                </a:lnTo>
                <a:lnTo>
                  <a:pt x="1608914" y="1413669"/>
                </a:lnTo>
                <a:lnTo>
                  <a:pt x="1613678" y="1421607"/>
                </a:lnTo>
                <a:lnTo>
                  <a:pt x="1618046" y="1429544"/>
                </a:lnTo>
                <a:lnTo>
                  <a:pt x="1622017" y="1437879"/>
                </a:lnTo>
                <a:lnTo>
                  <a:pt x="1625988" y="1446213"/>
                </a:lnTo>
                <a:lnTo>
                  <a:pt x="1629561" y="1454547"/>
                </a:lnTo>
                <a:lnTo>
                  <a:pt x="1632738" y="1463279"/>
                </a:lnTo>
                <a:lnTo>
                  <a:pt x="1635517" y="1471613"/>
                </a:lnTo>
                <a:lnTo>
                  <a:pt x="1637900" y="1479947"/>
                </a:lnTo>
                <a:lnTo>
                  <a:pt x="1639885" y="1488282"/>
                </a:lnTo>
                <a:lnTo>
                  <a:pt x="1641473" y="1497013"/>
                </a:lnTo>
                <a:lnTo>
                  <a:pt x="1643062" y="1504950"/>
                </a:lnTo>
                <a:lnTo>
                  <a:pt x="1644253" y="1512491"/>
                </a:lnTo>
                <a:lnTo>
                  <a:pt x="1645047" y="1520429"/>
                </a:lnTo>
                <a:lnTo>
                  <a:pt x="1645841" y="1527969"/>
                </a:lnTo>
                <a:lnTo>
                  <a:pt x="1646238" y="1534716"/>
                </a:lnTo>
                <a:lnTo>
                  <a:pt x="1646238" y="1541463"/>
                </a:lnTo>
                <a:lnTo>
                  <a:pt x="1646238" y="1548210"/>
                </a:lnTo>
                <a:lnTo>
                  <a:pt x="1645841" y="1553766"/>
                </a:lnTo>
                <a:lnTo>
                  <a:pt x="1645444" y="1558925"/>
                </a:lnTo>
                <a:lnTo>
                  <a:pt x="1643458" y="1570832"/>
                </a:lnTo>
                <a:lnTo>
                  <a:pt x="1642267" y="1583532"/>
                </a:lnTo>
                <a:lnTo>
                  <a:pt x="1641473" y="1595835"/>
                </a:lnTo>
                <a:lnTo>
                  <a:pt x="1640679" y="1608535"/>
                </a:lnTo>
                <a:lnTo>
                  <a:pt x="1634723" y="1749029"/>
                </a:lnTo>
                <a:lnTo>
                  <a:pt x="1628370" y="1889126"/>
                </a:lnTo>
                <a:lnTo>
                  <a:pt x="1627973" y="1902222"/>
                </a:lnTo>
                <a:lnTo>
                  <a:pt x="1626385" y="1915716"/>
                </a:lnTo>
                <a:lnTo>
                  <a:pt x="1625194" y="1928416"/>
                </a:lnTo>
                <a:lnTo>
                  <a:pt x="1623208" y="1941910"/>
                </a:lnTo>
                <a:lnTo>
                  <a:pt x="1621223" y="1954610"/>
                </a:lnTo>
                <a:lnTo>
                  <a:pt x="1618840" y="1968104"/>
                </a:lnTo>
                <a:lnTo>
                  <a:pt x="1616061" y="1980804"/>
                </a:lnTo>
                <a:lnTo>
                  <a:pt x="1612884" y="1993504"/>
                </a:lnTo>
                <a:lnTo>
                  <a:pt x="1604546" y="2026444"/>
                </a:lnTo>
                <a:lnTo>
                  <a:pt x="1595414" y="2058988"/>
                </a:lnTo>
                <a:lnTo>
                  <a:pt x="1586281" y="2091532"/>
                </a:lnTo>
                <a:lnTo>
                  <a:pt x="1577148" y="2123679"/>
                </a:lnTo>
                <a:lnTo>
                  <a:pt x="1579134" y="2125663"/>
                </a:lnTo>
                <a:lnTo>
                  <a:pt x="1617252" y="2294732"/>
                </a:lnTo>
                <a:lnTo>
                  <a:pt x="1571590" y="2303463"/>
                </a:lnTo>
                <a:lnTo>
                  <a:pt x="1487411" y="2318147"/>
                </a:lnTo>
                <a:lnTo>
                  <a:pt x="1251951" y="2359026"/>
                </a:lnTo>
                <a:lnTo>
                  <a:pt x="1000608" y="2402285"/>
                </a:lnTo>
                <a:lnTo>
                  <a:pt x="897370" y="2420541"/>
                </a:lnTo>
                <a:lnTo>
                  <a:pt x="824310" y="2433638"/>
                </a:lnTo>
                <a:lnTo>
                  <a:pt x="785398" y="2236391"/>
                </a:lnTo>
                <a:lnTo>
                  <a:pt x="781030" y="2228851"/>
                </a:lnTo>
                <a:lnTo>
                  <a:pt x="776662" y="2221707"/>
                </a:lnTo>
                <a:lnTo>
                  <a:pt x="771897" y="2214563"/>
                </a:lnTo>
                <a:lnTo>
                  <a:pt x="767133" y="2207816"/>
                </a:lnTo>
                <a:lnTo>
                  <a:pt x="761574" y="2201069"/>
                </a:lnTo>
                <a:lnTo>
                  <a:pt x="756015" y="2194719"/>
                </a:lnTo>
                <a:lnTo>
                  <a:pt x="750456" y="2188369"/>
                </a:lnTo>
                <a:lnTo>
                  <a:pt x="744897" y="2182416"/>
                </a:lnTo>
                <a:lnTo>
                  <a:pt x="738544" y="2176463"/>
                </a:lnTo>
                <a:lnTo>
                  <a:pt x="732191" y="2170907"/>
                </a:lnTo>
                <a:lnTo>
                  <a:pt x="725441" y="2165351"/>
                </a:lnTo>
                <a:lnTo>
                  <a:pt x="719088" y="2159794"/>
                </a:lnTo>
                <a:lnTo>
                  <a:pt x="711940" y="2155032"/>
                </a:lnTo>
                <a:lnTo>
                  <a:pt x="704396" y="2149873"/>
                </a:lnTo>
                <a:lnTo>
                  <a:pt x="697249" y="2145507"/>
                </a:lnTo>
                <a:lnTo>
                  <a:pt x="689705" y="2141141"/>
                </a:lnTo>
                <a:lnTo>
                  <a:pt x="678984" y="2135585"/>
                </a:lnTo>
                <a:lnTo>
                  <a:pt x="668660" y="2130029"/>
                </a:lnTo>
                <a:lnTo>
                  <a:pt x="648807" y="2118519"/>
                </a:lnTo>
                <a:lnTo>
                  <a:pt x="630145" y="2106216"/>
                </a:lnTo>
                <a:lnTo>
                  <a:pt x="611482" y="2093119"/>
                </a:lnTo>
                <a:lnTo>
                  <a:pt x="593217" y="2080022"/>
                </a:lnTo>
                <a:lnTo>
                  <a:pt x="576144" y="2065735"/>
                </a:lnTo>
                <a:lnTo>
                  <a:pt x="559070" y="2051447"/>
                </a:lnTo>
                <a:lnTo>
                  <a:pt x="543187" y="2035969"/>
                </a:lnTo>
                <a:lnTo>
                  <a:pt x="526907" y="2020491"/>
                </a:lnTo>
                <a:lnTo>
                  <a:pt x="511422" y="2004616"/>
                </a:lnTo>
                <a:lnTo>
                  <a:pt x="496333" y="1988344"/>
                </a:lnTo>
                <a:lnTo>
                  <a:pt x="481245" y="1971676"/>
                </a:lnTo>
                <a:lnTo>
                  <a:pt x="466951" y="1954610"/>
                </a:lnTo>
                <a:lnTo>
                  <a:pt x="452259" y="1937147"/>
                </a:lnTo>
                <a:lnTo>
                  <a:pt x="424067" y="1902222"/>
                </a:lnTo>
                <a:lnTo>
                  <a:pt x="418111" y="1894285"/>
                </a:lnTo>
                <a:lnTo>
                  <a:pt x="412552" y="1886744"/>
                </a:lnTo>
                <a:lnTo>
                  <a:pt x="401435" y="1870472"/>
                </a:lnTo>
                <a:lnTo>
                  <a:pt x="391508" y="1853804"/>
                </a:lnTo>
                <a:lnTo>
                  <a:pt x="381978" y="1837532"/>
                </a:lnTo>
                <a:lnTo>
                  <a:pt x="372846" y="1820069"/>
                </a:lnTo>
                <a:lnTo>
                  <a:pt x="364110" y="1803401"/>
                </a:lnTo>
                <a:lnTo>
                  <a:pt x="356169" y="1785541"/>
                </a:lnTo>
                <a:lnTo>
                  <a:pt x="348228" y="1768079"/>
                </a:lnTo>
                <a:lnTo>
                  <a:pt x="332345" y="1733551"/>
                </a:lnTo>
                <a:lnTo>
                  <a:pt x="324404" y="1716485"/>
                </a:lnTo>
                <a:lnTo>
                  <a:pt x="316065" y="1699022"/>
                </a:lnTo>
                <a:lnTo>
                  <a:pt x="307727" y="1682354"/>
                </a:lnTo>
                <a:lnTo>
                  <a:pt x="298991" y="1666082"/>
                </a:lnTo>
                <a:lnTo>
                  <a:pt x="289462" y="1649413"/>
                </a:lnTo>
                <a:lnTo>
                  <a:pt x="279535" y="1633935"/>
                </a:lnTo>
                <a:lnTo>
                  <a:pt x="275962" y="1624410"/>
                </a:lnTo>
                <a:lnTo>
                  <a:pt x="271594" y="1614885"/>
                </a:lnTo>
                <a:lnTo>
                  <a:pt x="266829" y="1605360"/>
                </a:lnTo>
                <a:lnTo>
                  <a:pt x="261667" y="1595835"/>
                </a:lnTo>
                <a:lnTo>
                  <a:pt x="256505" y="1586310"/>
                </a:lnTo>
                <a:lnTo>
                  <a:pt x="250946" y="1577182"/>
                </a:lnTo>
                <a:lnTo>
                  <a:pt x="239431" y="1558132"/>
                </a:lnTo>
                <a:lnTo>
                  <a:pt x="227122" y="1539479"/>
                </a:lnTo>
                <a:lnTo>
                  <a:pt x="214813" y="1521619"/>
                </a:lnTo>
                <a:lnTo>
                  <a:pt x="190592" y="1486694"/>
                </a:lnTo>
                <a:lnTo>
                  <a:pt x="185827" y="1479154"/>
                </a:lnTo>
                <a:lnTo>
                  <a:pt x="181063" y="1470422"/>
                </a:lnTo>
                <a:lnTo>
                  <a:pt x="170342" y="1450579"/>
                </a:lnTo>
                <a:lnTo>
                  <a:pt x="164783" y="1441054"/>
                </a:lnTo>
                <a:lnTo>
                  <a:pt x="159224" y="1431132"/>
                </a:lnTo>
                <a:lnTo>
                  <a:pt x="156444" y="1427163"/>
                </a:lnTo>
                <a:lnTo>
                  <a:pt x="153268" y="1423194"/>
                </a:lnTo>
                <a:lnTo>
                  <a:pt x="149694" y="1419622"/>
                </a:lnTo>
                <a:lnTo>
                  <a:pt x="146518" y="1416447"/>
                </a:lnTo>
                <a:lnTo>
                  <a:pt x="143738" y="1413272"/>
                </a:lnTo>
                <a:lnTo>
                  <a:pt x="140959" y="1409304"/>
                </a:lnTo>
                <a:lnTo>
                  <a:pt x="138576" y="1404541"/>
                </a:lnTo>
                <a:lnTo>
                  <a:pt x="136591" y="1398985"/>
                </a:lnTo>
                <a:lnTo>
                  <a:pt x="134209" y="1393429"/>
                </a:lnTo>
                <a:lnTo>
                  <a:pt x="132620" y="1387475"/>
                </a:lnTo>
                <a:lnTo>
                  <a:pt x="129047" y="1373982"/>
                </a:lnTo>
                <a:lnTo>
                  <a:pt x="125870" y="1360488"/>
                </a:lnTo>
                <a:lnTo>
                  <a:pt x="122694" y="1346994"/>
                </a:lnTo>
                <a:lnTo>
                  <a:pt x="120311" y="1335485"/>
                </a:lnTo>
                <a:lnTo>
                  <a:pt x="117532" y="1325563"/>
                </a:lnTo>
                <a:lnTo>
                  <a:pt x="109194" y="1300560"/>
                </a:lnTo>
                <a:lnTo>
                  <a:pt x="100458" y="1276350"/>
                </a:lnTo>
                <a:lnTo>
                  <a:pt x="95296" y="1264047"/>
                </a:lnTo>
                <a:lnTo>
                  <a:pt x="90531" y="1252538"/>
                </a:lnTo>
                <a:lnTo>
                  <a:pt x="85767" y="1241425"/>
                </a:lnTo>
                <a:lnTo>
                  <a:pt x="80208" y="1229916"/>
                </a:lnTo>
                <a:lnTo>
                  <a:pt x="77031" y="1223566"/>
                </a:lnTo>
                <a:lnTo>
                  <a:pt x="73458" y="1217216"/>
                </a:lnTo>
                <a:lnTo>
                  <a:pt x="65119" y="1203722"/>
                </a:lnTo>
                <a:lnTo>
                  <a:pt x="55987" y="1190625"/>
                </a:lnTo>
                <a:lnTo>
                  <a:pt x="46457" y="1177132"/>
                </a:lnTo>
                <a:lnTo>
                  <a:pt x="26207" y="1150938"/>
                </a:lnTo>
                <a:lnTo>
                  <a:pt x="6353" y="1125538"/>
                </a:lnTo>
                <a:lnTo>
                  <a:pt x="3574" y="1121172"/>
                </a:lnTo>
                <a:lnTo>
                  <a:pt x="1589" y="1116410"/>
                </a:lnTo>
                <a:lnTo>
                  <a:pt x="397" y="1111250"/>
                </a:lnTo>
                <a:lnTo>
                  <a:pt x="0" y="1106091"/>
                </a:lnTo>
                <a:lnTo>
                  <a:pt x="0" y="1100535"/>
                </a:lnTo>
                <a:lnTo>
                  <a:pt x="794" y="1094582"/>
                </a:lnTo>
                <a:lnTo>
                  <a:pt x="1986" y="1088629"/>
                </a:lnTo>
                <a:lnTo>
                  <a:pt x="3574" y="1083072"/>
                </a:lnTo>
                <a:lnTo>
                  <a:pt x="5559" y="1077516"/>
                </a:lnTo>
                <a:lnTo>
                  <a:pt x="8339" y="1071960"/>
                </a:lnTo>
                <a:lnTo>
                  <a:pt x="11118" y="1066404"/>
                </a:lnTo>
                <a:lnTo>
                  <a:pt x="14295" y="1061641"/>
                </a:lnTo>
                <a:lnTo>
                  <a:pt x="17868" y="1056879"/>
                </a:lnTo>
                <a:lnTo>
                  <a:pt x="21045" y="1052910"/>
                </a:lnTo>
                <a:lnTo>
                  <a:pt x="24618" y="1048941"/>
                </a:lnTo>
                <a:lnTo>
                  <a:pt x="28192" y="1045766"/>
                </a:lnTo>
                <a:lnTo>
                  <a:pt x="33751" y="1041400"/>
                </a:lnTo>
                <a:lnTo>
                  <a:pt x="39310" y="1037432"/>
                </a:lnTo>
                <a:lnTo>
                  <a:pt x="45663" y="1034257"/>
                </a:lnTo>
                <a:lnTo>
                  <a:pt x="52016" y="1031479"/>
                </a:lnTo>
                <a:lnTo>
                  <a:pt x="58369" y="1029097"/>
                </a:lnTo>
                <a:lnTo>
                  <a:pt x="64722" y="1027113"/>
                </a:lnTo>
                <a:lnTo>
                  <a:pt x="71869" y="1025922"/>
                </a:lnTo>
                <a:lnTo>
                  <a:pt x="78619" y="1024732"/>
                </a:lnTo>
                <a:lnTo>
                  <a:pt x="85767" y="1023938"/>
                </a:lnTo>
                <a:lnTo>
                  <a:pt x="92517" y="1023541"/>
                </a:lnTo>
                <a:lnTo>
                  <a:pt x="100061" y="1023938"/>
                </a:lnTo>
                <a:lnTo>
                  <a:pt x="107208" y="1024335"/>
                </a:lnTo>
                <a:lnTo>
                  <a:pt x="114355" y="1024732"/>
                </a:lnTo>
                <a:lnTo>
                  <a:pt x="121503" y="1025922"/>
                </a:lnTo>
                <a:lnTo>
                  <a:pt x="129047" y="1027510"/>
                </a:lnTo>
                <a:lnTo>
                  <a:pt x="136194" y="1029097"/>
                </a:lnTo>
                <a:lnTo>
                  <a:pt x="143341" y="1031082"/>
                </a:lnTo>
                <a:lnTo>
                  <a:pt x="150488" y="1033066"/>
                </a:lnTo>
                <a:lnTo>
                  <a:pt x="157636" y="1035844"/>
                </a:lnTo>
                <a:lnTo>
                  <a:pt x="164783" y="1038622"/>
                </a:lnTo>
                <a:lnTo>
                  <a:pt x="171533" y="1041400"/>
                </a:lnTo>
                <a:lnTo>
                  <a:pt x="177886" y="1044972"/>
                </a:lnTo>
                <a:lnTo>
                  <a:pt x="185033" y="1048544"/>
                </a:lnTo>
                <a:lnTo>
                  <a:pt x="191386" y="1052116"/>
                </a:lnTo>
                <a:lnTo>
                  <a:pt x="197739" y="1055688"/>
                </a:lnTo>
                <a:lnTo>
                  <a:pt x="203695" y="1059657"/>
                </a:lnTo>
                <a:lnTo>
                  <a:pt x="209651" y="1064022"/>
                </a:lnTo>
                <a:lnTo>
                  <a:pt x="215210" y="1067991"/>
                </a:lnTo>
                <a:lnTo>
                  <a:pt x="220769" y="1072754"/>
                </a:lnTo>
                <a:lnTo>
                  <a:pt x="225534" y="1077516"/>
                </a:lnTo>
                <a:lnTo>
                  <a:pt x="230299" y="1081882"/>
                </a:lnTo>
                <a:lnTo>
                  <a:pt x="235064" y="1086644"/>
                </a:lnTo>
                <a:lnTo>
                  <a:pt x="239828" y="1092200"/>
                </a:lnTo>
                <a:lnTo>
                  <a:pt x="244593" y="1097757"/>
                </a:lnTo>
                <a:lnTo>
                  <a:pt x="252932" y="1109663"/>
                </a:lnTo>
                <a:lnTo>
                  <a:pt x="260873" y="1121966"/>
                </a:lnTo>
                <a:lnTo>
                  <a:pt x="268814" y="1135063"/>
                </a:lnTo>
                <a:lnTo>
                  <a:pt x="283903" y="1160463"/>
                </a:lnTo>
                <a:lnTo>
                  <a:pt x="291447" y="1173163"/>
                </a:lnTo>
                <a:lnTo>
                  <a:pt x="299388" y="1185069"/>
                </a:lnTo>
                <a:lnTo>
                  <a:pt x="306139" y="1195785"/>
                </a:lnTo>
                <a:lnTo>
                  <a:pt x="312889" y="1206897"/>
                </a:lnTo>
                <a:lnTo>
                  <a:pt x="327580" y="1230710"/>
                </a:lnTo>
                <a:lnTo>
                  <a:pt x="342272" y="1255713"/>
                </a:lnTo>
                <a:lnTo>
                  <a:pt x="357757" y="1281113"/>
                </a:lnTo>
                <a:lnTo>
                  <a:pt x="365699" y="1293416"/>
                </a:lnTo>
                <a:lnTo>
                  <a:pt x="373640" y="1305719"/>
                </a:lnTo>
                <a:lnTo>
                  <a:pt x="382375" y="1317229"/>
                </a:lnTo>
                <a:lnTo>
                  <a:pt x="390714" y="1328738"/>
                </a:lnTo>
                <a:lnTo>
                  <a:pt x="399846" y="1339454"/>
                </a:lnTo>
                <a:lnTo>
                  <a:pt x="409376" y="1348979"/>
                </a:lnTo>
                <a:lnTo>
                  <a:pt x="418905" y="1358504"/>
                </a:lnTo>
                <a:lnTo>
                  <a:pt x="423670" y="1362472"/>
                </a:lnTo>
                <a:lnTo>
                  <a:pt x="428832" y="1366441"/>
                </a:lnTo>
                <a:lnTo>
                  <a:pt x="437171" y="1372791"/>
                </a:lnTo>
                <a:lnTo>
                  <a:pt x="445112" y="1378744"/>
                </a:lnTo>
                <a:lnTo>
                  <a:pt x="453450" y="1383904"/>
                </a:lnTo>
                <a:lnTo>
                  <a:pt x="462186" y="1388666"/>
                </a:lnTo>
                <a:lnTo>
                  <a:pt x="470921" y="1392635"/>
                </a:lnTo>
                <a:lnTo>
                  <a:pt x="479260" y="1396207"/>
                </a:lnTo>
                <a:lnTo>
                  <a:pt x="488789" y="1399382"/>
                </a:lnTo>
                <a:lnTo>
                  <a:pt x="497525" y="1402160"/>
                </a:lnTo>
                <a:lnTo>
                  <a:pt x="506657" y="1404144"/>
                </a:lnTo>
                <a:lnTo>
                  <a:pt x="516187" y="1405732"/>
                </a:lnTo>
                <a:lnTo>
                  <a:pt x="525716" y="1407319"/>
                </a:lnTo>
                <a:lnTo>
                  <a:pt x="535246" y="1408113"/>
                </a:lnTo>
                <a:lnTo>
                  <a:pt x="545172" y="1408113"/>
                </a:lnTo>
                <a:lnTo>
                  <a:pt x="555099" y="1407716"/>
                </a:lnTo>
                <a:lnTo>
                  <a:pt x="565423" y="1406922"/>
                </a:lnTo>
                <a:lnTo>
                  <a:pt x="575746" y="1404938"/>
                </a:lnTo>
                <a:lnTo>
                  <a:pt x="578923" y="1404541"/>
                </a:lnTo>
                <a:lnTo>
                  <a:pt x="582497" y="1402954"/>
                </a:lnTo>
                <a:lnTo>
                  <a:pt x="586467" y="1401366"/>
                </a:lnTo>
                <a:lnTo>
                  <a:pt x="590041" y="1398985"/>
                </a:lnTo>
                <a:lnTo>
                  <a:pt x="594012" y="1395810"/>
                </a:lnTo>
                <a:lnTo>
                  <a:pt x="597585" y="1392635"/>
                </a:lnTo>
                <a:lnTo>
                  <a:pt x="601556" y="1389460"/>
                </a:lnTo>
                <a:lnTo>
                  <a:pt x="604335" y="1385491"/>
                </a:lnTo>
                <a:lnTo>
                  <a:pt x="609894" y="1379141"/>
                </a:lnTo>
                <a:lnTo>
                  <a:pt x="614659" y="1372394"/>
                </a:lnTo>
                <a:lnTo>
                  <a:pt x="619424" y="1365647"/>
                </a:lnTo>
                <a:lnTo>
                  <a:pt x="623394" y="1358900"/>
                </a:lnTo>
                <a:lnTo>
                  <a:pt x="627762" y="1352154"/>
                </a:lnTo>
                <a:lnTo>
                  <a:pt x="631336" y="1344613"/>
                </a:lnTo>
                <a:lnTo>
                  <a:pt x="634512" y="1337469"/>
                </a:lnTo>
                <a:lnTo>
                  <a:pt x="637292" y="1330325"/>
                </a:lnTo>
                <a:lnTo>
                  <a:pt x="640071" y="1323182"/>
                </a:lnTo>
                <a:lnTo>
                  <a:pt x="642057" y="1315244"/>
                </a:lnTo>
                <a:lnTo>
                  <a:pt x="644042" y="1307704"/>
                </a:lnTo>
                <a:lnTo>
                  <a:pt x="645233" y="1299766"/>
                </a:lnTo>
                <a:lnTo>
                  <a:pt x="646424" y="1291829"/>
                </a:lnTo>
                <a:lnTo>
                  <a:pt x="647218" y="1283891"/>
                </a:lnTo>
                <a:lnTo>
                  <a:pt x="647616" y="1275557"/>
                </a:lnTo>
                <a:lnTo>
                  <a:pt x="648013" y="1267619"/>
                </a:lnTo>
                <a:lnTo>
                  <a:pt x="647616" y="1259682"/>
                </a:lnTo>
                <a:lnTo>
                  <a:pt x="647218" y="1252538"/>
                </a:lnTo>
                <a:lnTo>
                  <a:pt x="646424" y="1245394"/>
                </a:lnTo>
                <a:lnTo>
                  <a:pt x="645233" y="1237457"/>
                </a:lnTo>
                <a:lnTo>
                  <a:pt x="466951" y="280988"/>
                </a:lnTo>
                <a:lnTo>
                  <a:pt x="465362" y="271463"/>
                </a:lnTo>
                <a:lnTo>
                  <a:pt x="464568" y="263128"/>
                </a:lnTo>
                <a:lnTo>
                  <a:pt x="464568" y="254397"/>
                </a:lnTo>
                <a:lnTo>
                  <a:pt x="464965" y="246857"/>
                </a:lnTo>
                <a:lnTo>
                  <a:pt x="465759" y="239316"/>
                </a:lnTo>
                <a:lnTo>
                  <a:pt x="467348" y="232569"/>
                </a:lnTo>
                <a:lnTo>
                  <a:pt x="468936" y="225822"/>
                </a:lnTo>
                <a:lnTo>
                  <a:pt x="471318" y="219869"/>
                </a:lnTo>
                <a:lnTo>
                  <a:pt x="473701" y="214313"/>
                </a:lnTo>
                <a:lnTo>
                  <a:pt x="476480" y="209153"/>
                </a:lnTo>
                <a:lnTo>
                  <a:pt x="479657" y="204391"/>
                </a:lnTo>
                <a:lnTo>
                  <a:pt x="482833" y="199628"/>
                </a:lnTo>
                <a:lnTo>
                  <a:pt x="486407" y="195263"/>
                </a:lnTo>
                <a:lnTo>
                  <a:pt x="490775" y="191691"/>
                </a:lnTo>
                <a:lnTo>
                  <a:pt x="494348" y="188119"/>
                </a:lnTo>
                <a:lnTo>
                  <a:pt x="498319" y="184944"/>
                </a:lnTo>
                <a:lnTo>
                  <a:pt x="502289" y="182166"/>
                </a:lnTo>
                <a:lnTo>
                  <a:pt x="506657" y="179785"/>
                </a:lnTo>
                <a:lnTo>
                  <a:pt x="514201" y="175419"/>
                </a:lnTo>
                <a:lnTo>
                  <a:pt x="522143" y="171450"/>
                </a:lnTo>
                <a:lnTo>
                  <a:pt x="528893" y="169069"/>
                </a:lnTo>
                <a:lnTo>
                  <a:pt x="534849" y="167482"/>
                </a:lnTo>
                <a:lnTo>
                  <a:pt x="539614" y="166291"/>
                </a:lnTo>
                <a:lnTo>
                  <a:pt x="543981" y="165497"/>
                </a:lnTo>
                <a:lnTo>
                  <a:pt x="552320" y="163910"/>
                </a:lnTo>
                <a:lnTo>
                  <a:pt x="561055" y="162719"/>
                </a:lnTo>
                <a:lnTo>
                  <a:pt x="569393" y="162322"/>
                </a:lnTo>
                <a:lnTo>
                  <a:pt x="577732" y="161925"/>
                </a:lnTo>
                <a:close/>
                <a:moveTo>
                  <a:pt x="576263" y="0"/>
                </a:moveTo>
                <a:lnTo>
                  <a:pt x="594539" y="397"/>
                </a:lnTo>
                <a:lnTo>
                  <a:pt x="612419" y="1589"/>
                </a:lnTo>
                <a:lnTo>
                  <a:pt x="630298" y="3973"/>
                </a:lnTo>
                <a:lnTo>
                  <a:pt x="647780" y="7151"/>
                </a:lnTo>
                <a:lnTo>
                  <a:pt x="664864" y="10727"/>
                </a:lnTo>
                <a:lnTo>
                  <a:pt x="681551" y="15098"/>
                </a:lnTo>
                <a:lnTo>
                  <a:pt x="697841" y="20263"/>
                </a:lnTo>
                <a:lnTo>
                  <a:pt x="714131" y="26620"/>
                </a:lnTo>
                <a:lnTo>
                  <a:pt x="729626" y="33374"/>
                </a:lnTo>
                <a:lnTo>
                  <a:pt x="745122" y="41321"/>
                </a:lnTo>
                <a:lnTo>
                  <a:pt x="759822" y="50062"/>
                </a:lnTo>
                <a:lnTo>
                  <a:pt x="774920" y="59200"/>
                </a:lnTo>
                <a:lnTo>
                  <a:pt x="788826" y="69530"/>
                </a:lnTo>
                <a:lnTo>
                  <a:pt x="803130" y="80655"/>
                </a:lnTo>
                <a:lnTo>
                  <a:pt x="816638" y="92575"/>
                </a:lnTo>
                <a:lnTo>
                  <a:pt x="830147" y="105289"/>
                </a:lnTo>
                <a:lnTo>
                  <a:pt x="842464" y="118798"/>
                </a:lnTo>
                <a:lnTo>
                  <a:pt x="854780" y="132307"/>
                </a:lnTo>
                <a:lnTo>
                  <a:pt x="865508" y="146610"/>
                </a:lnTo>
                <a:lnTo>
                  <a:pt x="876235" y="160516"/>
                </a:lnTo>
                <a:lnTo>
                  <a:pt x="885374" y="175615"/>
                </a:lnTo>
                <a:lnTo>
                  <a:pt x="894115" y="190315"/>
                </a:lnTo>
                <a:lnTo>
                  <a:pt x="901664" y="205811"/>
                </a:lnTo>
                <a:lnTo>
                  <a:pt x="908815" y="221306"/>
                </a:lnTo>
                <a:lnTo>
                  <a:pt x="915172" y="237596"/>
                </a:lnTo>
                <a:lnTo>
                  <a:pt x="920337" y="253886"/>
                </a:lnTo>
                <a:lnTo>
                  <a:pt x="924708" y="270574"/>
                </a:lnTo>
                <a:lnTo>
                  <a:pt x="928284" y="287658"/>
                </a:lnTo>
                <a:lnTo>
                  <a:pt x="931462" y="304743"/>
                </a:lnTo>
                <a:lnTo>
                  <a:pt x="933449" y="322622"/>
                </a:lnTo>
                <a:lnTo>
                  <a:pt x="934641" y="340502"/>
                </a:lnTo>
                <a:lnTo>
                  <a:pt x="935038" y="359175"/>
                </a:lnTo>
                <a:lnTo>
                  <a:pt x="934641" y="377452"/>
                </a:lnTo>
                <a:lnTo>
                  <a:pt x="933449" y="395331"/>
                </a:lnTo>
                <a:lnTo>
                  <a:pt x="931462" y="413211"/>
                </a:lnTo>
                <a:lnTo>
                  <a:pt x="928284" y="430693"/>
                </a:lnTo>
                <a:lnTo>
                  <a:pt x="924708" y="447777"/>
                </a:lnTo>
                <a:lnTo>
                  <a:pt x="920337" y="464465"/>
                </a:lnTo>
                <a:lnTo>
                  <a:pt x="915172" y="480755"/>
                </a:lnTo>
                <a:lnTo>
                  <a:pt x="908815" y="496647"/>
                </a:lnTo>
                <a:lnTo>
                  <a:pt x="901664" y="512540"/>
                </a:lnTo>
                <a:lnTo>
                  <a:pt x="894115" y="527638"/>
                </a:lnTo>
                <a:lnTo>
                  <a:pt x="885374" y="543134"/>
                </a:lnTo>
                <a:lnTo>
                  <a:pt x="876235" y="557437"/>
                </a:lnTo>
                <a:lnTo>
                  <a:pt x="865508" y="572138"/>
                </a:lnTo>
                <a:lnTo>
                  <a:pt x="854780" y="585647"/>
                </a:lnTo>
                <a:lnTo>
                  <a:pt x="842464" y="599553"/>
                </a:lnTo>
                <a:lnTo>
                  <a:pt x="830147" y="612664"/>
                </a:lnTo>
                <a:lnTo>
                  <a:pt x="830147" y="613061"/>
                </a:lnTo>
                <a:lnTo>
                  <a:pt x="822201" y="620611"/>
                </a:lnTo>
                <a:lnTo>
                  <a:pt x="813857" y="628160"/>
                </a:lnTo>
                <a:lnTo>
                  <a:pt x="805911" y="634914"/>
                </a:lnTo>
                <a:lnTo>
                  <a:pt x="797964" y="641668"/>
                </a:lnTo>
                <a:lnTo>
                  <a:pt x="791607" y="619419"/>
                </a:lnTo>
                <a:lnTo>
                  <a:pt x="785250" y="597963"/>
                </a:lnTo>
                <a:lnTo>
                  <a:pt x="778496" y="576111"/>
                </a:lnTo>
                <a:lnTo>
                  <a:pt x="771344" y="553861"/>
                </a:lnTo>
                <a:lnTo>
                  <a:pt x="780880" y="543928"/>
                </a:lnTo>
                <a:lnTo>
                  <a:pt x="790018" y="533201"/>
                </a:lnTo>
                <a:lnTo>
                  <a:pt x="798759" y="522473"/>
                </a:lnTo>
                <a:lnTo>
                  <a:pt x="806705" y="511745"/>
                </a:lnTo>
                <a:lnTo>
                  <a:pt x="813857" y="500223"/>
                </a:lnTo>
                <a:lnTo>
                  <a:pt x="820611" y="488701"/>
                </a:lnTo>
                <a:lnTo>
                  <a:pt x="826571" y="476782"/>
                </a:lnTo>
                <a:lnTo>
                  <a:pt x="831736" y="464862"/>
                </a:lnTo>
                <a:lnTo>
                  <a:pt x="836504" y="452545"/>
                </a:lnTo>
                <a:lnTo>
                  <a:pt x="840477" y="439831"/>
                </a:lnTo>
                <a:lnTo>
                  <a:pt x="844053" y="427117"/>
                </a:lnTo>
                <a:lnTo>
                  <a:pt x="846834" y="414005"/>
                </a:lnTo>
                <a:lnTo>
                  <a:pt x="849218" y="400894"/>
                </a:lnTo>
                <a:lnTo>
                  <a:pt x="850807" y="386988"/>
                </a:lnTo>
                <a:lnTo>
                  <a:pt x="851602" y="373479"/>
                </a:lnTo>
                <a:lnTo>
                  <a:pt x="851999" y="359175"/>
                </a:lnTo>
                <a:lnTo>
                  <a:pt x="851602" y="344872"/>
                </a:lnTo>
                <a:lnTo>
                  <a:pt x="850807" y="330966"/>
                </a:lnTo>
                <a:lnTo>
                  <a:pt x="849218" y="317457"/>
                </a:lnTo>
                <a:lnTo>
                  <a:pt x="846834" y="303948"/>
                </a:lnTo>
                <a:lnTo>
                  <a:pt x="844053" y="291234"/>
                </a:lnTo>
                <a:lnTo>
                  <a:pt x="840477" y="278123"/>
                </a:lnTo>
                <a:lnTo>
                  <a:pt x="836504" y="265806"/>
                </a:lnTo>
                <a:lnTo>
                  <a:pt x="831736" y="253092"/>
                </a:lnTo>
                <a:lnTo>
                  <a:pt x="826571" y="241172"/>
                </a:lnTo>
                <a:lnTo>
                  <a:pt x="820611" y="229253"/>
                </a:lnTo>
                <a:lnTo>
                  <a:pt x="813460" y="217730"/>
                </a:lnTo>
                <a:lnTo>
                  <a:pt x="806308" y="206605"/>
                </a:lnTo>
                <a:lnTo>
                  <a:pt x="798759" y="195481"/>
                </a:lnTo>
                <a:lnTo>
                  <a:pt x="789621" y="185150"/>
                </a:lnTo>
                <a:lnTo>
                  <a:pt x="780880" y="174820"/>
                </a:lnTo>
                <a:lnTo>
                  <a:pt x="770947" y="164092"/>
                </a:lnTo>
                <a:lnTo>
                  <a:pt x="760617" y="154556"/>
                </a:lnTo>
                <a:lnTo>
                  <a:pt x="750287" y="145021"/>
                </a:lnTo>
                <a:lnTo>
                  <a:pt x="739559" y="136677"/>
                </a:lnTo>
                <a:lnTo>
                  <a:pt x="728434" y="129128"/>
                </a:lnTo>
                <a:lnTo>
                  <a:pt x="717310" y="121976"/>
                </a:lnTo>
                <a:lnTo>
                  <a:pt x="705788" y="114825"/>
                </a:lnTo>
                <a:lnTo>
                  <a:pt x="693868" y="108865"/>
                </a:lnTo>
                <a:lnTo>
                  <a:pt x="682346" y="103700"/>
                </a:lnTo>
                <a:lnTo>
                  <a:pt x="669632" y="98932"/>
                </a:lnTo>
                <a:lnTo>
                  <a:pt x="657315" y="94959"/>
                </a:lnTo>
                <a:lnTo>
                  <a:pt x="644204" y="91383"/>
                </a:lnTo>
                <a:lnTo>
                  <a:pt x="631490" y="88204"/>
                </a:lnTo>
                <a:lnTo>
                  <a:pt x="617584" y="86218"/>
                </a:lnTo>
                <a:lnTo>
                  <a:pt x="604472" y="84628"/>
                </a:lnTo>
                <a:lnTo>
                  <a:pt x="590169" y="83436"/>
                </a:lnTo>
                <a:lnTo>
                  <a:pt x="576263" y="83436"/>
                </a:lnTo>
                <a:lnTo>
                  <a:pt x="561960" y="83436"/>
                </a:lnTo>
                <a:lnTo>
                  <a:pt x="548451" y="84628"/>
                </a:lnTo>
                <a:lnTo>
                  <a:pt x="534545" y="86218"/>
                </a:lnTo>
                <a:lnTo>
                  <a:pt x="521434" y="88204"/>
                </a:lnTo>
                <a:lnTo>
                  <a:pt x="507925" y="91383"/>
                </a:lnTo>
                <a:lnTo>
                  <a:pt x="495211" y="94959"/>
                </a:lnTo>
                <a:lnTo>
                  <a:pt x="482497" y="98932"/>
                </a:lnTo>
                <a:lnTo>
                  <a:pt x="470578" y="103700"/>
                </a:lnTo>
                <a:lnTo>
                  <a:pt x="458658" y="108865"/>
                </a:lnTo>
                <a:lnTo>
                  <a:pt x="446341" y="114825"/>
                </a:lnTo>
                <a:lnTo>
                  <a:pt x="435217" y="121976"/>
                </a:lnTo>
                <a:lnTo>
                  <a:pt x="423694" y="129128"/>
                </a:lnTo>
                <a:lnTo>
                  <a:pt x="412967" y="136677"/>
                </a:lnTo>
                <a:lnTo>
                  <a:pt x="401842" y="145021"/>
                </a:lnTo>
                <a:lnTo>
                  <a:pt x="391512" y="154556"/>
                </a:lnTo>
                <a:lnTo>
                  <a:pt x="381579" y="164092"/>
                </a:lnTo>
                <a:lnTo>
                  <a:pt x="381182" y="164092"/>
                </a:lnTo>
                <a:lnTo>
                  <a:pt x="371249" y="174820"/>
                </a:lnTo>
                <a:lnTo>
                  <a:pt x="362111" y="185150"/>
                </a:lnTo>
                <a:lnTo>
                  <a:pt x="353767" y="195481"/>
                </a:lnTo>
                <a:lnTo>
                  <a:pt x="345821" y="207003"/>
                </a:lnTo>
                <a:lnTo>
                  <a:pt x="338669" y="218128"/>
                </a:lnTo>
                <a:lnTo>
                  <a:pt x="331915" y="229253"/>
                </a:lnTo>
                <a:lnTo>
                  <a:pt x="325955" y="241172"/>
                </a:lnTo>
                <a:lnTo>
                  <a:pt x="320790" y="253092"/>
                </a:lnTo>
                <a:lnTo>
                  <a:pt x="315625" y="265806"/>
                </a:lnTo>
                <a:lnTo>
                  <a:pt x="311652" y="278123"/>
                </a:lnTo>
                <a:lnTo>
                  <a:pt x="308473" y="291234"/>
                </a:lnTo>
                <a:lnTo>
                  <a:pt x="305692" y="303948"/>
                </a:lnTo>
                <a:lnTo>
                  <a:pt x="303308" y="317457"/>
                </a:lnTo>
                <a:lnTo>
                  <a:pt x="301719" y="330966"/>
                </a:lnTo>
                <a:lnTo>
                  <a:pt x="300924" y="345269"/>
                </a:lnTo>
                <a:lnTo>
                  <a:pt x="300527" y="359175"/>
                </a:lnTo>
                <a:lnTo>
                  <a:pt x="300924" y="373479"/>
                </a:lnTo>
                <a:lnTo>
                  <a:pt x="301719" y="386988"/>
                </a:lnTo>
                <a:lnTo>
                  <a:pt x="303308" y="400894"/>
                </a:lnTo>
                <a:lnTo>
                  <a:pt x="305692" y="414005"/>
                </a:lnTo>
                <a:lnTo>
                  <a:pt x="308473" y="427514"/>
                </a:lnTo>
                <a:lnTo>
                  <a:pt x="311652" y="440228"/>
                </a:lnTo>
                <a:lnTo>
                  <a:pt x="315625" y="452545"/>
                </a:lnTo>
                <a:lnTo>
                  <a:pt x="320790" y="464862"/>
                </a:lnTo>
                <a:lnTo>
                  <a:pt x="325955" y="476782"/>
                </a:lnTo>
                <a:lnTo>
                  <a:pt x="331915" y="489098"/>
                </a:lnTo>
                <a:lnTo>
                  <a:pt x="338669" y="500223"/>
                </a:lnTo>
                <a:lnTo>
                  <a:pt x="345821" y="511745"/>
                </a:lnTo>
                <a:lnTo>
                  <a:pt x="353767" y="522870"/>
                </a:lnTo>
                <a:lnTo>
                  <a:pt x="362111" y="533201"/>
                </a:lnTo>
                <a:lnTo>
                  <a:pt x="371249" y="543928"/>
                </a:lnTo>
                <a:lnTo>
                  <a:pt x="381182" y="554258"/>
                </a:lnTo>
                <a:lnTo>
                  <a:pt x="387539" y="560218"/>
                </a:lnTo>
                <a:lnTo>
                  <a:pt x="393896" y="566575"/>
                </a:lnTo>
                <a:lnTo>
                  <a:pt x="400650" y="572138"/>
                </a:lnTo>
                <a:lnTo>
                  <a:pt x="407405" y="577700"/>
                </a:lnTo>
                <a:lnTo>
                  <a:pt x="414159" y="582468"/>
                </a:lnTo>
                <a:lnTo>
                  <a:pt x="420913" y="587633"/>
                </a:lnTo>
                <a:lnTo>
                  <a:pt x="428065" y="592401"/>
                </a:lnTo>
                <a:lnTo>
                  <a:pt x="435614" y="597169"/>
                </a:lnTo>
                <a:lnTo>
                  <a:pt x="442368" y="601142"/>
                </a:lnTo>
                <a:lnTo>
                  <a:pt x="449917" y="605115"/>
                </a:lnTo>
                <a:lnTo>
                  <a:pt x="457069" y="608691"/>
                </a:lnTo>
                <a:lnTo>
                  <a:pt x="465015" y="612267"/>
                </a:lnTo>
                <a:lnTo>
                  <a:pt x="472564" y="615445"/>
                </a:lnTo>
                <a:lnTo>
                  <a:pt x="480113" y="618227"/>
                </a:lnTo>
                <a:lnTo>
                  <a:pt x="488457" y="621008"/>
                </a:lnTo>
                <a:lnTo>
                  <a:pt x="496403" y="623789"/>
                </a:lnTo>
                <a:lnTo>
                  <a:pt x="498787" y="634914"/>
                </a:lnTo>
                <a:lnTo>
                  <a:pt x="501171" y="645642"/>
                </a:lnTo>
                <a:lnTo>
                  <a:pt x="505541" y="667891"/>
                </a:lnTo>
                <a:lnTo>
                  <a:pt x="508720" y="690141"/>
                </a:lnTo>
                <a:lnTo>
                  <a:pt x="511501" y="712788"/>
                </a:lnTo>
                <a:lnTo>
                  <a:pt x="498390" y="710404"/>
                </a:lnTo>
                <a:lnTo>
                  <a:pt x="484881" y="707226"/>
                </a:lnTo>
                <a:lnTo>
                  <a:pt x="472167" y="703253"/>
                </a:lnTo>
                <a:lnTo>
                  <a:pt x="459453" y="699279"/>
                </a:lnTo>
                <a:lnTo>
                  <a:pt x="446739" y="694909"/>
                </a:lnTo>
                <a:lnTo>
                  <a:pt x="434819" y="690141"/>
                </a:lnTo>
                <a:lnTo>
                  <a:pt x="422503" y="684579"/>
                </a:lnTo>
                <a:lnTo>
                  <a:pt x="410583" y="678619"/>
                </a:lnTo>
                <a:lnTo>
                  <a:pt x="398664" y="671864"/>
                </a:lnTo>
                <a:lnTo>
                  <a:pt x="387142" y="665110"/>
                </a:lnTo>
                <a:lnTo>
                  <a:pt x="376017" y="657561"/>
                </a:lnTo>
                <a:lnTo>
                  <a:pt x="364892" y="649615"/>
                </a:lnTo>
                <a:lnTo>
                  <a:pt x="354164" y="641271"/>
                </a:lnTo>
                <a:lnTo>
                  <a:pt x="343040" y="632133"/>
                </a:lnTo>
                <a:lnTo>
                  <a:pt x="332709" y="622994"/>
                </a:lnTo>
                <a:lnTo>
                  <a:pt x="322379" y="612664"/>
                </a:lnTo>
                <a:lnTo>
                  <a:pt x="309665" y="599553"/>
                </a:lnTo>
                <a:lnTo>
                  <a:pt x="297746" y="585647"/>
                </a:lnTo>
                <a:lnTo>
                  <a:pt x="286621" y="572138"/>
                </a:lnTo>
                <a:lnTo>
                  <a:pt x="276291" y="557437"/>
                </a:lnTo>
                <a:lnTo>
                  <a:pt x="267153" y="543134"/>
                </a:lnTo>
                <a:lnTo>
                  <a:pt x="258412" y="527638"/>
                </a:lnTo>
                <a:lnTo>
                  <a:pt x="250465" y="512540"/>
                </a:lnTo>
                <a:lnTo>
                  <a:pt x="243711" y="496647"/>
                </a:lnTo>
                <a:lnTo>
                  <a:pt x="237751" y="480755"/>
                </a:lnTo>
                <a:lnTo>
                  <a:pt x="231792" y="464465"/>
                </a:lnTo>
                <a:lnTo>
                  <a:pt x="227421" y="447777"/>
                </a:lnTo>
                <a:lnTo>
                  <a:pt x="223845" y="430693"/>
                </a:lnTo>
                <a:lnTo>
                  <a:pt x="221064" y="413211"/>
                </a:lnTo>
                <a:lnTo>
                  <a:pt x="219078" y="395331"/>
                </a:lnTo>
                <a:lnTo>
                  <a:pt x="217886" y="377452"/>
                </a:lnTo>
                <a:lnTo>
                  <a:pt x="217488" y="359175"/>
                </a:lnTo>
                <a:lnTo>
                  <a:pt x="217886" y="340502"/>
                </a:lnTo>
                <a:lnTo>
                  <a:pt x="219078" y="322622"/>
                </a:lnTo>
                <a:lnTo>
                  <a:pt x="221064" y="304743"/>
                </a:lnTo>
                <a:lnTo>
                  <a:pt x="223845" y="287658"/>
                </a:lnTo>
                <a:lnTo>
                  <a:pt x="227421" y="270574"/>
                </a:lnTo>
                <a:lnTo>
                  <a:pt x="231792" y="253886"/>
                </a:lnTo>
                <a:lnTo>
                  <a:pt x="237751" y="237596"/>
                </a:lnTo>
                <a:lnTo>
                  <a:pt x="243711" y="221306"/>
                </a:lnTo>
                <a:lnTo>
                  <a:pt x="250465" y="205811"/>
                </a:lnTo>
                <a:lnTo>
                  <a:pt x="258412" y="190315"/>
                </a:lnTo>
                <a:lnTo>
                  <a:pt x="267153" y="175615"/>
                </a:lnTo>
                <a:lnTo>
                  <a:pt x="276291" y="160516"/>
                </a:lnTo>
                <a:lnTo>
                  <a:pt x="286621" y="146610"/>
                </a:lnTo>
                <a:lnTo>
                  <a:pt x="297746" y="132307"/>
                </a:lnTo>
                <a:lnTo>
                  <a:pt x="309665" y="118798"/>
                </a:lnTo>
                <a:lnTo>
                  <a:pt x="322379" y="105289"/>
                </a:lnTo>
                <a:lnTo>
                  <a:pt x="335491" y="92575"/>
                </a:lnTo>
                <a:lnTo>
                  <a:pt x="349397" y="80655"/>
                </a:lnTo>
                <a:lnTo>
                  <a:pt x="363303" y="69530"/>
                </a:lnTo>
                <a:lnTo>
                  <a:pt x="378003" y="59200"/>
                </a:lnTo>
                <a:lnTo>
                  <a:pt x="392307" y="50062"/>
                </a:lnTo>
                <a:lnTo>
                  <a:pt x="407405" y="41321"/>
                </a:lnTo>
                <a:lnTo>
                  <a:pt x="422900" y="33374"/>
                </a:lnTo>
                <a:lnTo>
                  <a:pt x="438395" y="26620"/>
                </a:lnTo>
                <a:lnTo>
                  <a:pt x="454288" y="20263"/>
                </a:lnTo>
                <a:lnTo>
                  <a:pt x="470975" y="15098"/>
                </a:lnTo>
                <a:lnTo>
                  <a:pt x="487662" y="10727"/>
                </a:lnTo>
                <a:lnTo>
                  <a:pt x="504747" y="7151"/>
                </a:lnTo>
                <a:lnTo>
                  <a:pt x="522228" y="3973"/>
                </a:lnTo>
                <a:lnTo>
                  <a:pt x="539710" y="1589"/>
                </a:lnTo>
                <a:lnTo>
                  <a:pt x="557589" y="397"/>
                </a:lnTo>
                <a:lnTo>
                  <a:pt x="576263" y="0"/>
                </a:lnTo>
                <a:close/>
              </a:path>
            </a:pathLst>
          </a:custGeom>
          <a:solidFill>
            <a:srgbClr val="01C8DD"/>
          </a:solidFill>
          <a:ln w="9525">
            <a:solidFill>
              <a:srgbClr val="01C8DD"/>
            </a:solidFill>
            <a:rou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4" name="齿轮"/>
          <p:cNvSpPr/>
          <p:nvPr/>
        </p:nvSpPr>
        <p:spPr bwMode="auto">
          <a:xfrm>
            <a:off x="7813675" y="4192270"/>
            <a:ext cx="677545" cy="640080"/>
          </a:xfrm>
          <a:custGeom>
            <a:avLst/>
            <a:gdLst>
              <a:gd name="T0" fmla="*/ 1066662 w 2063518"/>
              <a:gd name="T1" fmla="*/ 654802 h 1276454"/>
              <a:gd name="T2" fmla="*/ 1500594 w 2063518"/>
              <a:gd name="T3" fmla="*/ 654802 h 1276454"/>
              <a:gd name="T4" fmla="*/ 1255790 w 2063518"/>
              <a:gd name="T5" fmla="*/ 314944 h 1276454"/>
              <a:gd name="T6" fmla="*/ 1323568 w 2063518"/>
              <a:gd name="T7" fmla="*/ 383500 h 1276454"/>
              <a:gd name="T8" fmla="*/ 1481023 w 2063518"/>
              <a:gd name="T9" fmla="*/ 376582 h 1276454"/>
              <a:gd name="T10" fmla="*/ 1488825 w 2063518"/>
              <a:gd name="T11" fmla="*/ 472615 h 1276454"/>
              <a:gd name="T12" fmla="*/ 1613893 w 2063518"/>
              <a:gd name="T13" fmla="*/ 568404 h 1276454"/>
              <a:gd name="T14" fmla="*/ 1558067 w 2063518"/>
              <a:gd name="T15" fmla="*/ 646977 h 1276454"/>
              <a:gd name="T16" fmla="*/ 1592227 w 2063518"/>
              <a:gd name="T17" fmla="*/ 800652 h 1276454"/>
              <a:gd name="T18" fmla="*/ 1498897 w 2063518"/>
              <a:gd name="T19" fmla="*/ 825001 h 1276454"/>
              <a:gd name="T20" fmla="*/ 1426167 w 2063518"/>
              <a:gd name="T21" fmla="*/ 964655 h 1276454"/>
              <a:gd name="T22" fmla="*/ 1339000 w 2063518"/>
              <a:gd name="T23" fmla="*/ 923387 h 1276454"/>
              <a:gd name="T24" fmla="*/ 1193410 w 2063518"/>
              <a:gd name="T25" fmla="*/ 983675 h 1276454"/>
              <a:gd name="T26" fmla="*/ 1153195 w 2063518"/>
              <a:gd name="T27" fmla="*/ 896101 h 1276454"/>
              <a:gd name="T28" fmla="*/ 1002868 w 2063518"/>
              <a:gd name="T29" fmla="*/ 848812 h 1276454"/>
              <a:gd name="T30" fmla="*/ 1028421 w 2063518"/>
              <a:gd name="T31" fmla="*/ 755906 h 1276454"/>
              <a:gd name="T32" fmla="*/ 943696 w 2063518"/>
              <a:gd name="T33" fmla="*/ 623169 h 1276454"/>
              <a:gd name="T34" fmla="*/ 1023061 w 2063518"/>
              <a:gd name="T35" fmla="*/ 568405 h 1276454"/>
              <a:gd name="T36" fmla="*/ 1043583 w 2063518"/>
              <a:gd name="T37" fmla="*/ 412329 h 1276454"/>
              <a:gd name="T38" fmla="*/ 1139624 w 2063518"/>
              <a:gd name="T39" fmla="*/ 421330 h 1276454"/>
              <a:gd name="T40" fmla="*/ 1255790 w 2063518"/>
              <a:gd name="T41" fmla="*/ 314944 h 1276454"/>
              <a:gd name="T42" fmla="*/ 184450 w 2063518"/>
              <a:gd name="T43" fmla="*/ 509786 h 1276454"/>
              <a:gd name="T44" fmla="*/ 835347 w 2063518"/>
              <a:gd name="T45" fmla="*/ 509786 h 1276454"/>
              <a:gd name="T46" fmla="*/ 468140 w 2063518"/>
              <a:gd name="T47" fmla="*/ 0 h 1276454"/>
              <a:gd name="T48" fmla="*/ 569807 w 2063518"/>
              <a:gd name="T49" fmla="*/ 102832 h 1276454"/>
              <a:gd name="T50" fmla="*/ 805989 w 2063518"/>
              <a:gd name="T51" fmla="*/ 92457 h 1276454"/>
              <a:gd name="T52" fmla="*/ 817693 w 2063518"/>
              <a:gd name="T53" fmla="*/ 236505 h 1276454"/>
              <a:gd name="T54" fmla="*/ 1005294 w 2063518"/>
              <a:gd name="T55" fmla="*/ 380190 h 1276454"/>
              <a:gd name="T56" fmla="*/ 921557 w 2063518"/>
              <a:gd name="T57" fmla="*/ 498048 h 1276454"/>
              <a:gd name="T58" fmla="*/ 972798 w 2063518"/>
              <a:gd name="T59" fmla="*/ 728561 h 1276454"/>
              <a:gd name="T60" fmla="*/ 832801 w 2063518"/>
              <a:gd name="T61" fmla="*/ 765085 h 1276454"/>
              <a:gd name="T62" fmla="*/ 723706 w 2063518"/>
              <a:gd name="T63" fmla="*/ 974565 h 1276454"/>
              <a:gd name="T64" fmla="*/ 592956 w 2063518"/>
              <a:gd name="T65" fmla="*/ 912666 h 1276454"/>
              <a:gd name="T66" fmla="*/ 374570 w 2063518"/>
              <a:gd name="T67" fmla="*/ 1003096 h 1276454"/>
              <a:gd name="T68" fmla="*/ 314247 w 2063518"/>
              <a:gd name="T69" fmla="*/ 871734 h 1276454"/>
              <a:gd name="T70" fmla="*/ 88757 w 2063518"/>
              <a:gd name="T71" fmla="*/ 800802 h 1276454"/>
              <a:gd name="T72" fmla="*/ 127086 w 2063518"/>
              <a:gd name="T73" fmla="*/ 661445 h 1276454"/>
              <a:gd name="T74" fmla="*/ 0 w 2063518"/>
              <a:gd name="T75" fmla="*/ 462338 h 1276454"/>
              <a:gd name="T76" fmla="*/ 119047 w 2063518"/>
              <a:gd name="T77" fmla="*/ 380191 h 1276454"/>
              <a:gd name="T78" fmla="*/ 149829 w 2063518"/>
              <a:gd name="T79" fmla="*/ 146078 h 1276454"/>
              <a:gd name="T80" fmla="*/ 293892 w 2063518"/>
              <a:gd name="T81" fmla="*/ 159579 h 1276454"/>
              <a:gd name="T82" fmla="*/ 468140 w 2063518"/>
              <a:gd name="T83" fmla="*/ 0 h 1276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63518" h="1276454">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rgbClr val="7B4690"/>
          </a:solidFill>
          <a:ln w="38100">
            <a:solidFill>
              <a:srgbClr val="7B4690"/>
            </a:solidFill>
            <a:prstDash val="solid"/>
            <a:round/>
          </a:ln>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2" presetClass="entr" presetSubtype="8" fill="hold" nodeType="with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42" presetClass="entr" presetSubtype="0" fill="hold" nodeType="withEffect">
                                  <p:stCondLst>
                                    <p:cond delay="10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00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100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1000"/>
                                        <p:tgtEl>
                                          <p:spTgt spid="40"/>
                                        </p:tgtEl>
                                      </p:cBhvr>
                                    </p:animEffect>
                                    <p:anim calcmode="lin" valueType="num">
                                      <p:cBhvr>
                                        <p:cTn id="36" dur="1000" fill="hold"/>
                                        <p:tgtEl>
                                          <p:spTgt spid="40"/>
                                        </p:tgtEl>
                                        <p:attrNameLst>
                                          <p:attrName>ppt_x</p:attrName>
                                        </p:attrNameLst>
                                      </p:cBhvr>
                                      <p:tavLst>
                                        <p:tav tm="0">
                                          <p:val>
                                            <p:strVal val="#ppt_x"/>
                                          </p:val>
                                        </p:tav>
                                        <p:tav tm="100000">
                                          <p:val>
                                            <p:strVal val="#ppt_x"/>
                                          </p:val>
                                        </p:tav>
                                      </p:tavLst>
                                    </p:anim>
                                    <p:anim calcmode="lin" valueType="num">
                                      <p:cBhvr>
                                        <p:cTn id="37" dur="1000" fill="hold"/>
                                        <p:tgtEl>
                                          <p:spTgt spid="40"/>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100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anim calcmode="lin" valueType="num">
                                      <p:cBhvr>
                                        <p:cTn id="41" dur="1000" fill="hold"/>
                                        <p:tgtEl>
                                          <p:spTgt spid="41"/>
                                        </p:tgtEl>
                                        <p:attrNameLst>
                                          <p:attrName>ppt_x</p:attrName>
                                        </p:attrNameLst>
                                      </p:cBhvr>
                                      <p:tavLst>
                                        <p:tav tm="0">
                                          <p:val>
                                            <p:strVal val="#ppt_x"/>
                                          </p:val>
                                        </p:tav>
                                        <p:tav tm="100000">
                                          <p:val>
                                            <p:strVal val="#ppt_x"/>
                                          </p:val>
                                        </p:tav>
                                      </p:tavLst>
                                    </p:anim>
                                    <p:anim calcmode="lin" valueType="num">
                                      <p:cBhvr>
                                        <p:cTn id="42" dur="1000" fill="hold"/>
                                        <p:tgtEl>
                                          <p:spTgt spid="4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0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1000"/>
                                        <p:tgtEl>
                                          <p:spTgt spid="46"/>
                                        </p:tgtEl>
                                      </p:cBhvr>
                                    </p:animEffect>
                                    <p:anim calcmode="lin" valueType="num">
                                      <p:cBhvr>
                                        <p:cTn id="46" dur="1000" fill="hold"/>
                                        <p:tgtEl>
                                          <p:spTgt spid="46"/>
                                        </p:tgtEl>
                                        <p:attrNameLst>
                                          <p:attrName>ppt_x</p:attrName>
                                        </p:attrNameLst>
                                      </p:cBhvr>
                                      <p:tavLst>
                                        <p:tav tm="0">
                                          <p:val>
                                            <p:strVal val="#ppt_x"/>
                                          </p:val>
                                        </p:tav>
                                        <p:tav tm="100000">
                                          <p:val>
                                            <p:strVal val="#ppt_x"/>
                                          </p:val>
                                        </p:tav>
                                      </p:tavLst>
                                    </p:anim>
                                    <p:anim calcmode="lin" valueType="num">
                                      <p:cBhvr>
                                        <p:cTn id="47" dur="1000" fill="hold"/>
                                        <p:tgtEl>
                                          <p:spTgt spid="46"/>
                                        </p:tgtEl>
                                        <p:attrNameLst>
                                          <p:attrName>ppt_y</p:attrName>
                                        </p:attrNameLst>
                                      </p:cBhvr>
                                      <p:tavLst>
                                        <p:tav tm="0">
                                          <p:val>
                                            <p:strVal val="#ppt_y+.1"/>
                                          </p:val>
                                        </p:tav>
                                        <p:tav tm="100000">
                                          <p:val>
                                            <p:strVal val="#ppt_y"/>
                                          </p:val>
                                        </p:tav>
                                      </p:tavLst>
                                    </p:anim>
                                  </p:childTnLst>
                                </p:cTn>
                              </p:par>
                              <p:par>
                                <p:cTn id="48" presetID="10" presetClass="entr" presetSubtype="0" fill="hold" nodeType="withEffect">
                                  <p:stCondLst>
                                    <p:cond delay="150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nodeType="withEffect">
                                  <p:stCondLst>
                                    <p:cond delay="150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par>
                                <p:cTn id="54" presetID="10" presetClass="entr" presetSubtype="0" fill="hold" nodeType="withEffect">
                                  <p:stCondLst>
                                    <p:cond delay="150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par>
                                <p:cTn id="57" presetID="10" presetClass="entr" presetSubtype="0" fill="hold" nodeType="withEffect">
                                  <p:stCondLst>
                                    <p:cond delay="150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par>
                                <p:cTn id="60" presetID="53" presetClass="entr" presetSubtype="16" fill="hold" nodeType="withEffect">
                                  <p:stCondLst>
                                    <p:cond delay="2000"/>
                                  </p:stCondLst>
                                  <p:childTnLst>
                                    <p:set>
                                      <p:cBhvr>
                                        <p:cTn id="61" dur="1" fill="hold">
                                          <p:stCondLst>
                                            <p:cond delay="0"/>
                                          </p:stCondLst>
                                        </p:cTn>
                                        <p:tgtEl>
                                          <p:spTgt spid="90"/>
                                        </p:tgtEl>
                                        <p:attrNameLst>
                                          <p:attrName>style.visibility</p:attrName>
                                        </p:attrNameLst>
                                      </p:cBhvr>
                                      <p:to>
                                        <p:strVal val="visible"/>
                                      </p:to>
                                    </p:set>
                                    <p:anim calcmode="lin" valueType="num">
                                      <p:cBhvr>
                                        <p:cTn id="62" dur="500" fill="hold"/>
                                        <p:tgtEl>
                                          <p:spTgt spid="90"/>
                                        </p:tgtEl>
                                        <p:attrNameLst>
                                          <p:attrName>ppt_w</p:attrName>
                                        </p:attrNameLst>
                                      </p:cBhvr>
                                      <p:tavLst>
                                        <p:tav tm="0">
                                          <p:val>
                                            <p:fltVal val="0"/>
                                          </p:val>
                                        </p:tav>
                                        <p:tav tm="100000">
                                          <p:val>
                                            <p:strVal val="#ppt_w"/>
                                          </p:val>
                                        </p:tav>
                                      </p:tavLst>
                                    </p:anim>
                                    <p:anim calcmode="lin" valueType="num">
                                      <p:cBhvr>
                                        <p:cTn id="63" dur="500" fill="hold"/>
                                        <p:tgtEl>
                                          <p:spTgt spid="90"/>
                                        </p:tgtEl>
                                        <p:attrNameLst>
                                          <p:attrName>ppt_h</p:attrName>
                                        </p:attrNameLst>
                                      </p:cBhvr>
                                      <p:tavLst>
                                        <p:tav tm="0">
                                          <p:val>
                                            <p:fltVal val="0"/>
                                          </p:val>
                                        </p:tav>
                                        <p:tav tm="100000">
                                          <p:val>
                                            <p:strVal val="#ppt_h"/>
                                          </p:val>
                                        </p:tav>
                                      </p:tavLst>
                                    </p:anim>
                                    <p:animEffect transition="in" filter="fade">
                                      <p:cBhvr>
                                        <p:cTn id="64" dur="500"/>
                                        <p:tgtEl>
                                          <p:spTgt spid="90"/>
                                        </p:tgtEl>
                                      </p:cBhvr>
                                    </p:animEffect>
                                  </p:childTnLst>
                                </p:cTn>
                              </p:par>
                              <p:par>
                                <p:cTn id="65" presetID="53" presetClass="entr" presetSubtype="16" fill="hold" nodeType="withEffect">
                                  <p:stCondLst>
                                    <p:cond delay="200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animEffect transition="in" filter="fade">
                                      <p:cBhvr>
                                        <p:cTn id="69" dur="500"/>
                                        <p:tgtEl>
                                          <p:spTgt spid="93"/>
                                        </p:tgtEl>
                                      </p:cBhvr>
                                    </p:animEffect>
                                  </p:childTnLst>
                                </p:cTn>
                              </p:par>
                              <p:par>
                                <p:cTn id="70" presetID="42" presetClass="entr" presetSubtype="0" fill="hold" nodeType="withEffect">
                                  <p:stCondLst>
                                    <p:cond delay="250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2500"/>
                                  </p:stCondLst>
                                  <p:childTnLst>
                                    <p:set>
                                      <p:cBhvr>
                                        <p:cTn id="76" dur="1" fill="hold">
                                          <p:stCondLst>
                                            <p:cond delay="0"/>
                                          </p:stCondLst>
                                        </p:cTn>
                                        <p:tgtEl>
                                          <p:spTgt spid="70"/>
                                        </p:tgtEl>
                                        <p:attrNameLst>
                                          <p:attrName>style.visibility</p:attrName>
                                        </p:attrNameLst>
                                      </p:cBhvr>
                                      <p:to>
                                        <p:strVal val="visible"/>
                                      </p:to>
                                    </p:set>
                                    <p:animEffect transition="in" filter="fade">
                                      <p:cBhvr>
                                        <p:cTn id="77" dur="1000"/>
                                        <p:tgtEl>
                                          <p:spTgt spid="70"/>
                                        </p:tgtEl>
                                      </p:cBhvr>
                                    </p:animEffect>
                                    <p:anim calcmode="lin" valueType="num">
                                      <p:cBhvr>
                                        <p:cTn id="78" dur="1000" fill="hold"/>
                                        <p:tgtEl>
                                          <p:spTgt spid="70"/>
                                        </p:tgtEl>
                                        <p:attrNameLst>
                                          <p:attrName>ppt_x</p:attrName>
                                        </p:attrNameLst>
                                      </p:cBhvr>
                                      <p:tavLst>
                                        <p:tav tm="0">
                                          <p:val>
                                            <p:strVal val="#ppt_x"/>
                                          </p:val>
                                        </p:tav>
                                        <p:tav tm="100000">
                                          <p:val>
                                            <p:strVal val="#ppt_x"/>
                                          </p:val>
                                        </p:tav>
                                      </p:tavLst>
                                    </p:anim>
                                    <p:anim calcmode="lin" valueType="num">
                                      <p:cBhvr>
                                        <p:cTn id="79" dur="1000" fill="hold"/>
                                        <p:tgtEl>
                                          <p:spTgt spid="70"/>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2500"/>
                                  </p:stCondLst>
                                  <p:childTnLst>
                                    <p:set>
                                      <p:cBhvr>
                                        <p:cTn id="81" dur="1" fill="hold">
                                          <p:stCondLst>
                                            <p:cond delay="0"/>
                                          </p:stCondLst>
                                        </p:cTn>
                                        <p:tgtEl>
                                          <p:spTgt spid="76"/>
                                        </p:tgtEl>
                                        <p:attrNameLst>
                                          <p:attrName>style.visibility</p:attrName>
                                        </p:attrNameLst>
                                      </p:cBhvr>
                                      <p:to>
                                        <p:strVal val="visible"/>
                                      </p:to>
                                    </p:set>
                                    <p:animEffect transition="in" filter="fade">
                                      <p:cBhvr>
                                        <p:cTn id="82" dur="1000"/>
                                        <p:tgtEl>
                                          <p:spTgt spid="76"/>
                                        </p:tgtEl>
                                      </p:cBhvr>
                                    </p:animEffect>
                                    <p:anim calcmode="lin" valueType="num">
                                      <p:cBhvr>
                                        <p:cTn id="83" dur="1000" fill="hold"/>
                                        <p:tgtEl>
                                          <p:spTgt spid="76"/>
                                        </p:tgtEl>
                                        <p:attrNameLst>
                                          <p:attrName>ppt_x</p:attrName>
                                        </p:attrNameLst>
                                      </p:cBhvr>
                                      <p:tavLst>
                                        <p:tav tm="0">
                                          <p:val>
                                            <p:strVal val="#ppt_x"/>
                                          </p:val>
                                        </p:tav>
                                        <p:tav tm="100000">
                                          <p:val>
                                            <p:strVal val="#ppt_x"/>
                                          </p:val>
                                        </p:tav>
                                      </p:tavLst>
                                    </p:anim>
                                    <p:anim calcmode="lin" valueType="num">
                                      <p:cBhvr>
                                        <p:cTn id="84" dur="1000" fill="hold"/>
                                        <p:tgtEl>
                                          <p:spTgt spid="76"/>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2500"/>
                                  </p:stCondLst>
                                  <p:childTnLst>
                                    <p:set>
                                      <p:cBhvr>
                                        <p:cTn id="86" dur="1" fill="hold">
                                          <p:stCondLst>
                                            <p:cond delay="0"/>
                                          </p:stCondLst>
                                        </p:cTn>
                                        <p:tgtEl>
                                          <p:spTgt spid="73"/>
                                        </p:tgtEl>
                                        <p:attrNameLst>
                                          <p:attrName>style.visibility</p:attrName>
                                        </p:attrNameLst>
                                      </p:cBhvr>
                                      <p:to>
                                        <p:strVal val="visible"/>
                                      </p:to>
                                    </p:set>
                                    <p:animEffect transition="in" filter="fade">
                                      <p:cBhvr>
                                        <p:cTn id="87" dur="1000"/>
                                        <p:tgtEl>
                                          <p:spTgt spid="73"/>
                                        </p:tgtEl>
                                      </p:cBhvr>
                                    </p:animEffect>
                                    <p:anim calcmode="lin" valueType="num">
                                      <p:cBhvr>
                                        <p:cTn id="88" dur="1000" fill="hold"/>
                                        <p:tgtEl>
                                          <p:spTgt spid="73"/>
                                        </p:tgtEl>
                                        <p:attrNameLst>
                                          <p:attrName>ppt_x</p:attrName>
                                        </p:attrNameLst>
                                      </p:cBhvr>
                                      <p:tavLst>
                                        <p:tav tm="0">
                                          <p:val>
                                            <p:strVal val="#ppt_x"/>
                                          </p:val>
                                        </p:tav>
                                        <p:tav tm="100000">
                                          <p:val>
                                            <p:strVal val="#ppt_x"/>
                                          </p:val>
                                        </p:tav>
                                      </p:tavLst>
                                    </p:anim>
                                    <p:anim calcmode="lin" valueType="num">
                                      <p:cBhvr>
                                        <p:cTn id="89"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39" grpId="0" animBg="1"/>
      <p:bldP spid="40" grpId="0" animBg="1"/>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淘宝网Chenying0907出品 7"/>
          <p:cNvGrpSpPr/>
          <p:nvPr/>
        </p:nvGrpSpPr>
        <p:grpSpPr>
          <a:xfrm>
            <a:off x="552971" y="324163"/>
            <a:ext cx="604358" cy="216024"/>
            <a:chOff x="264939" y="188640"/>
            <a:chExt cx="604358" cy="216024"/>
          </a:xfrm>
          <a:solidFill>
            <a:srgbClr val="F8353D"/>
          </a:solidFill>
        </p:grpSpPr>
        <p:sp>
          <p:nvSpPr>
            <p:cNvPr id="9" name="燕尾形 8"/>
            <p:cNvSpPr/>
            <p:nvPr/>
          </p:nvSpPr>
          <p:spPr>
            <a:xfrm>
              <a:off x="264939" y="188640"/>
              <a:ext cx="216024" cy="216024"/>
            </a:xfrm>
            <a:prstGeom prst="chevron">
              <a:avLst/>
            </a:prstGeom>
            <a:grpFill/>
            <a:ln>
              <a:solidFill>
                <a:srgbClr val="F83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454914" y="188640"/>
              <a:ext cx="216024" cy="216024"/>
            </a:xfrm>
            <a:prstGeom prst="chevron">
              <a:avLst/>
            </a:prstGeom>
            <a:grpFill/>
            <a:ln>
              <a:solidFill>
                <a:srgbClr val="F83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653273" y="188640"/>
              <a:ext cx="216024" cy="216024"/>
            </a:xfrm>
            <a:prstGeom prst="chevron">
              <a:avLst/>
            </a:prstGeom>
            <a:grpFill/>
            <a:ln>
              <a:solidFill>
                <a:srgbClr val="F83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 name="淘宝网Chenying0907出品 9"/>
          <p:cNvSpPr txBox="1"/>
          <p:nvPr/>
        </p:nvSpPr>
        <p:spPr>
          <a:xfrm>
            <a:off x="1372870" y="260350"/>
            <a:ext cx="4418330" cy="1176020"/>
          </a:xfrm>
          <a:prstGeom prst="rect">
            <a:avLst/>
          </a:prstGeom>
          <a:noFill/>
        </p:spPr>
        <p:txBody>
          <a:bodyPr wrap="square" lIns="68580" tIns="34290" rIns="68580" bIns="34290" rtlCol="0">
            <a:spAutoFit/>
          </a:bodyPr>
          <a:lstStyle/>
          <a:p>
            <a:pPr marL="0" lvl="1"/>
            <a:r>
              <a:rPr lang="zh-CN" altLang="en-US" sz="2400" b="1" dirty="0">
                <a:solidFill>
                  <a:srgbClr val="F8353D"/>
                </a:solidFill>
                <a:latin typeface="微软雅黑" panose="020B0503020204020204" pitchFamily="34" charset="-122"/>
                <a:ea typeface="微软雅黑" panose="020B0503020204020204" pitchFamily="34" charset="-122"/>
                <a:sym typeface="+mn-ea"/>
              </a:rPr>
              <a:t>上海添蓝拉链科技有限公司</a:t>
            </a:r>
          </a:p>
          <a:p>
            <a:pPr marL="0" lvl="1"/>
            <a:r>
              <a:rPr lang="zh-CN" altLang="en-US" sz="2400" b="1" dirty="0">
                <a:solidFill>
                  <a:srgbClr val="F8353D"/>
                </a:solidFill>
                <a:latin typeface="微软雅黑" panose="020B0503020204020204" pitchFamily="34" charset="-122"/>
                <a:ea typeface="微软雅黑" panose="020B0503020204020204" pitchFamily="34" charset="-122"/>
                <a:sym typeface="+mn-ea"/>
              </a:rPr>
              <a:t>添达钮扣配件（上海）有限公司</a:t>
            </a:r>
            <a:endParaRPr lang="zh-CN" altLang="en-US" sz="2400" b="1" dirty="0">
              <a:solidFill>
                <a:srgbClr val="F8353D"/>
              </a:solidFill>
              <a:latin typeface="微软雅黑" panose="020B0503020204020204" pitchFamily="34" charset="-122"/>
              <a:ea typeface="微软雅黑" panose="020B0503020204020204" pitchFamily="34" charset="-122"/>
            </a:endParaRPr>
          </a:p>
          <a:p>
            <a:pPr marL="0" lvl="1"/>
            <a:endParaRPr lang="zh-CN" altLang="en-US" sz="2400" b="1" dirty="0">
              <a:solidFill>
                <a:srgbClr val="01ACBE"/>
              </a:solidFill>
              <a:effectLst>
                <a:outerShdw blurRad="50800" dist="50800" dir="5400000" algn="ctr" rotWithShape="0">
                  <a:srgbClr val="F8353D">
                    <a:alpha val="100000"/>
                  </a:srgbClr>
                </a:outerShdw>
              </a:effectLst>
              <a:latin typeface="微软雅黑" panose="020B0503020204020204" pitchFamily="34" charset="-122"/>
              <a:ea typeface="微软雅黑" panose="020B0503020204020204" pitchFamily="34" charset="-122"/>
            </a:endParaRPr>
          </a:p>
        </p:txBody>
      </p:sp>
      <p:cxnSp>
        <p:nvCxnSpPr>
          <p:cNvPr id="13" name="淘宝网Chenying0907出品 12"/>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淘宝网Chenying0907出品标注 13"/>
          <p:cNvSpPr/>
          <p:nvPr/>
        </p:nvSpPr>
        <p:spPr>
          <a:xfrm>
            <a:off x="10911596" y="269141"/>
            <a:ext cx="442575" cy="296525"/>
          </a:xfrm>
          <a:prstGeom prst="wedgeRectCallou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Impact MT Std" pitchFamily="34" charset="0"/>
            </a:endParaRPr>
          </a:p>
        </p:txBody>
      </p:sp>
      <p:sp>
        <p:nvSpPr>
          <p:cNvPr id="15" name="淘宝网Chenying0907出品 3"/>
          <p:cNvSpPr>
            <a:spLocks noChangeArrowheads="1"/>
          </p:cNvSpPr>
          <p:nvPr/>
        </p:nvSpPr>
        <p:spPr bwMode="auto">
          <a:xfrm>
            <a:off x="10911595" y="260648"/>
            <a:ext cx="442575" cy="313055"/>
          </a:xfrm>
          <a:prstGeom prst="rect">
            <a:avLst/>
          </a:prstGeom>
          <a:solidFill>
            <a:srgbClr val="F8353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spcBef>
                <a:spcPct val="0"/>
              </a:spcBef>
              <a:buFont typeface="Arial" panose="020B0604020202020204" pitchFamily="34" charset="0"/>
              <a:buNone/>
            </a:pPr>
            <a:r>
              <a:rPr lang="en-US" altLang="zh-CN" sz="1600" b="1" dirty="0">
                <a:solidFill>
                  <a:schemeClr val="bg1"/>
                </a:solidFill>
                <a:latin typeface="Impact MT Std" pitchFamily="34" charset="0"/>
                <a:ea typeface="微软雅黑" panose="020B0503020204020204" pitchFamily="34" charset="-122"/>
                <a:cs typeface="Arial" panose="020B0604020202020204" pitchFamily="34" charset="0"/>
              </a:rPr>
              <a:t>13</a:t>
            </a:r>
            <a:endParaRPr lang="zh-CN" altLang="en-US" sz="1600" b="1" dirty="0">
              <a:solidFill>
                <a:schemeClr val="bg1"/>
              </a:solidFill>
              <a:latin typeface="Impact MT Std" pitchFamily="34" charset="0"/>
              <a:ea typeface="微软雅黑" panose="020B0503020204020204" pitchFamily="34" charset="-122"/>
              <a:cs typeface="Arial" panose="020B0604020202020204" pitchFamily="34" charset="0"/>
            </a:endParaRPr>
          </a:p>
        </p:txBody>
      </p:sp>
      <p:grpSp>
        <p:nvGrpSpPr>
          <p:cNvPr id="16" name="淘宝网Chenying0907出品 15"/>
          <p:cNvGrpSpPr/>
          <p:nvPr/>
        </p:nvGrpSpPr>
        <p:grpSpPr>
          <a:xfrm>
            <a:off x="6444281" y="1507787"/>
            <a:ext cx="1160077" cy="1028169"/>
            <a:chOff x="3295850" y="2263222"/>
            <a:chExt cx="2643765" cy="2343151"/>
          </a:xfrm>
        </p:grpSpPr>
        <p:sp>
          <p:nvSpPr>
            <p:cNvPr id="18" name="淘宝网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latin typeface="Impact MT Std" pitchFamily="34" charset="0"/>
              </a:endParaRPr>
            </a:p>
          </p:txBody>
        </p:sp>
        <p:sp>
          <p:nvSpPr>
            <p:cNvPr id="20" name="淘宝网Chenying0907出品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Impact MT Std" pitchFamily="34" charset="0"/>
              </a:endParaRPr>
            </a:p>
          </p:txBody>
        </p:sp>
      </p:grpSp>
      <p:grpSp>
        <p:nvGrpSpPr>
          <p:cNvPr id="21" name="淘宝网Chenying0907出品 20"/>
          <p:cNvGrpSpPr/>
          <p:nvPr/>
        </p:nvGrpSpPr>
        <p:grpSpPr>
          <a:xfrm>
            <a:off x="6447108" y="4409040"/>
            <a:ext cx="1160076" cy="1028168"/>
            <a:chOff x="3295850" y="2263222"/>
            <a:chExt cx="2643765" cy="2343151"/>
          </a:xfrm>
        </p:grpSpPr>
        <p:sp>
          <p:nvSpPr>
            <p:cNvPr id="23" name="淘宝网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latin typeface="Impact MT Std" pitchFamily="34" charset="0"/>
              </a:endParaRPr>
            </a:p>
          </p:txBody>
        </p:sp>
        <p:sp>
          <p:nvSpPr>
            <p:cNvPr id="25" name="淘宝网Chenying0907出品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Impact MT Std" pitchFamily="34" charset="0"/>
              </a:endParaRPr>
            </a:p>
          </p:txBody>
        </p:sp>
      </p:grpSp>
      <p:grpSp>
        <p:nvGrpSpPr>
          <p:cNvPr id="26" name="淘宝网Chenying0907出品 25"/>
          <p:cNvGrpSpPr/>
          <p:nvPr/>
        </p:nvGrpSpPr>
        <p:grpSpPr>
          <a:xfrm>
            <a:off x="6447108" y="2961240"/>
            <a:ext cx="1160076" cy="1028168"/>
            <a:chOff x="3295850" y="2263222"/>
            <a:chExt cx="2643765" cy="2343151"/>
          </a:xfrm>
        </p:grpSpPr>
        <p:sp>
          <p:nvSpPr>
            <p:cNvPr id="28" name="淘宝网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latin typeface="Impact MT Std" pitchFamily="34" charset="0"/>
              </a:endParaRPr>
            </a:p>
          </p:txBody>
        </p:sp>
        <p:sp>
          <p:nvSpPr>
            <p:cNvPr id="30" name="淘宝网Chenying0907出品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8353D"/>
            </a:soli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Impact MT Std" pitchFamily="34" charset="0"/>
              </a:endParaRPr>
            </a:p>
          </p:txBody>
        </p:sp>
      </p:grpSp>
      <p:grpSp>
        <p:nvGrpSpPr>
          <p:cNvPr id="31" name="淘宝网Chenying0907出品 30"/>
          <p:cNvGrpSpPr/>
          <p:nvPr/>
        </p:nvGrpSpPr>
        <p:grpSpPr>
          <a:xfrm>
            <a:off x="3837620" y="886919"/>
            <a:ext cx="1332989" cy="4617591"/>
            <a:chOff x="3837620" y="886919"/>
            <a:chExt cx="1332989" cy="4617591"/>
          </a:xfrm>
        </p:grpSpPr>
        <p:sp>
          <p:nvSpPr>
            <p:cNvPr id="32" name="淘宝网Chenying0907出品 11"/>
            <p:cNvSpPr/>
            <p:nvPr/>
          </p:nvSpPr>
          <p:spPr bwMode="auto">
            <a:xfrm rot="3600000">
              <a:off x="2346651" y="2680552"/>
              <a:ext cx="4617591" cy="1030325"/>
            </a:xfrm>
            <a:custGeom>
              <a:avLst/>
              <a:gdLst>
                <a:gd name="T0" fmla="*/ 1275 w 2572"/>
                <a:gd name="T1" fmla="*/ 0 h 649"/>
                <a:gd name="T2" fmla="*/ 648 w 2572"/>
                <a:gd name="T3" fmla="*/ 0 h 649"/>
                <a:gd name="T4" fmla="*/ 0 w 2572"/>
                <a:gd name="T5" fmla="*/ 649 h 649"/>
                <a:gd name="T6" fmla="*/ 648 w 2572"/>
                <a:gd name="T7" fmla="*/ 649 h 649"/>
                <a:gd name="T8" fmla="*/ 1275 w 2572"/>
                <a:gd name="T9" fmla="*/ 649 h 649"/>
                <a:gd name="T10" fmla="*/ 2572 w 2572"/>
                <a:gd name="T11" fmla="*/ 649 h 649"/>
                <a:gd name="T12" fmla="*/ 2572 w 2572"/>
                <a:gd name="T13" fmla="*/ 0 h 649"/>
                <a:gd name="T14" fmla="*/ 1275 w 2572"/>
                <a:gd name="T15" fmla="*/ 0 h 649"/>
                <a:gd name="connsiteX0" fmla="*/ 4957 w 10000"/>
                <a:gd name="connsiteY0" fmla="*/ 0 h 10000"/>
                <a:gd name="connsiteX1" fmla="*/ 1408 w 10000"/>
                <a:gd name="connsiteY1" fmla="*/ 233 h 10000"/>
                <a:gd name="connsiteX2" fmla="*/ 0 w 10000"/>
                <a:gd name="connsiteY2" fmla="*/ 10000 h 10000"/>
                <a:gd name="connsiteX3" fmla="*/ 2519 w 10000"/>
                <a:gd name="connsiteY3" fmla="*/ 10000 h 10000"/>
                <a:gd name="connsiteX4" fmla="*/ 4957 w 10000"/>
                <a:gd name="connsiteY4" fmla="*/ 10000 h 10000"/>
                <a:gd name="connsiteX5" fmla="*/ 10000 w 10000"/>
                <a:gd name="connsiteY5" fmla="*/ 10000 h 10000"/>
                <a:gd name="connsiteX6" fmla="*/ 10000 w 10000"/>
                <a:gd name="connsiteY6" fmla="*/ 0 h 10000"/>
                <a:gd name="connsiteX7" fmla="*/ 4957 w 10000"/>
                <a:gd name="connsiteY7" fmla="*/ 0 h 10000"/>
                <a:gd name="connsiteX0-1" fmla="*/ 4957 w 11406"/>
                <a:gd name="connsiteY0-2" fmla="*/ 0 h 10086"/>
                <a:gd name="connsiteX1-3" fmla="*/ 1408 w 11406"/>
                <a:gd name="connsiteY1-4" fmla="*/ 233 h 10086"/>
                <a:gd name="connsiteX2-5" fmla="*/ 0 w 11406"/>
                <a:gd name="connsiteY2-6" fmla="*/ 10000 h 10086"/>
                <a:gd name="connsiteX3-7" fmla="*/ 2519 w 11406"/>
                <a:gd name="connsiteY3-8" fmla="*/ 10000 h 10086"/>
                <a:gd name="connsiteX4-9" fmla="*/ 4957 w 11406"/>
                <a:gd name="connsiteY4-10" fmla="*/ 10000 h 10086"/>
                <a:gd name="connsiteX5-11" fmla="*/ 11406 w 11406"/>
                <a:gd name="connsiteY5-12" fmla="*/ 10086 h 10086"/>
                <a:gd name="connsiteX6-13" fmla="*/ 10000 w 11406"/>
                <a:gd name="connsiteY6-14" fmla="*/ 0 h 10086"/>
                <a:gd name="connsiteX7-15" fmla="*/ 4957 w 11406"/>
                <a:gd name="connsiteY7-16"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406" h="10086">
                  <a:moveTo>
                    <a:pt x="4957" y="0"/>
                  </a:moveTo>
                  <a:lnTo>
                    <a:pt x="1408" y="233"/>
                  </a:lnTo>
                  <a:lnTo>
                    <a:pt x="0" y="10000"/>
                  </a:lnTo>
                  <a:lnTo>
                    <a:pt x="2519" y="10000"/>
                  </a:lnTo>
                  <a:lnTo>
                    <a:pt x="4957" y="10000"/>
                  </a:lnTo>
                  <a:lnTo>
                    <a:pt x="11406" y="10086"/>
                  </a:lnTo>
                  <a:lnTo>
                    <a:pt x="10000" y="0"/>
                  </a:lnTo>
                  <a:lnTo>
                    <a:pt x="4957" y="0"/>
                  </a:lnTo>
                  <a:close/>
                </a:path>
              </a:pathLst>
            </a:custGeom>
            <a:solidFill>
              <a:srgbClr val="F8353D"/>
            </a:solidFill>
            <a:ln>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33" name="等腰三角形 32"/>
            <p:cNvSpPr/>
            <p:nvPr/>
          </p:nvSpPr>
          <p:spPr>
            <a:xfrm rot="7200000">
              <a:off x="3354481" y="1946957"/>
              <a:ext cx="1410172" cy="443894"/>
            </a:xfrm>
            <a:custGeom>
              <a:avLst/>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ah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solidFill>
              <a:srgbClr val="DD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4" name="淘宝网Chenying0907出品 33"/>
          <p:cNvGrpSpPr/>
          <p:nvPr/>
        </p:nvGrpSpPr>
        <p:grpSpPr>
          <a:xfrm>
            <a:off x="1326751" y="881272"/>
            <a:ext cx="1808360" cy="4622003"/>
            <a:chOff x="1326751" y="881272"/>
            <a:chExt cx="1808360" cy="4622003"/>
          </a:xfrm>
        </p:grpSpPr>
        <p:sp>
          <p:nvSpPr>
            <p:cNvPr id="35" name="淘宝网Chenying0907出品 34"/>
            <p:cNvSpPr/>
            <p:nvPr/>
          </p:nvSpPr>
          <p:spPr bwMode="auto">
            <a:xfrm rot="1800000">
              <a:off x="2115576" y="881272"/>
              <a:ext cx="1019535" cy="4622003"/>
            </a:xfrm>
            <a:custGeom>
              <a:avLst/>
              <a:gdLst>
                <a:gd name="connsiteX0" fmla="*/ 1023145 w 1028264"/>
                <a:gd name="connsiteY0" fmla="*/ 0 h 4661577"/>
                <a:gd name="connsiteX1" fmla="*/ 1028264 w 1028264"/>
                <a:gd name="connsiteY1" fmla="*/ 4661577 h 4661577"/>
                <a:gd name="connsiteX2" fmla="*/ 10022 w 1028264"/>
                <a:gd name="connsiteY2" fmla="*/ 4073695 h 4661577"/>
                <a:gd name="connsiteX3" fmla="*/ 0 w 1028264"/>
                <a:gd name="connsiteY3" fmla="*/ 4064000 h 4661577"/>
                <a:gd name="connsiteX4" fmla="*/ 16973 w 1028264"/>
                <a:gd name="connsiteY4" fmla="*/ 581660 h 4661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264" h="4661577">
                  <a:moveTo>
                    <a:pt x="1023145" y="0"/>
                  </a:moveTo>
                  <a:lnTo>
                    <a:pt x="1028264" y="4661577"/>
                  </a:lnTo>
                  <a:lnTo>
                    <a:pt x="10022" y="4073695"/>
                  </a:lnTo>
                  <a:lnTo>
                    <a:pt x="0" y="4064000"/>
                  </a:lnTo>
                  <a:lnTo>
                    <a:pt x="16973" y="581660"/>
                  </a:lnTo>
                  <a:close/>
                </a:path>
              </a:pathLst>
            </a:custGeom>
            <a:solidFill>
              <a:srgbClr val="FEB750"/>
            </a:solidFill>
            <a:ln>
              <a:noFill/>
            </a:ln>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36" name="等腰三角形 32"/>
            <p:cNvSpPr/>
            <p:nvPr/>
          </p:nvSpPr>
          <p:spPr>
            <a:xfrm>
              <a:off x="1326751" y="3988557"/>
              <a:ext cx="1430573" cy="443894"/>
            </a:xfrm>
            <a:custGeom>
              <a:avLst/>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ah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solidFill>
              <a:srgbClr val="FE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7" name="淘宝网Chenying0907出品 36"/>
          <p:cNvGrpSpPr/>
          <p:nvPr/>
        </p:nvGrpSpPr>
        <p:grpSpPr>
          <a:xfrm>
            <a:off x="1273051" y="4226842"/>
            <a:ext cx="4035952" cy="1430573"/>
            <a:chOff x="1319820" y="4226842"/>
            <a:chExt cx="4035952" cy="1430573"/>
          </a:xfrm>
        </p:grpSpPr>
        <p:sp>
          <p:nvSpPr>
            <p:cNvPr id="38" name="淘宝网Chenying0907出品 37"/>
            <p:cNvSpPr/>
            <p:nvPr/>
          </p:nvSpPr>
          <p:spPr bwMode="auto">
            <a:xfrm rot="5400000">
              <a:off x="2826097" y="2918551"/>
              <a:ext cx="1023398" cy="4035952"/>
            </a:xfrm>
            <a:custGeom>
              <a:avLst/>
              <a:gdLst>
                <a:gd name="connsiteX0" fmla="*/ 0 w 1032160"/>
                <a:gd name="connsiteY0" fmla="*/ 4070508 h 4070508"/>
                <a:gd name="connsiteX1" fmla="*/ 0 w 1032160"/>
                <a:gd name="connsiteY1" fmla="*/ 2895686 h 4070508"/>
                <a:gd name="connsiteX2" fmla="*/ 524 w 1032160"/>
                <a:gd name="connsiteY2" fmla="*/ 2895686 h 4070508"/>
                <a:gd name="connsiteX3" fmla="*/ 10945 w 1032160"/>
                <a:gd name="connsiteY3" fmla="*/ 585205 h 4070508"/>
                <a:gd name="connsiteX4" fmla="*/ 1024549 w 1032160"/>
                <a:gd name="connsiteY4" fmla="*/ 0 h 4070508"/>
                <a:gd name="connsiteX5" fmla="*/ 1027491 w 1032160"/>
                <a:gd name="connsiteY5" fmla="*/ 2895686 h 4070508"/>
                <a:gd name="connsiteX6" fmla="*/ 1032160 w 1032160"/>
                <a:gd name="connsiteY6" fmla="*/ 2895686 h 4070508"/>
                <a:gd name="connsiteX7" fmla="*/ 1032160 w 1032160"/>
                <a:gd name="connsiteY7" fmla="*/ 3474590 h 4070508"/>
                <a:gd name="connsiteX0-1" fmla="*/ 0 w 1032160"/>
                <a:gd name="connsiteY0-2" fmla="*/ 4070508 h 4070508"/>
                <a:gd name="connsiteX1-3" fmla="*/ 0 w 1032160"/>
                <a:gd name="connsiteY1-4" fmla="*/ 2895686 h 4070508"/>
                <a:gd name="connsiteX2-5" fmla="*/ 524 w 1032160"/>
                <a:gd name="connsiteY2-6" fmla="*/ 2895686 h 4070508"/>
                <a:gd name="connsiteX3-7" fmla="*/ 6183 w 1032160"/>
                <a:gd name="connsiteY3-8" fmla="*/ 594730 h 4070508"/>
                <a:gd name="connsiteX4-9" fmla="*/ 1024549 w 1032160"/>
                <a:gd name="connsiteY4-10" fmla="*/ 0 h 4070508"/>
                <a:gd name="connsiteX5-11" fmla="*/ 1027491 w 1032160"/>
                <a:gd name="connsiteY5-12" fmla="*/ 2895686 h 4070508"/>
                <a:gd name="connsiteX6-13" fmla="*/ 1032160 w 1032160"/>
                <a:gd name="connsiteY6-14" fmla="*/ 2895686 h 4070508"/>
                <a:gd name="connsiteX7-15" fmla="*/ 1032160 w 1032160"/>
                <a:gd name="connsiteY7-16" fmla="*/ 3474590 h 4070508"/>
                <a:gd name="connsiteX8" fmla="*/ 0 w 1032160"/>
                <a:gd name="connsiteY8" fmla="*/ 4070508 h 4070508"/>
                <a:gd name="connsiteX0-17" fmla="*/ 0 w 1032160"/>
                <a:gd name="connsiteY0-18" fmla="*/ 4070508 h 4070508"/>
                <a:gd name="connsiteX1-19" fmla="*/ 0 w 1032160"/>
                <a:gd name="connsiteY1-20" fmla="*/ 2895686 h 4070508"/>
                <a:gd name="connsiteX2-21" fmla="*/ 524 w 1032160"/>
                <a:gd name="connsiteY2-22" fmla="*/ 2895686 h 4070508"/>
                <a:gd name="connsiteX3-23" fmla="*/ 6183 w 1032160"/>
                <a:gd name="connsiteY3-24" fmla="*/ 594730 h 4070508"/>
                <a:gd name="connsiteX4-25" fmla="*/ 1024549 w 1032160"/>
                <a:gd name="connsiteY4-26" fmla="*/ 0 h 4070508"/>
                <a:gd name="connsiteX5-27" fmla="*/ 1027491 w 1032160"/>
                <a:gd name="connsiteY5-28" fmla="*/ 2895686 h 4070508"/>
                <a:gd name="connsiteX6-29" fmla="*/ 1032160 w 1032160"/>
                <a:gd name="connsiteY6-30" fmla="*/ 2895686 h 4070508"/>
                <a:gd name="connsiteX7-31" fmla="*/ 1032160 w 1032160"/>
                <a:gd name="connsiteY7-32" fmla="*/ 3474590 h 4070508"/>
                <a:gd name="connsiteX8-33" fmla="*/ 0 w 1032160"/>
                <a:gd name="connsiteY8-34" fmla="*/ 4070508 h 40705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032160" h="4070508">
                  <a:moveTo>
                    <a:pt x="0" y="4070508"/>
                  </a:moveTo>
                  <a:lnTo>
                    <a:pt x="0" y="2895686"/>
                  </a:lnTo>
                  <a:lnTo>
                    <a:pt x="524" y="2895686"/>
                  </a:lnTo>
                  <a:cubicBezTo>
                    <a:pt x="2410" y="2128701"/>
                    <a:pt x="4297" y="1361715"/>
                    <a:pt x="6183" y="594730"/>
                  </a:cubicBezTo>
                  <a:lnTo>
                    <a:pt x="1024549" y="0"/>
                  </a:lnTo>
                  <a:cubicBezTo>
                    <a:pt x="1025530" y="965229"/>
                    <a:pt x="1026510" y="1930457"/>
                    <a:pt x="1027491" y="2895686"/>
                  </a:cubicBezTo>
                  <a:lnTo>
                    <a:pt x="1032160" y="2895686"/>
                  </a:lnTo>
                  <a:lnTo>
                    <a:pt x="1032160" y="3474590"/>
                  </a:lnTo>
                  <a:lnTo>
                    <a:pt x="0" y="4070508"/>
                  </a:lnTo>
                  <a:close/>
                </a:path>
              </a:pathLst>
            </a:custGeom>
            <a:solidFill>
              <a:srgbClr val="01ACBE"/>
            </a:solidFill>
            <a:ln>
              <a:noFill/>
            </a:ln>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39" name="等腰三角形 32"/>
            <p:cNvSpPr/>
            <p:nvPr/>
          </p:nvSpPr>
          <p:spPr>
            <a:xfrm rot="14400000">
              <a:off x="4107765" y="4720182"/>
              <a:ext cx="1430573" cy="443894"/>
            </a:xfrm>
            <a:custGeom>
              <a:avLst/>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ah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0" name="淘宝网Chenying0907出品 34"/>
          <p:cNvSpPr txBox="1"/>
          <p:nvPr/>
        </p:nvSpPr>
        <p:spPr>
          <a:xfrm>
            <a:off x="2142049" y="4770676"/>
            <a:ext cx="2880369" cy="429895"/>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最终检管控体系</a:t>
            </a:r>
          </a:p>
        </p:txBody>
      </p:sp>
      <p:sp>
        <p:nvSpPr>
          <p:cNvPr id="41" name="淘宝网Chenying0907出品 35"/>
          <p:cNvSpPr txBox="1"/>
          <p:nvPr/>
        </p:nvSpPr>
        <p:spPr>
          <a:xfrm rot="3600000">
            <a:off x="3302000" y="2959100"/>
            <a:ext cx="2707005" cy="46037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mn-ea"/>
              </a:rPr>
              <a:t>制程过程管控体系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2" name="淘宝网Chenying0907出品 36"/>
          <p:cNvSpPr txBox="1"/>
          <p:nvPr/>
        </p:nvSpPr>
        <p:spPr>
          <a:xfrm rot="18000000" flipH="1">
            <a:off x="1115177" y="3034057"/>
            <a:ext cx="2880370" cy="46037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进料检验管控体系</a:t>
            </a:r>
          </a:p>
        </p:txBody>
      </p:sp>
      <p:grpSp>
        <p:nvGrpSpPr>
          <p:cNvPr id="43" name="淘宝网Chenying0907出品 42"/>
          <p:cNvGrpSpPr/>
          <p:nvPr/>
        </p:nvGrpSpPr>
        <p:grpSpPr>
          <a:xfrm>
            <a:off x="7690301" y="4473292"/>
            <a:ext cx="3231821" cy="850032"/>
            <a:chOff x="3457192" y="3925490"/>
            <a:chExt cx="2680450" cy="850032"/>
          </a:xfrm>
        </p:grpSpPr>
        <p:sp>
          <p:nvSpPr>
            <p:cNvPr id="44" name="淘宝网Chenying0907出品 44"/>
            <p:cNvSpPr txBox="1"/>
            <p:nvPr/>
          </p:nvSpPr>
          <p:spPr>
            <a:xfrm>
              <a:off x="3457511" y="3925490"/>
              <a:ext cx="2363392" cy="460375"/>
            </a:xfrm>
            <a:prstGeom prst="rect">
              <a:avLst/>
            </a:prstGeom>
            <a:noFill/>
          </p:spPr>
          <p:txBody>
            <a:bodyPr wrap="square" rtlCol="0">
              <a:spAutoFit/>
            </a:bodyPr>
            <a:lstStyle/>
            <a:p>
              <a:r>
                <a:rPr lang="zh-CN" altLang="en-US" sz="2400" b="1" dirty="0">
                  <a:solidFill>
                    <a:srgbClr val="01ACBE"/>
                  </a:solidFill>
                  <a:latin typeface="微软雅黑" panose="020B0503020204020204" pitchFamily="34" charset="-122"/>
                  <a:ea typeface="微软雅黑" panose="020B0503020204020204" pitchFamily="34" charset="-122"/>
                </a:rPr>
                <a:t>最终检管控体系</a:t>
              </a:r>
            </a:p>
          </p:txBody>
        </p:sp>
        <p:sp>
          <p:nvSpPr>
            <p:cNvPr id="45" name="淘宝网Chenying0907出品 45"/>
            <p:cNvSpPr txBox="1"/>
            <p:nvPr/>
          </p:nvSpPr>
          <p:spPr>
            <a:xfrm>
              <a:off x="3457192" y="4468817"/>
              <a:ext cx="2680450" cy="306705"/>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适用于成品拉链，钮扣的最终检验</a:t>
              </a:r>
            </a:p>
          </p:txBody>
        </p:sp>
      </p:grpSp>
      <p:sp>
        <p:nvSpPr>
          <p:cNvPr id="46" name="淘宝网Chenying0907出品 48"/>
          <p:cNvSpPr txBox="1"/>
          <p:nvPr/>
        </p:nvSpPr>
        <p:spPr>
          <a:xfrm>
            <a:off x="6734778" y="4677622"/>
            <a:ext cx="609600" cy="523220"/>
          </a:xfrm>
          <a:prstGeom prst="rect">
            <a:avLst/>
          </a:prstGeom>
          <a:noFill/>
        </p:spPr>
        <p:txBody>
          <a:bodyPr wrap="square" rtlCol="0">
            <a:spAutoFit/>
          </a:bodyPr>
          <a:lstStyle/>
          <a:p>
            <a:pPr algn="ctr"/>
            <a:r>
              <a:rPr lang="en-US" altLang="zh-CN" sz="2800" dirty="0">
                <a:solidFill>
                  <a:schemeClr val="bg1"/>
                </a:solidFill>
                <a:latin typeface="Impact MT Std" pitchFamily="34" charset="0"/>
              </a:rPr>
              <a:t>03</a:t>
            </a:r>
            <a:endParaRPr lang="zh-CN" altLang="en-US" sz="2800" dirty="0">
              <a:solidFill>
                <a:schemeClr val="bg1"/>
              </a:solidFill>
              <a:latin typeface="Impact MT Std" pitchFamily="34" charset="0"/>
            </a:endParaRPr>
          </a:p>
        </p:txBody>
      </p:sp>
      <p:grpSp>
        <p:nvGrpSpPr>
          <p:cNvPr id="47" name="淘宝网Chenying0907出品 46"/>
          <p:cNvGrpSpPr/>
          <p:nvPr/>
        </p:nvGrpSpPr>
        <p:grpSpPr>
          <a:xfrm>
            <a:off x="7690301" y="3025492"/>
            <a:ext cx="3231821" cy="978322"/>
            <a:chOff x="3457192" y="3925490"/>
            <a:chExt cx="2680450" cy="978322"/>
          </a:xfrm>
        </p:grpSpPr>
        <p:sp>
          <p:nvSpPr>
            <p:cNvPr id="48" name="淘宝网Chenying0907出品 88"/>
            <p:cNvSpPr txBox="1"/>
            <p:nvPr/>
          </p:nvSpPr>
          <p:spPr>
            <a:xfrm>
              <a:off x="3457511" y="3925490"/>
              <a:ext cx="2363392" cy="460375"/>
            </a:xfrm>
            <a:prstGeom prst="rect">
              <a:avLst/>
            </a:prstGeom>
            <a:noFill/>
          </p:spPr>
          <p:txBody>
            <a:bodyPr wrap="square" rtlCol="0">
              <a:spAutoFit/>
            </a:bodyPr>
            <a:lstStyle/>
            <a:p>
              <a:r>
                <a:rPr lang="zh-CN" altLang="en-US" sz="2400" b="1" dirty="0">
                  <a:solidFill>
                    <a:srgbClr val="F8353D"/>
                  </a:solidFill>
                  <a:latin typeface="微软雅黑" panose="020B0503020204020204" pitchFamily="34" charset="-122"/>
                  <a:ea typeface="微软雅黑" panose="020B0503020204020204" pitchFamily="34" charset="-122"/>
                </a:rPr>
                <a:t>制程过程管控体系</a:t>
              </a:r>
            </a:p>
          </p:txBody>
        </p:sp>
        <p:sp>
          <p:nvSpPr>
            <p:cNvPr id="49" name="淘宝网Chenying0907出品 89"/>
            <p:cNvSpPr txBox="1"/>
            <p:nvPr/>
          </p:nvSpPr>
          <p:spPr>
            <a:xfrm>
              <a:off x="3457192" y="4381842"/>
              <a:ext cx="2680450" cy="521970"/>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规范PQC制程品质控制重点及作业方法，使拉链、钮扣在生产过程得到有效控制</a:t>
              </a:r>
            </a:p>
          </p:txBody>
        </p:sp>
      </p:grpSp>
      <p:sp>
        <p:nvSpPr>
          <p:cNvPr id="50" name="淘宝网Chenying0907出品 85"/>
          <p:cNvSpPr txBox="1"/>
          <p:nvPr/>
        </p:nvSpPr>
        <p:spPr>
          <a:xfrm>
            <a:off x="6734778" y="3229822"/>
            <a:ext cx="609600" cy="523220"/>
          </a:xfrm>
          <a:prstGeom prst="rect">
            <a:avLst/>
          </a:prstGeom>
          <a:noFill/>
        </p:spPr>
        <p:txBody>
          <a:bodyPr wrap="square" rtlCol="0">
            <a:spAutoFit/>
          </a:bodyPr>
          <a:lstStyle/>
          <a:p>
            <a:pPr algn="ctr"/>
            <a:r>
              <a:rPr lang="en-US" altLang="zh-CN" sz="2800" dirty="0">
                <a:solidFill>
                  <a:schemeClr val="bg1"/>
                </a:solidFill>
                <a:latin typeface="Impact MT Std" pitchFamily="34" charset="0"/>
              </a:rPr>
              <a:t>02</a:t>
            </a:r>
            <a:endParaRPr lang="zh-CN" altLang="en-US" sz="2800" dirty="0">
              <a:solidFill>
                <a:schemeClr val="bg1"/>
              </a:solidFill>
              <a:latin typeface="Impact MT Std" pitchFamily="34" charset="0"/>
            </a:endParaRPr>
          </a:p>
        </p:txBody>
      </p:sp>
      <p:grpSp>
        <p:nvGrpSpPr>
          <p:cNvPr id="51" name="淘宝网Chenying0907出品 50"/>
          <p:cNvGrpSpPr/>
          <p:nvPr/>
        </p:nvGrpSpPr>
        <p:grpSpPr>
          <a:xfrm>
            <a:off x="7690301" y="1577692"/>
            <a:ext cx="3231821" cy="1201227"/>
            <a:chOff x="3457192" y="3925490"/>
            <a:chExt cx="2680450" cy="1201227"/>
          </a:xfrm>
        </p:grpSpPr>
        <p:sp>
          <p:nvSpPr>
            <p:cNvPr id="52" name="淘宝网Chenying0907出品 97"/>
            <p:cNvSpPr txBox="1"/>
            <p:nvPr/>
          </p:nvSpPr>
          <p:spPr>
            <a:xfrm>
              <a:off x="3457511" y="3925490"/>
              <a:ext cx="2680131" cy="460375"/>
            </a:xfrm>
            <a:prstGeom prst="rect">
              <a:avLst/>
            </a:prstGeom>
            <a:noFill/>
          </p:spPr>
          <p:txBody>
            <a:bodyPr wrap="square" rtlCol="0">
              <a:spAutoFit/>
            </a:bodyPr>
            <a:lstStyle/>
            <a:p>
              <a:r>
                <a:rPr lang="zh-CN" altLang="en-US" sz="2400" b="1" dirty="0">
                  <a:solidFill>
                    <a:srgbClr val="FFB850"/>
                  </a:solidFill>
                  <a:latin typeface="微软雅黑" panose="020B0503020204020204" pitchFamily="34" charset="-122"/>
                  <a:ea typeface="微软雅黑" panose="020B0503020204020204" pitchFamily="34" charset="-122"/>
                </a:rPr>
                <a:t>进料检验管控体系</a:t>
              </a:r>
            </a:p>
          </p:txBody>
        </p:sp>
        <p:sp>
          <p:nvSpPr>
            <p:cNvPr id="53" name="淘宝网Chenying0907出品 98"/>
            <p:cNvSpPr txBox="1"/>
            <p:nvPr/>
          </p:nvSpPr>
          <p:spPr>
            <a:xfrm>
              <a:off x="3457192" y="4389482"/>
              <a:ext cx="2680450" cy="737235"/>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规范进料检验工作，明确IQC进料检验与仓管员之间的职责，确保发放到后道工序的产品为合格品</a:t>
              </a:r>
            </a:p>
          </p:txBody>
        </p:sp>
      </p:grpSp>
      <p:sp>
        <p:nvSpPr>
          <p:cNvPr id="54" name="淘宝网Chenying0907出品 94"/>
          <p:cNvSpPr txBox="1"/>
          <p:nvPr/>
        </p:nvSpPr>
        <p:spPr>
          <a:xfrm>
            <a:off x="6734778" y="1782022"/>
            <a:ext cx="609600" cy="523220"/>
          </a:xfrm>
          <a:prstGeom prst="rect">
            <a:avLst/>
          </a:prstGeom>
          <a:noFill/>
        </p:spPr>
        <p:txBody>
          <a:bodyPr wrap="square" rtlCol="0">
            <a:spAutoFit/>
          </a:bodyPr>
          <a:lstStyle/>
          <a:p>
            <a:pPr algn="ctr"/>
            <a:r>
              <a:rPr lang="en-US" altLang="zh-CN" sz="2800" dirty="0">
                <a:solidFill>
                  <a:schemeClr val="bg1"/>
                </a:solidFill>
                <a:latin typeface="Impact MT Std" pitchFamily="34" charset="0"/>
              </a:rPr>
              <a:t>01</a:t>
            </a:r>
            <a:endParaRPr lang="zh-CN" altLang="en-US" sz="2800" dirty="0">
              <a:solidFill>
                <a:schemeClr val="bg1"/>
              </a:solidFill>
              <a:latin typeface="Impact MT Std" pitchFamily="34" charset="0"/>
            </a:endParaRPr>
          </a:p>
        </p:txBody>
      </p:sp>
      <p:grpSp>
        <p:nvGrpSpPr>
          <p:cNvPr id="55" name="淘宝网Chenying0907出品 54"/>
          <p:cNvGrpSpPr/>
          <p:nvPr/>
        </p:nvGrpSpPr>
        <p:grpSpPr>
          <a:xfrm>
            <a:off x="1653776" y="4611980"/>
            <a:ext cx="530600" cy="528676"/>
            <a:chOff x="3618897" y="2279040"/>
            <a:chExt cx="706229" cy="703668"/>
          </a:xfrm>
        </p:grpSpPr>
        <p:sp>
          <p:nvSpPr>
            <p:cNvPr id="56" name="淘宝网Chenying0907出品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7" name="淘宝网Chenying0907出品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8" name="淘宝网Chenying0907出品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9" name="淘宝网Chenying0907出品 58"/>
          <p:cNvGrpSpPr/>
          <p:nvPr/>
        </p:nvGrpSpPr>
        <p:grpSpPr>
          <a:xfrm>
            <a:off x="3124807" y="1566041"/>
            <a:ext cx="590914" cy="580637"/>
            <a:chOff x="5037571" y="856343"/>
            <a:chExt cx="715006" cy="702571"/>
          </a:xfrm>
        </p:grpSpPr>
        <p:sp>
          <p:nvSpPr>
            <p:cNvPr id="60" name="淘宝网Chenying0907出品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1" name="淘宝网Chenying0907出品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2" name="淘宝网Chenying0907出品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63" name="淘宝网Chenying0907出品 62"/>
          <p:cNvGrpSpPr/>
          <p:nvPr/>
        </p:nvGrpSpPr>
        <p:grpSpPr>
          <a:xfrm>
            <a:off x="5161109" y="4368029"/>
            <a:ext cx="586077" cy="553434"/>
            <a:chOff x="6460269" y="872801"/>
            <a:chExt cx="709154" cy="669655"/>
          </a:xfrm>
        </p:grpSpPr>
        <p:sp>
          <p:nvSpPr>
            <p:cNvPr id="64" name="淘宝网Chenying0907出品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5" name="淘宝网Chenying0907出品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2" presetClass="entr" presetSubtype="8" fill="hold" nodeType="with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53" presetClass="entr" presetSubtype="16" fill="hold" nodeType="withEffect">
                                  <p:stCondLst>
                                    <p:cond delay="75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par>
                                <p:cTn id="28" presetID="53" presetClass="entr" presetSubtype="16" fill="hold" nodeType="withEffect">
                                  <p:stCondLst>
                                    <p:cond delay="750"/>
                                  </p:stCondLst>
                                  <p:childTnLst>
                                    <p:set>
                                      <p:cBhvr>
                                        <p:cTn id="29" dur="1" fill="hold">
                                          <p:stCondLst>
                                            <p:cond delay="0"/>
                                          </p:stCondLst>
                                        </p:cTn>
                                        <p:tgtEl>
                                          <p:spTgt spid="34"/>
                                        </p:tgtEl>
                                        <p:attrNameLst>
                                          <p:attrName>style.visibility</p:attrName>
                                        </p:attrNameLst>
                                      </p:cBhvr>
                                      <p:to>
                                        <p:strVal val="visible"/>
                                      </p:to>
                                    </p:set>
                                    <p:anim calcmode="lin" valueType="num">
                                      <p:cBhvr>
                                        <p:cTn id="30" dur="500" fill="hold"/>
                                        <p:tgtEl>
                                          <p:spTgt spid="34"/>
                                        </p:tgtEl>
                                        <p:attrNameLst>
                                          <p:attrName>ppt_w</p:attrName>
                                        </p:attrNameLst>
                                      </p:cBhvr>
                                      <p:tavLst>
                                        <p:tav tm="0">
                                          <p:val>
                                            <p:fltVal val="0"/>
                                          </p:val>
                                        </p:tav>
                                        <p:tav tm="100000">
                                          <p:val>
                                            <p:strVal val="#ppt_w"/>
                                          </p:val>
                                        </p:tav>
                                      </p:tavLst>
                                    </p:anim>
                                    <p:anim calcmode="lin" valueType="num">
                                      <p:cBhvr>
                                        <p:cTn id="31" dur="500" fill="hold"/>
                                        <p:tgtEl>
                                          <p:spTgt spid="34"/>
                                        </p:tgtEl>
                                        <p:attrNameLst>
                                          <p:attrName>ppt_h</p:attrName>
                                        </p:attrNameLst>
                                      </p:cBhvr>
                                      <p:tavLst>
                                        <p:tav tm="0">
                                          <p:val>
                                            <p:fltVal val="0"/>
                                          </p:val>
                                        </p:tav>
                                        <p:tav tm="100000">
                                          <p:val>
                                            <p:strVal val="#ppt_h"/>
                                          </p:val>
                                        </p:tav>
                                      </p:tavLst>
                                    </p:anim>
                                    <p:animEffect transition="in" filter="fade">
                                      <p:cBhvr>
                                        <p:cTn id="32" dur="500"/>
                                        <p:tgtEl>
                                          <p:spTgt spid="34"/>
                                        </p:tgtEl>
                                      </p:cBhvr>
                                    </p:animEffect>
                                  </p:childTnLst>
                                </p:cTn>
                              </p:par>
                              <p:par>
                                <p:cTn id="33" presetID="53" presetClass="entr" presetSubtype="16" fill="hold" nodeType="withEffect">
                                  <p:stCondLst>
                                    <p:cond delay="75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animEffect transition="in" filter="fade">
                                      <p:cBhvr>
                                        <p:cTn id="42" dur="500"/>
                                        <p:tgtEl>
                                          <p:spTgt spid="40"/>
                                        </p:tgtEl>
                                      </p:cBhvr>
                                    </p:animEffect>
                                  </p:childTnLst>
                                </p:cTn>
                              </p:par>
                              <p:par>
                                <p:cTn id="43" presetID="53" presetClass="entr" presetSubtype="16" fill="hold" grpId="0" nodeType="withEffect">
                                  <p:stCondLst>
                                    <p:cond delay="75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par>
                                <p:cTn id="48" presetID="53" presetClass="entr" presetSubtype="16" fill="hold" grpId="0" nodeType="withEffect">
                                  <p:stCondLst>
                                    <p:cond delay="75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nodeType="withEffect">
                                  <p:stCondLst>
                                    <p:cond delay="75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nodeType="withEffect">
                                  <p:stCondLst>
                                    <p:cond delay="750"/>
                                  </p:stCondLst>
                                  <p:childTnLst>
                                    <p:set>
                                      <p:cBhvr>
                                        <p:cTn id="59" dur="1" fill="hold">
                                          <p:stCondLst>
                                            <p:cond delay="0"/>
                                          </p:stCondLst>
                                        </p:cTn>
                                        <p:tgtEl>
                                          <p:spTgt spid="59"/>
                                        </p:tgtEl>
                                        <p:attrNameLst>
                                          <p:attrName>style.visibility</p:attrName>
                                        </p:attrNameLst>
                                      </p:cBhvr>
                                      <p:to>
                                        <p:strVal val="visible"/>
                                      </p:to>
                                    </p:set>
                                    <p:anim calcmode="lin" valueType="num">
                                      <p:cBhvr>
                                        <p:cTn id="60" dur="500" fill="hold"/>
                                        <p:tgtEl>
                                          <p:spTgt spid="59"/>
                                        </p:tgtEl>
                                        <p:attrNameLst>
                                          <p:attrName>ppt_w</p:attrName>
                                        </p:attrNameLst>
                                      </p:cBhvr>
                                      <p:tavLst>
                                        <p:tav tm="0">
                                          <p:val>
                                            <p:fltVal val="0"/>
                                          </p:val>
                                        </p:tav>
                                        <p:tav tm="100000">
                                          <p:val>
                                            <p:strVal val="#ppt_w"/>
                                          </p:val>
                                        </p:tav>
                                      </p:tavLst>
                                    </p:anim>
                                    <p:anim calcmode="lin" valueType="num">
                                      <p:cBhvr>
                                        <p:cTn id="61" dur="500" fill="hold"/>
                                        <p:tgtEl>
                                          <p:spTgt spid="59"/>
                                        </p:tgtEl>
                                        <p:attrNameLst>
                                          <p:attrName>ppt_h</p:attrName>
                                        </p:attrNameLst>
                                      </p:cBhvr>
                                      <p:tavLst>
                                        <p:tav tm="0">
                                          <p:val>
                                            <p:fltVal val="0"/>
                                          </p:val>
                                        </p:tav>
                                        <p:tav tm="100000">
                                          <p:val>
                                            <p:strVal val="#ppt_h"/>
                                          </p:val>
                                        </p:tav>
                                      </p:tavLst>
                                    </p:anim>
                                    <p:animEffect transition="in" filter="fade">
                                      <p:cBhvr>
                                        <p:cTn id="62" dur="500"/>
                                        <p:tgtEl>
                                          <p:spTgt spid="59"/>
                                        </p:tgtEl>
                                      </p:cBhvr>
                                    </p:animEffect>
                                  </p:childTnLst>
                                </p:cTn>
                              </p:par>
                              <p:par>
                                <p:cTn id="63" presetID="53" presetClass="entr" presetSubtype="16" fill="hold" nodeType="withEffect">
                                  <p:stCondLst>
                                    <p:cond delay="750"/>
                                  </p:stCondLst>
                                  <p:childTnLst>
                                    <p:set>
                                      <p:cBhvr>
                                        <p:cTn id="64" dur="1" fill="hold">
                                          <p:stCondLst>
                                            <p:cond delay="0"/>
                                          </p:stCondLst>
                                        </p:cTn>
                                        <p:tgtEl>
                                          <p:spTgt spid="63"/>
                                        </p:tgtEl>
                                        <p:attrNameLst>
                                          <p:attrName>style.visibility</p:attrName>
                                        </p:attrNameLst>
                                      </p:cBhvr>
                                      <p:to>
                                        <p:strVal val="visible"/>
                                      </p:to>
                                    </p:set>
                                    <p:anim calcmode="lin" valueType="num">
                                      <p:cBhvr>
                                        <p:cTn id="65" dur="500" fill="hold"/>
                                        <p:tgtEl>
                                          <p:spTgt spid="63"/>
                                        </p:tgtEl>
                                        <p:attrNameLst>
                                          <p:attrName>ppt_w</p:attrName>
                                        </p:attrNameLst>
                                      </p:cBhvr>
                                      <p:tavLst>
                                        <p:tav tm="0">
                                          <p:val>
                                            <p:fltVal val="0"/>
                                          </p:val>
                                        </p:tav>
                                        <p:tav tm="100000">
                                          <p:val>
                                            <p:strVal val="#ppt_w"/>
                                          </p:val>
                                        </p:tav>
                                      </p:tavLst>
                                    </p:anim>
                                    <p:anim calcmode="lin" valueType="num">
                                      <p:cBhvr>
                                        <p:cTn id="66" dur="500" fill="hold"/>
                                        <p:tgtEl>
                                          <p:spTgt spid="63"/>
                                        </p:tgtEl>
                                        <p:attrNameLst>
                                          <p:attrName>ppt_h</p:attrName>
                                        </p:attrNameLst>
                                      </p:cBhvr>
                                      <p:tavLst>
                                        <p:tav tm="0">
                                          <p:val>
                                            <p:fltVal val="0"/>
                                          </p:val>
                                        </p:tav>
                                        <p:tav tm="100000">
                                          <p:val>
                                            <p:strVal val="#ppt_h"/>
                                          </p:val>
                                        </p:tav>
                                      </p:tavLst>
                                    </p:anim>
                                    <p:animEffect transition="in" filter="fade">
                                      <p:cBhvr>
                                        <p:cTn id="67" dur="500"/>
                                        <p:tgtEl>
                                          <p:spTgt spid="63"/>
                                        </p:tgtEl>
                                      </p:cBhvr>
                                    </p:animEffect>
                                  </p:childTnLst>
                                </p:cTn>
                              </p:par>
                              <p:par>
                                <p:cTn id="68" presetID="2" presetClass="entr" presetSubtype="4" fill="hold" nodeType="withEffect">
                                  <p:stCondLst>
                                    <p:cond delay="125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125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1250"/>
                                  </p:stCondLst>
                                  <p:childTnLst>
                                    <p:set>
                                      <p:cBhvr>
                                        <p:cTn id="77" dur="1" fill="hold">
                                          <p:stCondLst>
                                            <p:cond delay="0"/>
                                          </p:stCondLst>
                                        </p:cTn>
                                        <p:tgtEl>
                                          <p:spTgt spid="26"/>
                                        </p:tgtEl>
                                        <p:attrNameLst>
                                          <p:attrName>style.visibility</p:attrName>
                                        </p:attrNameLst>
                                      </p:cBhvr>
                                      <p:to>
                                        <p:strVal val="visible"/>
                                      </p:to>
                                    </p:set>
                                    <p:anim calcmode="lin" valueType="num">
                                      <p:cBhvr additive="base">
                                        <p:cTn id="78" dur="500" fill="hold"/>
                                        <p:tgtEl>
                                          <p:spTgt spid="26"/>
                                        </p:tgtEl>
                                        <p:attrNameLst>
                                          <p:attrName>ppt_x</p:attrName>
                                        </p:attrNameLst>
                                      </p:cBhvr>
                                      <p:tavLst>
                                        <p:tav tm="0">
                                          <p:val>
                                            <p:strVal val="#ppt_x"/>
                                          </p:val>
                                        </p:tav>
                                        <p:tav tm="100000">
                                          <p:val>
                                            <p:strVal val="#ppt_x"/>
                                          </p:val>
                                        </p:tav>
                                      </p:tavLst>
                                    </p:anim>
                                    <p:anim calcmode="lin" valueType="num">
                                      <p:cBhvr additive="base">
                                        <p:cTn id="79" dur="500" fill="hold"/>
                                        <p:tgtEl>
                                          <p:spTgt spid="26"/>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46"/>
                                        </p:tgtEl>
                                        <p:attrNameLst>
                                          <p:attrName>style.visibility</p:attrName>
                                        </p:attrNameLst>
                                      </p:cBhvr>
                                      <p:to>
                                        <p:strVal val="visible"/>
                                      </p:to>
                                    </p:set>
                                    <p:anim calcmode="lin" valueType="num">
                                      <p:cBhvr additive="base">
                                        <p:cTn id="82" dur="500" fill="hold"/>
                                        <p:tgtEl>
                                          <p:spTgt spid="46"/>
                                        </p:tgtEl>
                                        <p:attrNameLst>
                                          <p:attrName>ppt_x</p:attrName>
                                        </p:attrNameLst>
                                      </p:cBhvr>
                                      <p:tavLst>
                                        <p:tav tm="0">
                                          <p:val>
                                            <p:strVal val="#ppt_x"/>
                                          </p:val>
                                        </p:tav>
                                        <p:tav tm="100000">
                                          <p:val>
                                            <p:strVal val="#ppt_x"/>
                                          </p:val>
                                        </p:tav>
                                      </p:tavLst>
                                    </p:anim>
                                    <p:anim calcmode="lin" valueType="num">
                                      <p:cBhvr additive="base">
                                        <p:cTn id="83" dur="500" fill="hold"/>
                                        <p:tgtEl>
                                          <p:spTgt spid="46"/>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50"/>
                                        </p:tgtEl>
                                        <p:attrNameLst>
                                          <p:attrName>style.visibility</p:attrName>
                                        </p:attrNameLst>
                                      </p:cBhvr>
                                      <p:to>
                                        <p:strVal val="visible"/>
                                      </p:to>
                                    </p:set>
                                    <p:anim calcmode="lin" valueType="num">
                                      <p:cBhvr additive="base">
                                        <p:cTn id="86" dur="500" fill="hold"/>
                                        <p:tgtEl>
                                          <p:spTgt spid="50"/>
                                        </p:tgtEl>
                                        <p:attrNameLst>
                                          <p:attrName>ppt_x</p:attrName>
                                        </p:attrNameLst>
                                      </p:cBhvr>
                                      <p:tavLst>
                                        <p:tav tm="0">
                                          <p:val>
                                            <p:strVal val="#ppt_x"/>
                                          </p:val>
                                        </p:tav>
                                        <p:tav tm="100000">
                                          <p:val>
                                            <p:strVal val="#ppt_x"/>
                                          </p:val>
                                        </p:tav>
                                      </p:tavLst>
                                    </p:anim>
                                    <p:anim calcmode="lin" valueType="num">
                                      <p:cBhvr additive="base">
                                        <p:cTn id="87" dur="500" fill="hold"/>
                                        <p:tgtEl>
                                          <p:spTgt spid="5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54"/>
                                        </p:tgtEl>
                                        <p:attrNameLst>
                                          <p:attrName>style.visibility</p:attrName>
                                        </p:attrNameLst>
                                      </p:cBhvr>
                                      <p:to>
                                        <p:strVal val="visible"/>
                                      </p:to>
                                    </p:set>
                                    <p:anim calcmode="lin" valueType="num">
                                      <p:cBhvr additive="base">
                                        <p:cTn id="90" dur="500" fill="hold"/>
                                        <p:tgtEl>
                                          <p:spTgt spid="54"/>
                                        </p:tgtEl>
                                        <p:attrNameLst>
                                          <p:attrName>ppt_x</p:attrName>
                                        </p:attrNameLst>
                                      </p:cBhvr>
                                      <p:tavLst>
                                        <p:tav tm="0">
                                          <p:val>
                                            <p:strVal val="#ppt_x"/>
                                          </p:val>
                                        </p:tav>
                                        <p:tav tm="100000">
                                          <p:val>
                                            <p:strVal val="#ppt_x"/>
                                          </p:val>
                                        </p:tav>
                                      </p:tavLst>
                                    </p:anim>
                                    <p:anim calcmode="lin" valueType="num">
                                      <p:cBhvr additive="base">
                                        <p:cTn id="91" dur="500" fill="hold"/>
                                        <p:tgtEl>
                                          <p:spTgt spid="54"/>
                                        </p:tgtEl>
                                        <p:attrNameLst>
                                          <p:attrName>ppt_y</p:attrName>
                                        </p:attrNameLst>
                                      </p:cBhvr>
                                      <p:tavLst>
                                        <p:tav tm="0">
                                          <p:val>
                                            <p:strVal val="1+#ppt_h/2"/>
                                          </p:val>
                                        </p:tav>
                                        <p:tav tm="100000">
                                          <p:val>
                                            <p:strVal val="#ppt_y"/>
                                          </p:val>
                                        </p:tav>
                                      </p:tavLst>
                                    </p:anim>
                                  </p:childTnLst>
                                </p:cTn>
                              </p:par>
                              <p:par>
                                <p:cTn id="92" presetID="2" presetClass="entr" presetSubtype="4" fill="hold" nodeType="withEffect">
                                  <p:stCondLst>
                                    <p:cond delay="1500"/>
                                  </p:stCondLst>
                                  <p:childTnLst>
                                    <p:set>
                                      <p:cBhvr>
                                        <p:cTn id="93" dur="1" fill="hold">
                                          <p:stCondLst>
                                            <p:cond delay="0"/>
                                          </p:stCondLst>
                                        </p:cTn>
                                        <p:tgtEl>
                                          <p:spTgt spid="51"/>
                                        </p:tgtEl>
                                        <p:attrNameLst>
                                          <p:attrName>style.visibility</p:attrName>
                                        </p:attrNameLst>
                                      </p:cBhvr>
                                      <p:to>
                                        <p:strVal val="visible"/>
                                      </p:to>
                                    </p:set>
                                    <p:anim calcmode="lin" valueType="num">
                                      <p:cBhvr additive="base">
                                        <p:cTn id="94" dur="500" fill="hold"/>
                                        <p:tgtEl>
                                          <p:spTgt spid="51"/>
                                        </p:tgtEl>
                                        <p:attrNameLst>
                                          <p:attrName>ppt_x</p:attrName>
                                        </p:attrNameLst>
                                      </p:cBhvr>
                                      <p:tavLst>
                                        <p:tav tm="0">
                                          <p:val>
                                            <p:strVal val="#ppt_x"/>
                                          </p:val>
                                        </p:tav>
                                        <p:tav tm="100000">
                                          <p:val>
                                            <p:strVal val="#ppt_x"/>
                                          </p:val>
                                        </p:tav>
                                      </p:tavLst>
                                    </p:anim>
                                    <p:anim calcmode="lin" valueType="num">
                                      <p:cBhvr additive="base">
                                        <p:cTn id="95" dur="500" fill="hold"/>
                                        <p:tgtEl>
                                          <p:spTgt spid="51"/>
                                        </p:tgtEl>
                                        <p:attrNameLst>
                                          <p:attrName>ppt_y</p:attrName>
                                        </p:attrNameLst>
                                      </p:cBhvr>
                                      <p:tavLst>
                                        <p:tav tm="0">
                                          <p:val>
                                            <p:strVal val="1+#ppt_h/2"/>
                                          </p:val>
                                        </p:tav>
                                        <p:tav tm="100000">
                                          <p:val>
                                            <p:strVal val="#ppt_y"/>
                                          </p:val>
                                        </p:tav>
                                      </p:tavLst>
                                    </p:anim>
                                  </p:childTnLst>
                                </p:cTn>
                              </p:par>
                              <p:par>
                                <p:cTn id="96" presetID="2" presetClass="entr" presetSubtype="4" fill="hold" nodeType="withEffect">
                                  <p:stCondLst>
                                    <p:cond delay="1500"/>
                                  </p:stCondLst>
                                  <p:childTnLst>
                                    <p:set>
                                      <p:cBhvr>
                                        <p:cTn id="97" dur="1" fill="hold">
                                          <p:stCondLst>
                                            <p:cond delay="0"/>
                                          </p:stCondLst>
                                        </p:cTn>
                                        <p:tgtEl>
                                          <p:spTgt spid="47"/>
                                        </p:tgtEl>
                                        <p:attrNameLst>
                                          <p:attrName>style.visibility</p:attrName>
                                        </p:attrNameLst>
                                      </p:cBhvr>
                                      <p:to>
                                        <p:strVal val="visible"/>
                                      </p:to>
                                    </p:set>
                                    <p:anim calcmode="lin" valueType="num">
                                      <p:cBhvr additive="base">
                                        <p:cTn id="98" dur="500" fill="hold"/>
                                        <p:tgtEl>
                                          <p:spTgt spid="47"/>
                                        </p:tgtEl>
                                        <p:attrNameLst>
                                          <p:attrName>ppt_x</p:attrName>
                                        </p:attrNameLst>
                                      </p:cBhvr>
                                      <p:tavLst>
                                        <p:tav tm="0">
                                          <p:val>
                                            <p:strVal val="#ppt_x"/>
                                          </p:val>
                                        </p:tav>
                                        <p:tav tm="100000">
                                          <p:val>
                                            <p:strVal val="#ppt_x"/>
                                          </p:val>
                                        </p:tav>
                                      </p:tavLst>
                                    </p:anim>
                                    <p:anim calcmode="lin" valueType="num">
                                      <p:cBhvr additive="base">
                                        <p:cTn id="99" dur="500" fill="hold"/>
                                        <p:tgtEl>
                                          <p:spTgt spid="47"/>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150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500" fill="hold"/>
                                        <p:tgtEl>
                                          <p:spTgt spid="43"/>
                                        </p:tgtEl>
                                        <p:attrNameLst>
                                          <p:attrName>ppt_x</p:attrName>
                                        </p:attrNameLst>
                                      </p:cBhvr>
                                      <p:tavLst>
                                        <p:tav tm="0">
                                          <p:val>
                                            <p:strVal val="#ppt_x"/>
                                          </p:val>
                                        </p:tav>
                                        <p:tav tm="100000">
                                          <p:val>
                                            <p:strVal val="#ppt_x"/>
                                          </p:val>
                                        </p:tav>
                                      </p:tavLst>
                                    </p:anim>
                                    <p:anim calcmode="lin" valueType="num">
                                      <p:cBhvr additive="base">
                                        <p:cTn id="10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bldLvl="0" animBg="1"/>
      <p:bldP spid="40" grpId="0"/>
      <p:bldP spid="41" grpId="0"/>
      <p:bldP spid="42" grpId="0"/>
      <p:bldP spid="46" grpId="0"/>
      <p:bldP spid="50"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淘宝网Chenying0907出品 7"/>
          <p:cNvGrpSpPr/>
          <p:nvPr/>
        </p:nvGrpSpPr>
        <p:grpSpPr>
          <a:xfrm>
            <a:off x="552971" y="324163"/>
            <a:ext cx="604358" cy="216024"/>
            <a:chOff x="264939" y="188640"/>
            <a:chExt cx="604358" cy="216024"/>
          </a:xfrm>
        </p:grpSpPr>
        <p:sp>
          <p:nvSpPr>
            <p:cNvPr id="9" name="燕尾形 8"/>
            <p:cNvSpPr/>
            <p:nvPr/>
          </p:nvSpPr>
          <p:spPr>
            <a:xfrm>
              <a:off x="264939" y="188640"/>
              <a:ext cx="216024" cy="216024"/>
            </a:xfrm>
            <a:prstGeom prst="chevron">
              <a:avLst/>
            </a:prstGeom>
            <a:solidFill>
              <a:srgbClr val="F83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454914" y="188640"/>
              <a:ext cx="216024" cy="216024"/>
            </a:xfrm>
            <a:prstGeom prst="chevron">
              <a:avLst/>
            </a:prstGeom>
            <a:solidFill>
              <a:srgbClr val="F8353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653273" y="188640"/>
              <a:ext cx="216024" cy="216024"/>
            </a:xfrm>
            <a:prstGeom prst="chevron">
              <a:avLst/>
            </a:prstGeom>
            <a:solidFill>
              <a:srgbClr val="F8353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 name="淘宝网Chenying0907出品 9"/>
          <p:cNvSpPr txBox="1"/>
          <p:nvPr/>
        </p:nvSpPr>
        <p:spPr>
          <a:xfrm>
            <a:off x="1344930" y="243840"/>
            <a:ext cx="4474845" cy="1176020"/>
          </a:xfrm>
          <a:prstGeom prst="rect">
            <a:avLst/>
          </a:prstGeom>
          <a:noFill/>
        </p:spPr>
        <p:txBody>
          <a:bodyPr wrap="square" lIns="68580" tIns="34290" rIns="68580" bIns="34290" rtlCol="0">
            <a:spAutoFit/>
          </a:bodyPr>
          <a:lstStyle/>
          <a:p>
            <a:pPr marL="0" lvl="1"/>
            <a:r>
              <a:rPr lang="zh-CN" altLang="en-US" sz="2400" b="1" dirty="0">
                <a:solidFill>
                  <a:srgbClr val="F8353D"/>
                </a:solidFill>
                <a:latin typeface="微软雅黑" panose="020B0503020204020204" pitchFamily="34" charset="-122"/>
                <a:ea typeface="微软雅黑" panose="020B0503020204020204" pitchFamily="34" charset="-122"/>
              </a:rPr>
              <a:t>上海添蓝拉链科技有限公司</a:t>
            </a:r>
          </a:p>
          <a:p>
            <a:pPr marL="0" lvl="1"/>
            <a:r>
              <a:rPr lang="zh-CN" altLang="en-US" sz="2400" b="1" dirty="0">
                <a:solidFill>
                  <a:srgbClr val="F8353D"/>
                </a:solidFill>
                <a:latin typeface="微软雅黑" panose="020B0503020204020204" pitchFamily="34" charset="-122"/>
                <a:ea typeface="微软雅黑" panose="020B0503020204020204" pitchFamily="34" charset="-122"/>
                <a:sym typeface="+mn-ea"/>
              </a:rPr>
              <a:t>添达钮扣配件（上海）有限公司</a:t>
            </a:r>
            <a:endParaRPr lang="zh-CN" altLang="en-US" sz="2400" b="1" dirty="0">
              <a:solidFill>
                <a:srgbClr val="F8353D"/>
              </a:solidFill>
              <a:latin typeface="微软雅黑" panose="020B0503020204020204" pitchFamily="34" charset="-122"/>
              <a:ea typeface="微软雅黑" panose="020B0503020204020204" pitchFamily="34" charset="-122"/>
            </a:endParaRPr>
          </a:p>
          <a:p>
            <a:pPr marL="0" lvl="1"/>
            <a:endParaRPr lang="zh-CN" altLang="en-US" sz="2400" b="1" dirty="0">
              <a:solidFill>
                <a:srgbClr val="F8353D"/>
              </a:solidFill>
              <a:latin typeface="微软雅黑" panose="020B0503020204020204" pitchFamily="34" charset="-122"/>
              <a:ea typeface="微软雅黑" panose="020B0503020204020204" pitchFamily="34" charset="-122"/>
            </a:endParaRPr>
          </a:p>
        </p:txBody>
      </p:sp>
      <p:cxnSp>
        <p:nvCxnSpPr>
          <p:cNvPr id="13" name="淘宝网Chenying0907出品 12"/>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淘宝网Chenying0907出品标注 13"/>
          <p:cNvSpPr/>
          <p:nvPr/>
        </p:nvSpPr>
        <p:spPr>
          <a:xfrm>
            <a:off x="10911596" y="260648"/>
            <a:ext cx="442575" cy="296525"/>
          </a:xfrm>
          <a:prstGeom prst="wedgeRectCallout">
            <a:avLst/>
          </a:prstGeom>
          <a:solidFill>
            <a:srgbClr val="F83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Impact MT Std" pitchFamily="34" charset="0"/>
            </a:endParaRPr>
          </a:p>
        </p:txBody>
      </p:sp>
      <p:sp>
        <p:nvSpPr>
          <p:cNvPr id="15" name="淘宝网Chenying0907出品 3"/>
          <p:cNvSpPr>
            <a:spLocks noChangeArrowheads="1"/>
          </p:cNvSpPr>
          <p:nvPr/>
        </p:nvSpPr>
        <p:spPr bwMode="auto">
          <a:xfrm>
            <a:off x="10911595" y="260648"/>
            <a:ext cx="442575" cy="31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spcBef>
                <a:spcPct val="0"/>
              </a:spcBef>
              <a:buFont typeface="Arial" panose="020B0604020202020204" pitchFamily="34" charset="0"/>
              <a:buNone/>
            </a:pPr>
            <a:r>
              <a:rPr lang="en-US" altLang="zh-CN" sz="1600" b="1" dirty="0">
                <a:solidFill>
                  <a:schemeClr val="bg1"/>
                </a:solidFill>
                <a:latin typeface="Impact MT Std" pitchFamily="34" charset="0"/>
                <a:ea typeface="微软雅黑" panose="020B0503020204020204" pitchFamily="34" charset="-122"/>
                <a:cs typeface="Arial" panose="020B0604020202020204" pitchFamily="34" charset="0"/>
              </a:rPr>
              <a:t>14</a:t>
            </a:r>
          </a:p>
        </p:txBody>
      </p:sp>
      <p:sp>
        <p:nvSpPr>
          <p:cNvPr id="27" name="Ellipse 98"/>
          <p:cNvSpPr/>
          <p:nvPr/>
        </p:nvSpPr>
        <p:spPr bwMode="auto">
          <a:xfrm rot="10800000" flipV="1">
            <a:off x="1257300" y="5850890"/>
            <a:ext cx="3068320" cy="302895"/>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a:defRPr/>
            </a:pPr>
            <a:endParaRPr lang="en-US">
              <a:solidFill>
                <a:srgbClr val="FFFFFF"/>
              </a:solidFill>
            </a:endParaRPr>
          </a:p>
        </p:txBody>
      </p:sp>
      <p:grpSp>
        <p:nvGrpSpPr>
          <p:cNvPr id="56" name="淘宝网Chenying0907出品 55"/>
          <p:cNvGrpSpPr/>
          <p:nvPr/>
        </p:nvGrpSpPr>
        <p:grpSpPr>
          <a:xfrm>
            <a:off x="5847620" y="3057110"/>
            <a:ext cx="1160076" cy="1028168"/>
            <a:chOff x="3295850" y="2263222"/>
            <a:chExt cx="2643765" cy="2343151"/>
          </a:xfrm>
        </p:grpSpPr>
        <p:sp>
          <p:nvSpPr>
            <p:cNvPr id="58" name="淘宝网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0" name="淘宝网Chenying0907出品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61" name="淘宝网Chenying0907出品 60"/>
          <p:cNvGrpSpPr/>
          <p:nvPr/>
        </p:nvGrpSpPr>
        <p:grpSpPr>
          <a:xfrm>
            <a:off x="5819358" y="1526658"/>
            <a:ext cx="1160076" cy="1028168"/>
            <a:chOff x="3295850" y="2263222"/>
            <a:chExt cx="2643765" cy="2343151"/>
          </a:xfrm>
        </p:grpSpPr>
        <p:sp>
          <p:nvSpPr>
            <p:cNvPr id="63" name="淘宝网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5" name="淘宝网Chenying0907出品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67" name="淘宝网Chenying0907出品 66"/>
          <p:cNvGrpSpPr/>
          <p:nvPr/>
        </p:nvGrpSpPr>
        <p:grpSpPr>
          <a:xfrm>
            <a:off x="6153449" y="1807920"/>
            <a:ext cx="495785" cy="493987"/>
            <a:chOff x="6602606" y="810033"/>
            <a:chExt cx="706229" cy="703668"/>
          </a:xfrm>
          <a:solidFill>
            <a:schemeClr val="bg1"/>
          </a:solidFill>
        </p:grpSpPr>
        <p:sp>
          <p:nvSpPr>
            <p:cNvPr id="68" name="淘宝网Chenying0907出品 9"/>
            <p:cNvSpPr>
              <a:spLocks noEditPoints="1"/>
            </p:cNvSpPr>
            <p:nvPr/>
          </p:nvSpPr>
          <p:spPr bwMode="auto">
            <a:xfrm>
              <a:off x="6697696" y="810033"/>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淘宝网Chenying0907出品 10"/>
            <p:cNvSpPr>
              <a:spLocks noEditPoints="1"/>
            </p:cNvSpPr>
            <p:nvPr/>
          </p:nvSpPr>
          <p:spPr bwMode="auto">
            <a:xfrm>
              <a:off x="6602606" y="878425"/>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淘宝网Chenying0907出品 11"/>
            <p:cNvSpPr/>
            <p:nvPr/>
          </p:nvSpPr>
          <p:spPr bwMode="auto">
            <a:xfrm>
              <a:off x="6829360" y="958521"/>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1" name="淘宝网Chenying0907出品 70"/>
          <p:cNvGrpSpPr/>
          <p:nvPr/>
        </p:nvGrpSpPr>
        <p:grpSpPr>
          <a:xfrm>
            <a:off x="6190060" y="3326504"/>
            <a:ext cx="486093" cy="489380"/>
            <a:chOff x="8026400" y="804913"/>
            <a:chExt cx="702937" cy="707692"/>
          </a:xfrm>
          <a:solidFill>
            <a:schemeClr val="bg1"/>
          </a:solidFill>
        </p:grpSpPr>
        <p:sp>
          <p:nvSpPr>
            <p:cNvPr id="72" name="淘宝网Chenying0907出品 12"/>
            <p:cNvSpPr/>
            <p:nvPr/>
          </p:nvSpPr>
          <p:spPr bwMode="auto">
            <a:xfrm>
              <a:off x="8268515" y="1320961"/>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淘宝网Chenying0907出品 13"/>
            <p:cNvSpPr>
              <a:spLocks noEditPoints="1"/>
            </p:cNvSpPr>
            <p:nvPr/>
          </p:nvSpPr>
          <p:spPr bwMode="auto">
            <a:xfrm>
              <a:off x="8026400" y="804913"/>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4" name="淘宝网Chenying0907出品 11"/>
          <p:cNvSpPr txBox="1"/>
          <p:nvPr/>
        </p:nvSpPr>
        <p:spPr>
          <a:xfrm>
            <a:off x="7166610" y="1772285"/>
            <a:ext cx="3467735" cy="583565"/>
          </a:xfrm>
          <a:prstGeom prst="rect">
            <a:avLst/>
          </a:prstGeom>
          <a:noFill/>
        </p:spPr>
        <p:txBody>
          <a:bodyPr wrap="square" rtlCol="0">
            <a:spAutoFit/>
          </a:bodyPr>
          <a:lstStyle/>
          <a:p>
            <a:r>
              <a:rPr lang="en-US" altLang="zh-CN" sz="3200" b="1" dirty="0">
                <a:solidFill>
                  <a:srgbClr val="FFB850"/>
                </a:solidFill>
                <a:latin typeface="微软雅黑" panose="020B0503020204020204" pitchFamily="34" charset="-122"/>
                <a:ea typeface="微软雅黑" panose="020B0503020204020204" pitchFamily="34" charset="-122"/>
              </a:rPr>
              <a:t>ISO 9001:2000</a:t>
            </a:r>
          </a:p>
        </p:txBody>
      </p:sp>
      <p:sp>
        <p:nvSpPr>
          <p:cNvPr id="75" name="淘宝网Chenying0907出品 12"/>
          <p:cNvSpPr txBox="1"/>
          <p:nvPr/>
        </p:nvSpPr>
        <p:spPr>
          <a:xfrm>
            <a:off x="7166610" y="3230880"/>
            <a:ext cx="4611370" cy="645160"/>
          </a:xfrm>
          <a:prstGeom prst="rect">
            <a:avLst/>
          </a:prstGeom>
          <a:noFill/>
        </p:spPr>
        <p:txBody>
          <a:bodyPr wrap="square" rtlCol="0">
            <a:spAutoFit/>
          </a:bodyPr>
          <a:lstStyle/>
          <a:p>
            <a:r>
              <a:rPr lang="en-US" altLang="zh-CN" sz="3600" b="1" dirty="0">
                <a:solidFill>
                  <a:srgbClr val="01ACBE"/>
                </a:solidFill>
                <a:latin typeface="微软雅黑" panose="020B0503020204020204" pitchFamily="34" charset="-122"/>
                <a:ea typeface="微软雅黑" panose="020B0503020204020204" pitchFamily="34" charset="-122"/>
              </a:rPr>
              <a:t>OEKO-TEX 100</a:t>
            </a:r>
          </a:p>
        </p:txBody>
      </p:sp>
      <p:grpSp>
        <p:nvGrpSpPr>
          <p:cNvPr id="77" name="淘宝网Chenying0907出品 76"/>
          <p:cNvGrpSpPr/>
          <p:nvPr/>
        </p:nvGrpSpPr>
        <p:grpSpPr>
          <a:xfrm>
            <a:off x="5881563" y="4641286"/>
            <a:ext cx="1160076" cy="1028168"/>
            <a:chOff x="3295850" y="2263222"/>
            <a:chExt cx="2643765" cy="2343151"/>
          </a:xfrm>
        </p:grpSpPr>
        <p:sp>
          <p:nvSpPr>
            <p:cNvPr id="79" name="淘宝网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81" name="淘宝网Chenying0907出品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8353D"/>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grpSp>
      <p:pic>
        <p:nvPicPr>
          <p:cNvPr id="82" name="淘宝网Chenying0907出品 13" descr="camer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4503" y="4918841"/>
            <a:ext cx="482046" cy="482046"/>
          </a:xfrm>
          <a:prstGeom prst="rect">
            <a:avLst/>
          </a:prstGeom>
        </p:spPr>
      </p:pic>
      <p:sp>
        <p:nvSpPr>
          <p:cNvPr id="84" name="淘宝网Chenying0907出品 11"/>
          <p:cNvSpPr txBox="1"/>
          <p:nvPr/>
        </p:nvSpPr>
        <p:spPr>
          <a:xfrm>
            <a:off x="7166610" y="4832350"/>
            <a:ext cx="3745865" cy="645160"/>
          </a:xfrm>
          <a:prstGeom prst="rect">
            <a:avLst/>
          </a:prstGeom>
          <a:noFill/>
        </p:spPr>
        <p:txBody>
          <a:bodyPr wrap="square" rtlCol="0">
            <a:spAutoFit/>
          </a:bodyPr>
          <a:lstStyle/>
          <a:p>
            <a:r>
              <a:rPr lang="zh-CN" altLang="en-US" sz="3600" b="1" dirty="0">
                <a:solidFill>
                  <a:srgbClr val="F8353D"/>
                </a:solidFill>
                <a:latin typeface="微软雅黑" panose="020B0503020204020204" pitchFamily="34" charset="-122"/>
                <a:ea typeface="微软雅黑" panose="020B0503020204020204" pitchFamily="34" charset="-122"/>
              </a:rPr>
              <a:t>绿色环保产品</a:t>
            </a:r>
          </a:p>
        </p:txBody>
      </p:sp>
      <p:sp>
        <p:nvSpPr>
          <p:cNvPr id="2" name="文本框 1"/>
          <p:cNvSpPr txBox="1"/>
          <p:nvPr/>
        </p:nvSpPr>
        <p:spPr>
          <a:xfrm>
            <a:off x="553085" y="1266825"/>
            <a:ext cx="4019550" cy="645160"/>
          </a:xfrm>
          <a:prstGeom prst="rect">
            <a:avLst/>
          </a:prstGeom>
          <a:noFill/>
        </p:spPr>
        <p:txBody>
          <a:bodyPr wrap="square" rtlCol="0">
            <a:spAutoFit/>
          </a:bodyPr>
          <a:lstStyle/>
          <a:p>
            <a:pPr marL="0" lvl="1" algn="l"/>
            <a:r>
              <a:rPr lang="en-US" altLang="zh-CN" sz="3600" b="1" dirty="0">
                <a:solidFill>
                  <a:srgbClr val="F8353D"/>
                </a:solidFill>
                <a:latin typeface="微软雅黑" panose="020B0503020204020204" pitchFamily="34" charset="-122"/>
                <a:ea typeface="微软雅黑" panose="020B0503020204020204" pitchFamily="34" charset="-122"/>
              </a:rPr>
              <a:t>PGP</a:t>
            </a:r>
            <a:r>
              <a:rPr lang="zh-CN" altLang="en-US" sz="3600" b="1" dirty="0">
                <a:solidFill>
                  <a:srgbClr val="F8353D"/>
                </a:solidFill>
                <a:latin typeface="微软雅黑" panose="020B0503020204020204" pitchFamily="34" charset="-122"/>
                <a:ea typeface="微软雅黑" panose="020B0503020204020204" pitchFamily="34" charset="-122"/>
              </a:rPr>
              <a:t>品质认证体系</a:t>
            </a:r>
          </a:p>
        </p:txBody>
      </p:sp>
      <p:pic>
        <p:nvPicPr>
          <p:cNvPr id="4" name="图片 3" descr="QQ图片20160302130625.jpg"/>
          <p:cNvPicPr>
            <a:picLocks noChangeAspect="1"/>
          </p:cNvPicPr>
          <p:nvPr/>
        </p:nvPicPr>
        <p:blipFill>
          <a:blip r:embed="rId5"/>
          <a:stretch>
            <a:fillRect/>
          </a:stretch>
        </p:blipFill>
        <p:spPr>
          <a:xfrm>
            <a:off x="60615" y="2775272"/>
            <a:ext cx="1581150" cy="2143125"/>
          </a:xfrm>
          <a:prstGeom prst="rect">
            <a:avLst/>
          </a:prstGeom>
        </p:spPr>
      </p:pic>
      <p:pic>
        <p:nvPicPr>
          <p:cNvPr id="5" name="图片 4" descr="QQ图片20160302130825.jpg"/>
          <p:cNvPicPr>
            <a:picLocks noChangeAspect="1"/>
          </p:cNvPicPr>
          <p:nvPr/>
        </p:nvPicPr>
        <p:blipFill>
          <a:blip r:embed="rId6"/>
          <a:stretch>
            <a:fillRect/>
          </a:stretch>
        </p:blipFill>
        <p:spPr>
          <a:xfrm>
            <a:off x="1882446" y="2775272"/>
            <a:ext cx="1543050" cy="2143125"/>
          </a:xfrm>
          <a:prstGeom prst="rect">
            <a:avLst/>
          </a:prstGeom>
        </p:spPr>
      </p:pic>
      <p:pic>
        <p:nvPicPr>
          <p:cNvPr id="6" name="图片 5" descr="QQ图片20160302130834.jpg"/>
          <p:cNvPicPr>
            <a:picLocks noChangeAspect="1"/>
          </p:cNvPicPr>
          <p:nvPr/>
        </p:nvPicPr>
        <p:blipFill>
          <a:blip r:embed="rId7"/>
          <a:stretch>
            <a:fillRect/>
          </a:stretch>
        </p:blipFill>
        <p:spPr>
          <a:xfrm>
            <a:off x="3656333" y="2898146"/>
            <a:ext cx="1790700" cy="1743075"/>
          </a:xfrm>
          <a:prstGeom prst="rect">
            <a:avLst/>
          </a:prstGeom>
          <a:effectLst>
            <a:innerShdw blurRad="63500" dist="50800" dir="8100000">
              <a:prstClr val="black">
                <a:alpha val="50000"/>
              </a:prstClr>
            </a:innerShdw>
          </a:effec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2" presetClass="entr" presetSubtype="8" fill="hold" nodeType="with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5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nodeType="withEffect">
                                  <p:stCondLst>
                                    <p:cond delay="50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2" presetClass="entr" presetSubtype="4" fill="hold" grpId="0" nodeType="withEffect">
                                  <p:stCondLst>
                                    <p:cond delay="50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100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par>
                                <p:cTn id="36" presetID="10" presetClass="entr" presetSubtype="0" fill="hold" nodeType="withEffect">
                                  <p:stCondLst>
                                    <p:cond delay="100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500"/>
                                        <p:tgtEl>
                                          <p:spTgt spid="71"/>
                                        </p:tgtEl>
                                      </p:cBhvr>
                                    </p:animEffect>
                                  </p:childTnLst>
                                </p:cTn>
                              </p:par>
                              <p:par>
                                <p:cTn id="39" presetID="2" presetClass="entr" presetSubtype="4" fill="hold" grpId="0" nodeType="withEffect">
                                  <p:stCondLst>
                                    <p:cond delay="1000"/>
                                  </p:stCondLst>
                                  <p:childTnLst>
                                    <p:set>
                                      <p:cBhvr>
                                        <p:cTn id="40" dur="1" fill="hold">
                                          <p:stCondLst>
                                            <p:cond delay="0"/>
                                          </p:stCondLst>
                                        </p:cTn>
                                        <p:tgtEl>
                                          <p:spTgt spid="75"/>
                                        </p:tgtEl>
                                        <p:attrNameLst>
                                          <p:attrName>style.visibility</p:attrName>
                                        </p:attrNameLst>
                                      </p:cBhvr>
                                      <p:to>
                                        <p:strVal val="visible"/>
                                      </p:to>
                                    </p:set>
                                    <p:anim calcmode="lin" valueType="num">
                                      <p:cBhvr additive="base">
                                        <p:cTn id="41" dur="500" fill="hold"/>
                                        <p:tgtEl>
                                          <p:spTgt spid="75"/>
                                        </p:tgtEl>
                                        <p:attrNameLst>
                                          <p:attrName>ppt_x</p:attrName>
                                        </p:attrNameLst>
                                      </p:cBhvr>
                                      <p:tavLst>
                                        <p:tav tm="0">
                                          <p:val>
                                            <p:strVal val="#ppt_x"/>
                                          </p:val>
                                        </p:tav>
                                        <p:tav tm="100000">
                                          <p:val>
                                            <p:strVal val="#ppt_x"/>
                                          </p:val>
                                        </p:tav>
                                      </p:tavLst>
                                    </p:anim>
                                    <p:anim calcmode="lin" valueType="num">
                                      <p:cBhvr additive="base">
                                        <p:cTn id="42" dur="500" fill="hold"/>
                                        <p:tgtEl>
                                          <p:spTgt spid="75"/>
                                        </p:tgtEl>
                                        <p:attrNameLst>
                                          <p:attrName>ppt_y</p:attrName>
                                        </p:attrNameLst>
                                      </p:cBhvr>
                                      <p:tavLst>
                                        <p:tav tm="0">
                                          <p:val>
                                            <p:strVal val="1+#ppt_h/2"/>
                                          </p:val>
                                        </p:tav>
                                        <p:tav tm="100000">
                                          <p:val>
                                            <p:strVal val="#ppt_y"/>
                                          </p:val>
                                        </p:tav>
                                      </p:tavLst>
                                    </p:anim>
                                  </p:childTnLst>
                                </p:cTn>
                              </p:par>
                              <p:par>
                                <p:cTn id="43" presetID="10" presetClass="entr" presetSubtype="0" fill="hold" nodeType="withEffect">
                                  <p:stCondLst>
                                    <p:cond delay="150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500"/>
                                        <p:tgtEl>
                                          <p:spTgt spid="82"/>
                                        </p:tgtEl>
                                      </p:cBhvr>
                                    </p:animEffect>
                                  </p:childTnLst>
                                </p:cTn>
                              </p:par>
                              <p:par>
                                <p:cTn id="46" presetID="10" presetClass="entr" presetSubtype="0" fill="hold" nodeType="withEffect">
                                  <p:stCondLst>
                                    <p:cond delay="150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childTnLst>
                                </p:cTn>
                              </p:par>
                              <p:par>
                                <p:cTn id="49" presetID="2" presetClass="entr" presetSubtype="4" fill="hold" grpId="0" nodeType="withEffect">
                                  <p:stCondLst>
                                    <p:cond delay="1500"/>
                                  </p:stCondLst>
                                  <p:childTnLst>
                                    <p:set>
                                      <p:cBhvr>
                                        <p:cTn id="50" dur="1" fill="hold">
                                          <p:stCondLst>
                                            <p:cond delay="0"/>
                                          </p:stCondLst>
                                        </p:cTn>
                                        <p:tgtEl>
                                          <p:spTgt spid="84"/>
                                        </p:tgtEl>
                                        <p:attrNameLst>
                                          <p:attrName>style.visibility</p:attrName>
                                        </p:attrNameLst>
                                      </p:cBhvr>
                                      <p:to>
                                        <p:strVal val="visible"/>
                                      </p:to>
                                    </p:set>
                                    <p:anim calcmode="lin" valueType="num">
                                      <p:cBhvr additive="base">
                                        <p:cTn id="51" dur="500" fill="hold"/>
                                        <p:tgtEl>
                                          <p:spTgt spid="84"/>
                                        </p:tgtEl>
                                        <p:attrNameLst>
                                          <p:attrName>ppt_x</p:attrName>
                                        </p:attrNameLst>
                                      </p:cBhvr>
                                      <p:tavLst>
                                        <p:tav tm="0">
                                          <p:val>
                                            <p:strVal val="#ppt_x"/>
                                          </p:val>
                                        </p:tav>
                                        <p:tav tm="100000">
                                          <p:val>
                                            <p:strVal val="#ppt_x"/>
                                          </p:val>
                                        </p:tav>
                                      </p:tavLst>
                                    </p:anim>
                                    <p:anim calcmode="lin" valueType="num">
                                      <p:cBhvr additive="base">
                                        <p:cTn id="5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74" grpId="0"/>
      <p:bldP spid="75" grpId="0"/>
      <p:bldP spid="8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淘宝网Chenying0907出品 1"/>
          <p:cNvGrpSpPr/>
          <p:nvPr/>
        </p:nvGrpSpPr>
        <p:grpSpPr>
          <a:xfrm>
            <a:off x="2572778" y="2085345"/>
            <a:ext cx="2763946" cy="3446339"/>
            <a:chOff x="3295850" y="1908877"/>
            <a:chExt cx="3738030" cy="4660916"/>
          </a:xfrm>
        </p:grpSpPr>
        <p:sp>
          <p:nvSpPr>
            <p:cNvPr id="3" name="圆角淘宝网Chenying0907出品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淘宝网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 name="圆角淘宝网Chenying0907出品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淘宝网Chenying0907出品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7030A0"/>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7" name="圆角淘宝网Chenying0907出品 6"/>
          <p:cNvSpPr/>
          <p:nvPr/>
        </p:nvSpPr>
        <p:spPr>
          <a:xfrm>
            <a:off x="4535182" y="2625703"/>
            <a:ext cx="5193268" cy="1001440"/>
          </a:xfrm>
          <a:prstGeom prst="roundRect">
            <a:avLst>
              <a:gd name="adj" fmla="val 9976"/>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grpSp>
        <p:nvGrpSpPr>
          <p:cNvPr id="8" name="淘宝网Chenying0907出品 7"/>
          <p:cNvGrpSpPr/>
          <p:nvPr/>
        </p:nvGrpSpPr>
        <p:grpSpPr>
          <a:xfrm>
            <a:off x="4628900" y="3044179"/>
            <a:ext cx="158010" cy="158012"/>
            <a:chOff x="4486616" y="3001075"/>
            <a:chExt cx="274695" cy="274699"/>
          </a:xfrm>
        </p:grpSpPr>
        <p:sp>
          <p:nvSpPr>
            <p:cNvPr id="9" name="淘宝网Chenying0907出品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endParaRPr>
            </a:p>
          </p:txBody>
        </p:sp>
        <p:sp>
          <p:nvSpPr>
            <p:cNvPr id="10" name="淘宝网Chenying0907出品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endParaRPr>
            </a:p>
          </p:txBody>
        </p:sp>
      </p:grpSp>
      <p:grpSp>
        <p:nvGrpSpPr>
          <p:cNvPr id="11" name="淘宝网Chenying0907出品 10"/>
          <p:cNvGrpSpPr/>
          <p:nvPr/>
        </p:nvGrpSpPr>
        <p:grpSpPr>
          <a:xfrm>
            <a:off x="4229561" y="3044179"/>
            <a:ext cx="158010" cy="158012"/>
            <a:chOff x="4486616" y="3001075"/>
            <a:chExt cx="274695" cy="274699"/>
          </a:xfrm>
        </p:grpSpPr>
        <p:sp>
          <p:nvSpPr>
            <p:cNvPr id="12" name="淘宝网Chenying0907出品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淘宝网Chenying0907出品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4" name="淘宝网Chenying0907出品 13"/>
          <p:cNvGrpSpPr/>
          <p:nvPr/>
        </p:nvGrpSpPr>
        <p:grpSpPr>
          <a:xfrm>
            <a:off x="4318304" y="3089060"/>
            <a:ext cx="384317" cy="61430"/>
            <a:chOff x="4318304" y="3089060"/>
            <a:chExt cx="384317" cy="61430"/>
          </a:xfrm>
        </p:grpSpPr>
        <p:sp>
          <p:nvSpPr>
            <p:cNvPr id="15" name="圆角淘宝网Chenying0907出品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圆角淘宝网Chenying0907出品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7" name="淘宝网Chenying0907出品 40"/>
          <p:cNvSpPr txBox="1"/>
          <p:nvPr/>
        </p:nvSpPr>
        <p:spPr>
          <a:xfrm>
            <a:off x="5615378" y="2820062"/>
            <a:ext cx="3506545" cy="646331"/>
          </a:xfrm>
          <a:prstGeom prst="rect">
            <a:avLst/>
          </a:prstGeom>
          <a:noFill/>
        </p:spPr>
        <p:txBody>
          <a:bodyPr wrap="squar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发展前景</a:t>
            </a:r>
          </a:p>
        </p:txBody>
      </p:sp>
      <p:grpSp>
        <p:nvGrpSpPr>
          <p:cNvPr id="27" name="淘宝网Chenying0907出品 26"/>
          <p:cNvGrpSpPr/>
          <p:nvPr/>
        </p:nvGrpSpPr>
        <p:grpSpPr>
          <a:xfrm>
            <a:off x="5030931" y="2884106"/>
            <a:ext cx="601529" cy="562742"/>
            <a:chOff x="5030931" y="2884106"/>
            <a:chExt cx="601529" cy="562742"/>
          </a:xfrm>
        </p:grpSpPr>
        <p:sp>
          <p:nvSpPr>
            <p:cNvPr id="28" name="淘宝网Chenying0907出品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latin typeface="Impact MT Std" pitchFamily="34" charset="0"/>
              </a:endParaRPr>
            </a:p>
          </p:txBody>
        </p:sp>
        <p:sp>
          <p:nvSpPr>
            <p:cNvPr id="29" name="淘宝网Chenying0907出品 58"/>
            <p:cNvSpPr txBox="1"/>
            <p:nvPr/>
          </p:nvSpPr>
          <p:spPr>
            <a:xfrm>
              <a:off x="5030931" y="2902999"/>
              <a:ext cx="601529" cy="523220"/>
            </a:xfrm>
            <a:prstGeom prst="rect">
              <a:avLst/>
            </a:prstGeom>
            <a:noFill/>
          </p:spPr>
          <p:txBody>
            <a:bodyPr wrap="square" rtlCol="0">
              <a:spAutoFit/>
            </a:bodyPr>
            <a:lstStyle/>
            <a:p>
              <a:pPr algn="ctr"/>
              <a:r>
                <a:rPr lang="en-US" altLang="zh-CN" sz="2800" dirty="0">
                  <a:solidFill>
                    <a:srgbClr val="7030A0"/>
                  </a:solidFill>
                  <a:latin typeface="Impact MT Std" pitchFamily="34" charset="0"/>
                </a:rPr>
                <a:t>04</a:t>
              </a:r>
              <a:endParaRPr lang="zh-CN" altLang="en-US" sz="2800" dirty="0">
                <a:solidFill>
                  <a:srgbClr val="7030A0"/>
                </a:solidFill>
                <a:latin typeface="Impact MT Std" pitchFamily="34" charset="0"/>
              </a:endParaRPr>
            </a:p>
          </p:txBody>
        </p:sp>
      </p:grpSp>
      <p:sp>
        <p:nvSpPr>
          <p:cNvPr id="22" name="KSO_Shape"/>
          <p:cNvSpPr/>
          <p:nvPr/>
        </p:nvSpPr>
        <p:spPr bwMode="auto">
          <a:xfrm>
            <a:off x="3217267" y="2874540"/>
            <a:ext cx="792088" cy="673272"/>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2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2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25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2" presetClass="entr" presetSubtype="1" fill="hold" grpId="0"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750"/>
                            </p:stCondLst>
                            <p:childTnLst>
                              <p:par>
                                <p:cTn id="28" presetID="42"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淘宝网Chenying0907出品 7"/>
          <p:cNvGrpSpPr/>
          <p:nvPr/>
        </p:nvGrpSpPr>
        <p:grpSpPr>
          <a:xfrm>
            <a:off x="552971" y="324163"/>
            <a:ext cx="604358" cy="216024"/>
            <a:chOff x="264939" y="188640"/>
            <a:chExt cx="604358" cy="216024"/>
          </a:xfrm>
        </p:grpSpPr>
        <p:sp>
          <p:nvSpPr>
            <p:cNvPr id="9" name="燕尾形 8"/>
            <p:cNvSpPr/>
            <p:nvPr/>
          </p:nvSpPr>
          <p:spPr>
            <a:xfrm>
              <a:off x="264939" y="188640"/>
              <a:ext cx="216024" cy="216024"/>
            </a:xfrm>
            <a:prstGeom prst="chevr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454914" y="188640"/>
              <a:ext cx="216024" cy="216024"/>
            </a:xfrm>
            <a:prstGeom prst="chevron">
              <a:avLst/>
            </a:prstGeom>
            <a:solidFill>
              <a:srgbClr val="7030A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653273" y="188640"/>
              <a:ext cx="216024" cy="216024"/>
            </a:xfrm>
            <a:prstGeom prst="chevron">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 name="淘宝网Chenying0907出品 9"/>
          <p:cNvSpPr txBox="1"/>
          <p:nvPr/>
        </p:nvSpPr>
        <p:spPr>
          <a:xfrm>
            <a:off x="1344930" y="243840"/>
            <a:ext cx="4449445" cy="1176020"/>
          </a:xfrm>
          <a:prstGeom prst="rect">
            <a:avLst/>
          </a:prstGeom>
          <a:noFill/>
        </p:spPr>
        <p:txBody>
          <a:bodyPr wrap="square" lIns="68580" tIns="34290" rIns="68580" bIns="34290" rtlCol="0">
            <a:spAutoFit/>
          </a:bodyPr>
          <a:lstStyle/>
          <a:p>
            <a:pPr marL="0" lvl="1"/>
            <a:r>
              <a:rPr lang="zh-CN" altLang="en-US" sz="2400" b="1" dirty="0">
                <a:solidFill>
                  <a:srgbClr val="7030A0"/>
                </a:solidFill>
                <a:latin typeface="微软雅黑" panose="020B0503020204020204" pitchFamily="34" charset="-122"/>
                <a:ea typeface="微软雅黑" panose="020B0503020204020204" pitchFamily="34" charset="-122"/>
              </a:rPr>
              <a:t>上海添蓝拉链科技有限公司</a:t>
            </a:r>
          </a:p>
          <a:p>
            <a:pPr marL="0" lvl="1"/>
            <a:r>
              <a:rPr lang="zh-CN" altLang="en-US" sz="2400" b="1" dirty="0">
                <a:solidFill>
                  <a:srgbClr val="7030A0"/>
                </a:solidFill>
                <a:latin typeface="微软雅黑" panose="020B0503020204020204" pitchFamily="34" charset="-122"/>
                <a:ea typeface="微软雅黑" panose="020B0503020204020204" pitchFamily="34" charset="-122"/>
                <a:sym typeface="+mn-ea"/>
              </a:rPr>
              <a:t>添达钮扣配件（上海）有限公司</a:t>
            </a:r>
            <a:endParaRPr lang="zh-CN" altLang="en-US" sz="2400" b="1" dirty="0">
              <a:solidFill>
                <a:srgbClr val="F8353D"/>
              </a:solidFill>
              <a:latin typeface="微软雅黑" panose="020B0503020204020204" pitchFamily="34" charset="-122"/>
              <a:ea typeface="微软雅黑" panose="020B0503020204020204" pitchFamily="34" charset="-122"/>
            </a:endParaRPr>
          </a:p>
          <a:p>
            <a:pPr marL="0" lvl="1"/>
            <a:endParaRPr lang="zh-CN" altLang="en-US" sz="2400" b="1" dirty="0">
              <a:solidFill>
                <a:srgbClr val="7030A0"/>
              </a:solidFill>
              <a:latin typeface="微软雅黑" panose="020B0503020204020204" pitchFamily="34" charset="-122"/>
              <a:ea typeface="微软雅黑" panose="020B0503020204020204" pitchFamily="34" charset="-122"/>
            </a:endParaRPr>
          </a:p>
        </p:txBody>
      </p:sp>
      <p:cxnSp>
        <p:nvCxnSpPr>
          <p:cNvPr id="13" name="淘宝网Chenying0907出品 12"/>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淘宝网Chenying0907出品标注 13"/>
          <p:cNvSpPr/>
          <p:nvPr/>
        </p:nvSpPr>
        <p:spPr>
          <a:xfrm>
            <a:off x="10911596" y="260648"/>
            <a:ext cx="442575" cy="296525"/>
          </a:xfrm>
          <a:prstGeom prst="wedgeRectCallo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Impact MT Std" pitchFamily="34" charset="0"/>
            </a:endParaRPr>
          </a:p>
        </p:txBody>
      </p:sp>
      <p:sp>
        <p:nvSpPr>
          <p:cNvPr id="15" name="淘宝网Chenying0907出品 3"/>
          <p:cNvSpPr>
            <a:spLocks noChangeArrowheads="1"/>
          </p:cNvSpPr>
          <p:nvPr/>
        </p:nvSpPr>
        <p:spPr bwMode="auto">
          <a:xfrm>
            <a:off x="10911595" y="260648"/>
            <a:ext cx="442575" cy="31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spcBef>
                <a:spcPct val="0"/>
              </a:spcBef>
              <a:buFont typeface="Arial" panose="020B0604020202020204" pitchFamily="34" charset="0"/>
              <a:buNone/>
            </a:pPr>
            <a:r>
              <a:rPr lang="en-US" altLang="zh-CN" sz="1600" b="1" dirty="0">
                <a:solidFill>
                  <a:schemeClr val="bg1"/>
                </a:solidFill>
                <a:latin typeface="Impact MT Std" pitchFamily="34" charset="0"/>
                <a:ea typeface="微软雅黑" panose="020B0503020204020204" pitchFamily="34" charset="-122"/>
                <a:cs typeface="Arial" panose="020B0604020202020204" pitchFamily="34" charset="0"/>
              </a:rPr>
              <a:t>16</a:t>
            </a: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 y="2952328"/>
            <a:ext cx="6895981" cy="3933056"/>
          </a:xfrm>
          <a:prstGeom prst="rect">
            <a:avLst/>
          </a:prstGeom>
        </p:spPr>
      </p:pic>
      <p:sp>
        <p:nvSpPr>
          <p:cNvPr id="17" name="TextBox 16"/>
          <p:cNvSpPr txBox="1"/>
          <p:nvPr/>
        </p:nvSpPr>
        <p:spPr>
          <a:xfrm>
            <a:off x="1633091" y="1412776"/>
            <a:ext cx="2744626" cy="615553"/>
          </a:xfrm>
          <a:prstGeom prst="rect">
            <a:avLst/>
          </a:prstGeom>
          <a:noFill/>
        </p:spPr>
        <p:txBody>
          <a:bodyPr wrap="square" lIns="0" tIns="0" rIns="0" bIns="0" rtlCol="0">
            <a:spAutoFit/>
          </a:bodyPr>
          <a:lstStyle/>
          <a:p>
            <a:r>
              <a:rPr lang="zh-CN" altLang="en-US" sz="4000" b="1" dirty="0">
                <a:solidFill>
                  <a:srgbClr val="01ACBE"/>
                </a:solidFill>
                <a:latin typeface="微软雅黑" panose="020B0503020204020204" pitchFamily="34" charset="-122"/>
                <a:ea typeface="微软雅黑" panose="020B0503020204020204" pitchFamily="34" charset="-122"/>
              </a:rPr>
              <a:t>高瞻远瞩</a:t>
            </a:r>
          </a:p>
        </p:txBody>
      </p:sp>
      <p:sp>
        <p:nvSpPr>
          <p:cNvPr id="18" name="TextBox 17"/>
          <p:cNvSpPr txBox="1"/>
          <p:nvPr/>
        </p:nvSpPr>
        <p:spPr>
          <a:xfrm>
            <a:off x="2713355" y="2132856"/>
            <a:ext cx="2592144" cy="615553"/>
          </a:xfrm>
          <a:prstGeom prst="rect">
            <a:avLst/>
          </a:prstGeom>
          <a:noFill/>
        </p:spPr>
        <p:txBody>
          <a:bodyPr wrap="square" lIns="0" tIns="0" rIns="0" bIns="0" rtlCol="0">
            <a:spAutoFit/>
          </a:bodyPr>
          <a:lstStyle/>
          <a:p>
            <a:r>
              <a:rPr lang="zh-CN" altLang="en-US" sz="4000" b="1" dirty="0">
                <a:solidFill>
                  <a:srgbClr val="01ACBE"/>
                </a:solidFill>
                <a:latin typeface="微软雅黑" panose="020B0503020204020204" pitchFamily="34" charset="-122"/>
                <a:ea typeface="微软雅黑" panose="020B0503020204020204" pitchFamily="34" charset="-122"/>
              </a:rPr>
              <a:t>制胜未来</a:t>
            </a:r>
          </a:p>
        </p:txBody>
      </p:sp>
      <p:grpSp>
        <p:nvGrpSpPr>
          <p:cNvPr id="19" name="淘宝网Chenying0907出品 18"/>
          <p:cNvGrpSpPr/>
          <p:nvPr/>
        </p:nvGrpSpPr>
        <p:grpSpPr>
          <a:xfrm>
            <a:off x="6961682" y="1021492"/>
            <a:ext cx="1378644" cy="1221883"/>
            <a:chOff x="3295850" y="2263222"/>
            <a:chExt cx="2643765" cy="2343151"/>
          </a:xfrm>
        </p:grpSpPr>
        <p:sp>
          <p:nvSpPr>
            <p:cNvPr id="21" name="淘宝网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3" name="淘宝网Chenying0907出品 5"/>
            <p:cNvSpPr/>
            <p:nvPr/>
          </p:nvSpPr>
          <p:spPr bwMode="auto">
            <a:xfrm rot="10800000">
              <a:off x="3548875"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4" name="淘宝网Chenying0907出品 23"/>
          <p:cNvGrpSpPr/>
          <p:nvPr/>
        </p:nvGrpSpPr>
        <p:grpSpPr>
          <a:xfrm>
            <a:off x="6961682" y="2483532"/>
            <a:ext cx="1378644" cy="1221883"/>
            <a:chOff x="3295850" y="2263222"/>
            <a:chExt cx="2643765" cy="2343151"/>
          </a:xfrm>
        </p:grpSpPr>
        <p:sp>
          <p:nvSpPr>
            <p:cNvPr id="26" name="淘宝网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8" name="淘宝网Chenying0907出品 5"/>
            <p:cNvSpPr/>
            <p:nvPr/>
          </p:nvSpPr>
          <p:spPr bwMode="auto">
            <a:xfrm rot="10800000">
              <a:off x="3548875"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9" name="淘宝网Chenying0907出品 28"/>
          <p:cNvGrpSpPr/>
          <p:nvPr/>
        </p:nvGrpSpPr>
        <p:grpSpPr>
          <a:xfrm>
            <a:off x="6961682" y="3988595"/>
            <a:ext cx="1378644" cy="1221883"/>
            <a:chOff x="3295850" y="2263222"/>
            <a:chExt cx="2643765" cy="2343151"/>
          </a:xfrm>
        </p:grpSpPr>
        <p:sp>
          <p:nvSpPr>
            <p:cNvPr id="31" name="淘宝网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3" name="淘宝网Chenying0907出品 5"/>
            <p:cNvSpPr/>
            <p:nvPr/>
          </p:nvSpPr>
          <p:spPr bwMode="auto">
            <a:xfrm rot="10800000">
              <a:off x="3548875"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8353D"/>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34" name="淘宝网Chenying0907出品 33"/>
          <p:cNvGrpSpPr/>
          <p:nvPr/>
        </p:nvGrpSpPr>
        <p:grpSpPr>
          <a:xfrm>
            <a:off x="6961682" y="5446499"/>
            <a:ext cx="1378644" cy="1221883"/>
            <a:chOff x="3295850" y="2263222"/>
            <a:chExt cx="2643765" cy="2343151"/>
          </a:xfrm>
        </p:grpSpPr>
        <p:sp>
          <p:nvSpPr>
            <p:cNvPr id="36" name="淘宝网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8" name="淘宝网Chenying0907出品 5"/>
            <p:cNvSpPr/>
            <p:nvPr/>
          </p:nvSpPr>
          <p:spPr bwMode="auto">
            <a:xfrm rot="10800000">
              <a:off x="3548875"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7030A0"/>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39" name="TextBox 38"/>
          <p:cNvSpPr txBox="1"/>
          <p:nvPr/>
        </p:nvSpPr>
        <p:spPr>
          <a:xfrm>
            <a:off x="6889675" y="1268760"/>
            <a:ext cx="1443297" cy="830997"/>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企业</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使命</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8474075" y="1061085"/>
            <a:ext cx="3192780" cy="1246505"/>
          </a:xfrm>
          <a:prstGeom prst="rect">
            <a:avLst/>
          </a:prstGeom>
          <a:noFill/>
        </p:spPr>
        <p:txBody>
          <a:bodyPr wrap="square" lIns="0" tIns="0" rIns="0" bIns="0" rtlCol="0">
            <a:spAutoFit/>
          </a:bodyPr>
          <a:lstStyle>
            <a:defPPr>
              <a:defRPr lang="zh-CN"/>
            </a:defPPr>
            <a:lvl1pPr>
              <a:lnSpc>
                <a:spcPts val="1600"/>
              </a:lnSpc>
              <a:defRPr sz="1200" b="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b="1" dirty="0">
                <a:solidFill>
                  <a:srgbClr val="FFB850"/>
                </a:solidFill>
              </a:rPr>
              <a:t>通过不断提升产品竞争力，为客户提供一站式服务，为客户创造更大的价值</a:t>
            </a:r>
          </a:p>
        </p:txBody>
      </p:sp>
      <p:sp>
        <p:nvSpPr>
          <p:cNvPr id="41" name="TextBox 40"/>
          <p:cNvSpPr txBox="1"/>
          <p:nvPr/>
        </p:nvSpPr>
        <p:spPr>
          <a:xfrm>
            <a:off x="6899869" y="2716369"/>
            <a:ext cx="1443297" cy="82994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公司</a:t>
            </a:r>
          </a:p>
          <a:p>
            <a:pPr algn="ctr"/>
            <a:r>
              <a:rPr lang="zh-CN" altLang="en-US" sz="2400" b="1" dirty="0">
                <a:solidFill>
                  <a:schemeClr val="bg1"/>
                </a:solidFill>
                <a:latin typeface="微软雅黑" panose="020B0503020204020204" pitchFamily="34" charset="-122"/>
                <a:ea typeface="微软雅黑" panose="020B0503020204020204" pitchFamily="34" charset="-122"/>
              </a:rPr>
              <a:t>愿景</a:t>
            </a:r>
          </a:p>
        </p:txBody>
      </p:sp>
      <p:sp>
        <p:nvSpPr>
          <p:cNvPr id="42" name="TextBox 41"/>
          <p:cNvSpPr txBox="1"/>
          <p:nvPr/>
        </p:nvSpPr>
        <p:spPr>
          <a:xfrm>
            <a:off x="8474075" y="2508250"/>
            <a:ext cx="2877185" cy="1246505"/>
          </a:xfrm>
          <a:prstGeom prst="rect">
            <a:avLst/>
          </a:prstGeom>
          <a:noFill/>
        </p:spPr>
        <p:txBody>
          <a:bodyPr wrap="square" lIns="0" tIns="0" rIns="0" bIns="0" rtlCol="0">
            <a:spAutoFit/>
          </a:bodyPr>
          <a:lstStyle>
            <a:defPPr>
              <a:defRPr lang="zh-CN"/>
            </a:defPPr>
            <a:lvl1pPr>
              <a:lnSpc>
                <a:spcPts val="1800"/>
              </a:lnSpc>
              <a:defRPr sz="1600" b="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b="1" dirty="0">
                <a:solidFill>
                  <a:srgbClr val="01ACBE"/>
                </a:solidFill>
              </a:rPr>
              <a:t>持续进步，稳健经营，把PGP打造成国际服饰辅料知名品牌</a:t>
            </a:r>
          </a:p>
        </p:txBody>
      </p:sp>
      <p:sp>
        <p:nvSpPr>
          <p:cNvPr id="43" name="TextBox 42"/>
          <p:cNvSpPr txBox="1"/>
          <p:nvPr/>
        </p:nvSpPr>
        <p:spPr>
          <a:xfrm>
            <a:off x="6889675" y="4182179"/>
            <a:ext cx="1443297" cy="82994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质量</a:t>
            </a:r>
          </a:p>
          <a:p>
            <a:pPr algn="ctr"/>
            <a:r>
              <a:rPr lang="zh-CN" altLang="en-US" sz="2400" b="1" dirty="0">
                <a:solidFill>
                  <a:schemeClr val="bg1"/>
                </a:solidFill>
                <a:latin typeface="微软雅黑" panose="020B0503020204020204" pitchFamily="34" charset="-122"/>
                <a:ea typeface="微软雅黑" panose="020B0503020204020204" pitchFamily="34" charset="-122"/>
              </a:rPr>
              <a:t>方针</a:t>
            </a:r>
          </a:p>
        </p:txBody>
      </p:sp>
      <p:sp>
        <p:nvSpPr>
          <p:cNvPr id="44" name="TextBox 43"/>
          <p:cNvSpPr txBox="1"/>
          <p:nvPr/>
        </p:nvSpPr>
        <p:spPr>
          <a:xfrm>
            <a:off x="8474075" y="4124325"/>
            <a:ext cx="2880360" cy="692150"/>
          </a:xfrm>
          <a:prstGeom prst="rect">
            <a:avLst/>
          </a:prstGeom>
          <a:noFill/>
        </p:spPr>
        <p:txBody>
          <a:bodyPr wrap="square" lIns="0" tIns="0" rIns="0" bIns="0" rtlCol="0">
            <a:spAutoFit/>
          </a:bodyPr>
          <a:lstStyle>
            <a:defPPr>
              <a:defRPr lang="zh-CN"/>
            </a:defPPr>
            <a:lvl1pPr>
              <a:lnSpc>
                <a:spcPts val="1800"/>
              </a:lnSpc>
              <a:defRPr sz="1400" b="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800" b="1" dirty="0">
                <a:solidFill>
                  <a:srgbClr val="F8353D"/>
                </a:solidFill>
              </a:rPr>
              <a:t>精细管理，品质保证，员工满意，持续改进，客户满意, 追求卓越</a:t>
            </a:r>
          </a:p>
        </p:txBody>
      </p:sp>
      <p:sp>
        <p:nvSpPr>
          <p:cNvPr id="45" name="TextBox 44"/>
          <p:cNvSpPr txBox="1"/>
          <p:nvPr/>
        </p:nvSpPr>
        <p:spPr>
          <a:xfrm>
            <a:off x="6889675" y="5622339"/>
            <a:ext cx="1443297" cy="82994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质量</a:t>
            </a:r>
          </a:p>
          <a:p>
            <a:pPr algn="ctr"/>
            <a:r>
              <a:rPr lang="zh-CN" altLang="en-US" sz="2400" b="1" dirty="0">
                <a:solidFill>
                  <a:schemeClr val="bg1"/>
                </a:solidFill>
                <a:latin typeface="微软雅黑" panose="020B0503020204020204" pitchFamily="34" charset="-122"/>
                <a:ea typeface="微软雅黑" panose="020B0503020204020204" pitchFamily="34" charset="-122"/>
              </a:rPr>
              <a:t>目标</a:t>
            </a:r>
          </a:p>
        </p:txBody>
      </p:sp>
      <p:sp>
        <p:nvSpPr>
          <p:cNvPr id="46" name="TextBox 45"/>
          <p:cNvSpPr txBox="1"/>
          <p:nvPr/>
        </p:nvSpPr>
        <p:spPr>
          <a:xfrm>
            <a:off x="8473440" y="5582285"/>
            <a:ext cx="3070860" cy="461645"/>
          </a:xfrm>
          <a:prstGeom prst="rect">
            <a:avLst/>
          </a:prstGeom>
          <a:noFill/>
        </p:spPr>
        <p:txBody>
          <a:bodyPr wrap="square" lIns="0" tIns="0" rIns="0" bIns="0" rtlCol="0">
            <a:spAutoFit/>
          </a:bodyPr>
          <a:lstStyle>
            <a:defPPr>
              <a:defRPr lang="zh-CN"/>
            </a:defPPr>
            <a:lvl1pPr>
              <a:lnSpc>
                <a:spcPts val="1800"/>
              </a:lnSpc>
              <a:defRPr sz="1400" b="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800" b="1" dirty="0">
                <a:solidFill>
                  <a:srgbClr val="7030A0"/>
                </a:solidFill>
              </a:rPr>
              <a:t>顾客满意度≧ 92，产品一次性交验合格率 98%</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2" presetClass="entr" presetSubtype="8" fill="hold" nodeType="with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par>
                          <p:cTn id="27" fill="hold">
                            <p:stCondLst>
                              <p:cond delay="1500"/>
                            </p:stCondLst>
                            <p:childTnLst>
                              <p:par>
                                <p:cTn id="28" presetID="2" presetClass="entr" presetSubtype="2"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300" fill="hold"/>
                                        <p:tgtEl>
                                          <p:spTgt spid="17"/>
                                        </p:tgtEl>
                                        <p:attrNameLst>
                                          <p:attrName>ppt_x</p:attrName>
                                        </p:attrNameLst>
                                      </p:cBhvr>
                                      <p:tavLst>
                                        <p:tav tm="0">
                                          <p:val>
                                            <p:strVal val="1+#ppt_w/2"/>
                                          </p:val>
                                        </p:tav>
                                        <p:tav tm="100000">
                                          <p:val>
                                            <p:strVal val="#ppt_x"/>
                                          </p:val>
                                        </p:tav>
                                      </p:tavLst>
                                    </p:anim>
                                    <p:anim calcmode="lin" valueType="num">
                                      <p:cBhvr additive="base">
                                        <p:cTn id="31" dur="3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2"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300" fill="hold"/>
                                        <p:tgtEl>
                                          <p:spTgt spid="18"/>
                                        </p:tgtEl>
                                        <p:attrNameLst>
                                          <p:attrName>ppt_x</p:attrName>
                                        </p:attrNameLst>
                                      </p:cBhvr>
                                      <p:tavLst>
                                        <p:tav tm="0">
                                          <p:val>
                                            <p:strVal val="1+#ppt_w/2"/>
                                          </p:val>
                                        </p:tav>
                                        <p:tav tm="100000">
                                          <p:val>
                                            <p:strVal val="#ppt_x"/>
                                          </p:val>
                                        </p:tav>
                                      </p:tavLst>
                                    </p:anim>
                                    <p:anim calcmode="lin" valueType="num">
                                      <p:cBhvr additive="base">
                                        <p:cTn id="36" dur="300" fill="hold"/>
                                        <p:tgtEl>
                                          <p:spTgt spid="18"/>
                                        </p:tgtEl>
                                        <p:attrNameLst>
                                          <p:attrName>ppt_y</p:attrName>
                                        </p:attrNameLst>
                                      </p:cBhvr>
                                      <p:tavLst>
                                        <p:tav tm="0">
                                          <p:val>
                                            <p:strVal val="#ppt_y"/>
                                          </p:val>
                                        </p:tav>
                                        <p:tav tm="100000">
                                          <p:val>
                                            <p:strVal val="#ppt_y"/>
                                          </p:val>
                                        </p:tav>
                                      </p:tavLst>
                                    </p:anim>
                                  </p:childTnLst>
                                </p:cTn>
                              </p:par>
                              <p:par>
                                <p:cTn id="37" presetID="10" presetClass="entr" presetSubtype="0" fill="hold" nodeType="withEffect">
                                  <p:stCondLst>
                                    <p:cond delay="25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25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25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nodeType="withEffect">
                                  <p:stCondLst>
                                    <p:cond delay="25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par>
                          <p:cTn id="49" fill="hold">
                            <p:stCondLst>
                              <p:cond delay="25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10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53" dur="1000" fill="hold"/>
                                        <p:tgtEl>
                                          <p:spTgt spid="39"/>
                                        </p:tgtEl>
                                        <p:attrNameLst>
                                          <p:attrName>ppt_y</p:attrName>
                                        </p:attrNameLst>
                                      </p:cBhvr>
                                      <p:tavLst>
                                        <p:tav tm="0">
                                          <p:val>
                                            <p:strVal val="#ppt_y"/>
                                          </p:val>
                                        </p:tav>
                                        <p:tav tm="100000">
                                          <p:val>
                                            <p:strVal val="#ppt_y"/>
                                          </p:val>
                                        </p:tav>
                                      </p:tavLst>
                                    </p:anim>
                                    <p:anim calcmode="lin" valueType="num">
                                      <p:cBhvr>
                                        <p:cTn id="54" dur="10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55" dur="10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56" dur="1000" tmFilter="0,0; .5, 1; 1, 1"/>
                                        <p:tgtEl>
                                          <p:spTgt spid="39"/>
                                        </p:tgtEl>
                                      </p:cBhvr>
                                    </p:animEffect>
                                  </p:childTnLst>
                                </p:cTn>
                              </p:par>
                            </p:childTnLst>
                          </p:cTn>
                        </p:par>
                        <p:par>
                          <p:cTn id="57" fill="hold">
                            <p:stCondLst>
                              <p:cond delay="4099"/>
                            </p:stCondLst>
                            <p:childTnLst>
                              <p:par>
                                <p:cTn id="58" presetID="2" presetClass="entr" presetSubtype="2"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500" fill="hold"/>
                                        <p:tgtEl>
                                          <p:spTgt spid="40"/>
                                        </p:tgtEl>
                                        <p:attrNameLst>
                                          <p:attrName>ppt_x</p:attrName>
                                        </p:attrNameLst>
                                      </p:cBhvr>
                                      <p:tavLst>
                                        <p:tav tm="0">
                                          <p:val>
                                            <p:strVal val="1+#ppt_w/2"/>
                                          </p:val>
                                        </p:tav>
                                        <p:tav tm="100000">
                                          <p:val>
                                            <p:strVal val="#ppt_x"/>
                                          </p:val>
                                        </p:tav>
                                      </p:tavLst>
                                    </p:anim>
                                    <p:anim calcmode="lin" valueType="num">
                                      <p:cBhvr additive="base">
                                        <p:cTn id="61" dur="500" fill="hold"/>
                                        <p:tgtEl>
                                          <p:spTgt spid="40"/>
                                        </p:tgtEl>
                                        <p:attrNameLst>
                                          <p:attrName>ppt_y</p:attrName>
                                        </p:attrNameLst>
                                      </p:cBhvr>
                                      <p:tavLst>
                                        <p:tav tm="0">
                                          <p:val>
                                            <p:strVal val="#ppt_y"/>
                                          </p:val>
                                        </p:tav>
                                        <p:tav tm="100000">
                                          <p:val>
                                            <p:strVal val="#ppt_y"/>
                                          </p:val>
                                        </p:tav>
                                      </p:tavLst>
                                    </p:anim>
                                  </p:childTnLst>
                                </p:cTn>
                              </p:par>
                            </p:childTnLst>
                          </p:cTn>
                        </p:par>
                        <p:par>
                          <p:cTn id="62" fill="hold">
                            <p:stCondLst>
                              <p:cond delay="4599"/>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41"/>
                                        </p:tgtEl>
                                        <p:attrNameLst>
                                          <p:attrName>style.visibility</p:attrName>
                                        </p:attrNameLst>
                                      </p:cBhvr>
                                      <p:to>
                                        <p:strVal val="visible"/>
                                      </p:to>
                                    </p:set>
                                    <p:anim calcmode="lin" valueType="num">
                                      <p:cBhvr>
                                        <p:cTn id="65"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66" dur="1000" fill="hold"/>
                                        <p:tgtEl>
                                          <p:spTgt spid="41"/>
                                        </p:tgtEl>
                                        <p:attrNameLst>
                                          <p:attrName>ppt_y</p:attrName>
                                        </p:attrNameLst>
                                      </p:cBhvr>
                                      <p:tavLst>
                                        <p:tav tm="0">
                                          <p:val>
                                            <p:strVal val="#ppt_y"/>
                                          </p:val>
                                        </p:tav>
                                        <p:tav tm="100000">
                                          <p:val>
                                            <p:strVal val="#ppt_y"/>
                                          </p:val>
                                        </p:tav>
                                      </p:tavLst>
                                    </p:anim>
                                    <p:anim calcmode="lin" valueType="num">
                                      <p:cBhvr>
                                        <p:cTn id="67"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68"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69" dur="1000" tmFilter="0,0; .5, 1; 1, 1"/>
                                        <p:tgtEl>
                                          <p:spTgt spid="41"/>
                                        </p:tgtEl>
                                      </p:cBhvr>
                                    </p:animEffect>
                                  </p:childTnLst>
                                </p:cTn>
                              </p:par>
                            </p:childTnLst>
                          </p:cTn>
                        </p:par>
                        <p:par>
                          <p:cTn id="70" fill="hold">
                            <p:stCondLst>
                              <p:cond delay="5900"/>
                            </p:stCondLst>
                            <p:childTnLst>
                              <p:par>
                                <p:cTn id="71" presetID="2" presetClass="entr" presetSubtype="2"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1+#ppt_w/2"/>
                                          </p:val>
                                        </p:tav>
                                        <p:tav tm="100000">
                                          <p:val>
                                            <p:strVal val="#ppt_x"/>
                                          </p:val>
                                        </p:tav>
                                      </p:tavLst>
                                    </p:anim>
                                    <p:anim calcmode="lin" valueType="num">
                                      <p:cBhvr additive="base">
                                        <p:cTn id="74" dur="500" fill="hold"/>
                                        <p:tgtEl>
                                          <p:spTgt spid="42"/>
                                        </p:tgtEl>
                                        <p:attrNameLst>
                                          <p:attrName>ppt_y</p:attrName>
                                        </p:attrNameLst>
                                      </p:cBhvr>
                                      <p:tavLst>
                                        <p:tav tm="0">
                                          <p:val>
                                            <p:strVal val="#ppt_y"/>
                                          </p:val>
                                        </p:tav>
                                        <p:tav tm="100000">
                                          <p:val>
                                            <p:strVal val="#ppt_y"/>
                                          </p:val>
                                        </p:tav>
                                      </p:tavLst>
                                    </p:anim>
                                  </p:childTnLst>
                                </p:cTn>
                              </p:par>
                            </p:childTnLst>
                          </p:cTn>
                        </p:par>
                        <p:par>
                          <p:cTn id="75" fill="hold">
                            <p:stCondLst>
                              <p:cond delay="640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43"/>
                                        </p:tgtEl>
                                        <p:attrNameLst>
                                          <p:attrName>style.visibility</p:attrName>
                                        </p:attrNameLst>
                                      </p:cBhvr>
                                      <p:to>
                                        <p:strVal val="visible"/>
                                      </p:to>
                                    </p:set>
                                    <p:anim calcmode="lin" valueType="num">
                                      <p:cBhvr>
                                        <p:cTn id="78" dur="10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9" dur="1000" fill="hold"/>
                                        <p:tgtEl>
                                          <p:spTgt spid="43"/>
                                        </p:tgtEl>
                                        <p:attrNameLst>
                                          <p:attrName>ppt_y</p:attrName>
                                        </p:attrNameLst>
                                      </p:cBhvr>
                                      <p:tavLst>
                                        <p:tav tm="0">
                                          <p:val>
                                            <p:strVal val="#ppt_y"/>
                                          </p:val>
                                        </p:tav>
                                        <p:tav tm="100000">
                                          <p:val>
                                            <p:strVal val="#ppt_y"/>
                                          </p:val>
                                        </p:tav>
                                      </p:tavLst>
                                    </p:anim>
                                    <p:anim calcmode="lin" valueType="num">
                                      <p:cBhvr>
                                        <p:cTn id="80" dur="10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1" dur="10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82" dur="1000" tmFilter="0,0; .5, 1; 1, 1"/>
                                        <p:tgtEl>
                                          <p:spTgt spid="43"/>
                                        </p:tgtEl>
                                      </p:cBhvr>
                                    </p:animEffect>
                                  </p:childTnLst>
                                </p:cTn>
                              </p:par>
                            </p:childTnLst>
                          </p:cTn>
                        </p:par>
                        <p:par>
                          <p:cTn id="83" fill="hold">
                            <p:stCondLst>
                              <p:cond delay="7699"/>
                            </p:stCondLst>
                            <p:childTnLst>
                              <p:par>
                                <p:cTn id="84" presetID="2" presetClass="entr" presetSubtype="2" fill="hold" grpId="0" nodeType="after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additive="base">
                                        <p:cTn id="86" dur="500" fill="hold"/>
                                        <p:tgtEl>
                                          <p:spTgt spid="44"/>
                                        </p:tgtEl>
                                        <p:attrNameLst>
                                          <p:attrName>ppt_x</p:attrName>
                                        </p:attrNameLst>
                                      </p:cBhvr>
                                      <p:tavLst>
                                        <p:tav tm="0">
                                          <p:val>
                                            <p:strVal val="1+#ppt_w/2"/>
                                          </p:val>
                                        </p:tav>
                                        <p:tav tm="100000">
                                          <p:val>
                                            <p:strVal val="#ppt_x"/>
                                          </p:val>
                                        </p:tav>
                                      </p:tavLst>
                                    </p:anim>
                                    <p:anim calcmode="lin" valueType="num">
                                      <p:cBhvr additive="base">
                                        <p:cTn id="87" dur="500" fill="hold"/>
                                        <p:tgtEl>
                                          <p:spTgt spid="44"/>
                                        </p:tgtEl>
                                        <p:attrNameLst>
                                          <p:attrName>ppt_y</p:attrName>
                                        </p:attrNameLst>
                                      </p:cBhvr>
                                      <p:tavLst>
                                        <p:tav tm="0">
                                          <p:val>
                                            <p:strVal val="#ppt_y"/>
                                          </p:val>
                                        </p:tav>
                                        <p:tav tm="100000">
                                          <p:val>
                                            <p:strVal val="#ppt_y"/>
                                          </p:val>
                                        </p:tav>
                                      </p:tavLst>
                                    </p:anim>
                                  </p:childTnLst>
                                </p:cTn>
                              </p:par>
                            </p:childTnLst>
                          </p:cTn>
                        </p:par>
                        <p:par>
                          <p:cTn id="88" fill="hold">
                            <p:stCondLst>
                              <p:cond delay="8199"/>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45"/>
                                        </p:tgtEl>
                                        <p:attrNameLst>
                                          <p:attrName>style.visibility</p:attrName>
                                        </p:attrNameLst>
                                      </p:cBhvr>
                                      <p:to>
                                        <p:strVal val="visible"/>
                                      </p:to>
                                    </p:set>
                                    <p:anim calcmode="lin" valueType="num">
                                      <p:cBhvr>
                                        <p:cTn id="91" dur="10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92" dur="1000" fill="hold"/>
                                        <p:tgtEl>
                                          <p:spTgt spid="45"/>
                                        </p:tgtEl>
                                        <p:attrNameLst>
                                          <p:attrName>ppt_y</p:attrName>
                                        </p:attrNameLst>
                                      </p:cBhvr>
                                      <p:tavLst>
                                        <p:tav tm="0">
                                          <p:val>
                                            <p:strVal val="#ppt_y"/>
                                          </p:val>
                                        </p:tav>
                                        <p:tav tm="100000">
                                          <p:val>
                                            <p:strVal val="#ppt_y"/>
                                          </p:val>
                                        </p:tav>
                                      </p:tavLst>
                                    </p:anim>
                                    <p:anim calcmode="lin" valueType="num">
                                      <p:cBhvr>
                                        <p:cTn id="93" dur="10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94" dur="10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95" dur="1000" tmFilter="0,0; .5, 1; 1, 1"/>
                                        <p:tgtEl>
                                          <p:spTgt spid="45"/>
                                        </p:tgtEl>
                                      </p:cBhvr>
                                    </p:animEffect>
                                  </p:childTnLst>
                                </p:cTn>
                              </p:par>
                            </p:childTnLst>
                          </p:cTn>
                        </p:par>
                        <p:par>
                          <p:cTn id="96" fill="hold">
                            <p:stCondLst>
                              <p:cond delay="9500"/>
                            </p:stCondLst>
                            <p:childTnLst>
                              <p:par>
                                <p:cTn id="97" presetID="2" presetClass="entr" presetSubtype="2" fill="hold" grpId="0" nodeType="after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additive="base">
                                        <p:cTn id="99" dur="500" fill="hold"/>
                                        <p:tgtEl>
                                          <p:spTgt spid="46"/>
                                        </p:tgtEl>
                                        <p:attrNameLst>
                                          <p:attrName>ppt_x</p:attrName>
                                        </p:attrNameLst>
                                      </p:cBhvr>
                                      <p:tavLst>
                                        <p:tav tm="0">
                                          <p:val>
                                            <p:strVal val="1+#ppt_w/2"/>
                                          </p:val>
                                        </p:tav>
                                        <p:tav tm="100000">
                                          <p:val>
                                            <p:strVal val="#ppt_x"/>
                                          </p:val>
                                        </p:tav>
                                      </p:tavLst>
                                    </p:anim>
                                    <p:anim calcmode="lin" valueType="num">
                                      <p:cBhvr additive="base">
                                        <p:cTn id="100"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7" grpId="0"/>
      <p:bldP spid="18" grpId="0"/>
      <p:bldP spid="39" grpId="0"/>
      <p:bldP spid="40" grpId="0"/>
      <p:bldP spid="41" grpId="0"/>
      <p:bldP spid="42" grpId="0"/>
      <p:bldP spid="43" grpId="0"/>
      <p:bldP spid="44" grpId="0"/>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淘宝网Chenying0907出品 7"/>
          <p:cNvGrpSpPr/>
          <p:nvPr/>
        </p:nvGrpSpPr>
        <p:grpSpPr>
          <a:xfrm>
            <a:off x="552971" y="324163"/>
            <a:ext cx="604358" cy="216024"/>
            <a:chOff x="264939" y="188640"/>
            <a:chExt cx="604358" cy="216024"/>
          </a:xfrm>
        </p:grpSpPr>
        <p:sp>
          <p:nvSpPr>
            <p:cNvPr id="9" name="燕尾形 8"/>
            <p:cNvSpPr/>
            <p:nvPr/>
          </p:nvSpPr>
          <p:spPr>
            <a:xfrm>
              <a:off x="264939" y="188640"/>
              <a:ext cx="216024" cy="216024"/>
            </a:xfrm>
            <a:prstGeom prst="chevr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454914" y="188640"/>
              <a:ext cx="216024" cy="216024"/>
            </a:xfrm>
            <a:prstGeom prst="chevron">
              <a:avLst/>
            </a:prstGeom>
            <a:solidFill>
              <a:srgbClr val="7030A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653273" y="188640"/>
              <a:ext cx="216024" cy="216024"/>
            </a:xfrm>
            <a:prstGeom prst="chevron">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 name="淘宝网Chenying0907出品 9"/>
          <p:cNvSpPr txBox="1"/>
          <p:nvPr/>
        </p:nvSpPr>
        <p:spPr>
          <a:xfrm>
            <a:off x="1344930" y="243840"/>
            <a:ext cx="4667885" cy="1176020"/>
          </a:xfrm>
          <a:prstGeom prst="rect">
            <a:avLst/>
          </a:prstGeom>
          <a:noFill/>
        </p:spPr>
        <p:txBody>
          <a:bodyPr wrap="square" lIns="68580" tIns="34290" rIns="68580" bIns="34290" rtlCol="0">
            <a:spAutoFit/>
          </a:bodyPr>
          <a:lstStyle/>
          <a:p>
            <a:pPr marL="0" lvl="1"/>
            <a:r>
              <a:rPr lang="zh-CN" altLang="en-US" sz="2400" b="1" dirty="0">
                <a:solidFill>
                  <a:srgbClr val="7030A0"/>
                </a:solidFill>
                <a:latin typeface="微软雅黑" panose="020B0503020204020204" pitchFamily="34" charset="-122"/>
                <a:ea typeface="微软雅黑" panose="020B0503020204020204" pitchFamily="34" charset="-122"/>
              </a:rPr>
              <a:t>上海添蓝拉链科技有限公司</a:t>
            </a:r>
          </a:p>
          <a:p>
            <a:pPr marL="0" lvl="1"/>
            <a:r>
              <a:rPr lang="zh-CN" altLang="en-US" sz="2400" b="1" dirty="0">
                <a:solidFill>
                  <a:srgbClr val="7030A0"/>
                </a:solidFill>
                <a:latin typeface="微软雅黑" panose="020B0503020204020204" pitchFamily="34" charset="-122"/>
                <a:ea typeface="微软雅黑" panose="020B0503020204020204" pitchFamily="34" charset="-122"/>
                <a:sym typeface="+mn-ea"/>
              </a:rPr>
              <a:t>添达钮扣配件（上海）有限公司</a:t>
            </a:r>
            <a:endParaRPr lang="zh-CN" altLang="en-US" sz="2400" b="1" dirty="0">
              <a:solidFill>
                <a:srgbClr val="F8353D"/>
              </a:solidFill>
              <a:latin typeface="微软雅黑" panose="020B0503020204020204" pitchFamily="34" charset="-122"/>
              <a:ea typeface="微软雅黑" panose="020B0503020204020204" pitchFamily="34" charset="-122"/>
            </a:endParaRPr>
          </a:p>
          <a:p>
            <a:pPr marL="0" lvl="1"/>
            <a:endParaRPr lang="zh-CN" altLang="en-US" sz="2400" b="1" dirty="0">
              <a:solidFill>
                <a:srgbClr val="7030A0"/>
              </a:solidFill>
              <a:latin typeface="微软雅黑" panose="020B0503020204020204" pitchFamily="34" charset="-122"/>
              <a:ea typeface="微软雅黑" panose="020B0503020204020204" pitchFamily="34" charset="-122"/>
            </a:endParaRPr>
          </a:p>
        </p:txBody>
      </p:sp>
      <p:cxnSp>
        <p:nvCxnSpPr>
          <p:cNvPr id="13" name="淘宝网Chenying0907出品 12"/>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淘宝网Chenying0907出品标注 13"/>
          <p:cNvSpPr/>
          <p:nvPr/>
        </p:nvSpPr>
        <p:spPr>
          <a:xfrm>
            <a:off x="10911596" y="260648"/>
            <a:ext cx="442575" cy="296525"/>
          </a:xfrm>
          <a:prstGeom prst="wedgeRectCallo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Impact MT Std" pitchFamily="34" charset="0"/>
            </a:endParaRPr>
          </a:p>
        </p:txBody>
      </p:sp>
      <p:sp>
        <p:nvSpPr>
          <p:cNvPr id="15" name="淘宝网Chenying0907出品 3"/>
          <p:cNvSpPr>
            <a:spLocks noChangeArrowheads="1"/>
          </p:cNvSpPr>
          <p:nvPr/>
        </p:nvSpPr>
        <p:spPr bwMode="auto">
          <a:xfrm>
            <a:off x="10911595" y="260648"/>
            <a:ext cx="442575" cy="31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spcBef>
                <a:spcPct val="0"/>
              </a:spcBef>
              <a:buFont typeface="Arial" panose="020B0604020202020204" pitchFamily="34" charset="0"/>
              <a:buNone/>
            </a:pPr>
            <a:r>
              <a:rPr lang="en-US" altLang="zh-CN" sz="1600" b="1" dirty="0">
                <a:solidFill>
                  <a:schemeClr val="bg1"/>
                </a:solidFill>
                <a:latin typeface="Impact MT Std" pitchFamily="34" charset="0"/>
                <a:ea typeface="微软雅黑" panose="020B0503020204020204" pitchFamily="34" charset="-122"/>
                <a:cs typeface="Arial" panose="020B0604020202020204" pitchFamily="34" charset="0"/>
              </a:rPr>
              <a:t>17</a:t>
            </a:r>
          </a:p>
        </p:txBody>
      </p:sp>
      <p:grpSp>
        <p:nvGrpSpPr>
          <p:cNvPr id="16" name="淘宝网Chenying0907出品 15"/>
          <p:cNvGrpSpPr/>
          <p:nvPr/>
        </p:nvGrpSpPr>
        <p:grpSpPr>
          <a:xfrm>
            <a:off x="0" y="2932514"/>
            <a:ext cx="12192000" cy="1216566"/>
            <a:chOff x="0" y="3516042"/>
            <a:chExt cx="12192000" cy="1216566"/>
          </a:xfrm>
        </p:grpSpPr>
        <p:sp>
          <p:nvSpPr>
            <p:cNvPr id="17" name="淘宝网Chenying0907出品 16"/>
            <p:cNvSpPr/>
            <p:nvPr/>
          </p:nvSpPr>
          <p:spPr>
            <a:xfrm>
              <a:off x="0" y="3516042"/>
              <a:ext cx="12192000" cy="12165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淘宝网Chenying0907出品 17"/>
            <p:cNvCxnSpPr>
              <a:stCxn id="17" idx="1"/>
            </p:cNvCxnSpPr>
            <p:nvPr/>
          </p:nvCxnSpPr>
          <p:spPr>
            <a:xfrm flipV="1">
              <a:off x="0" y="4085368"/>
              <a:ext cx="12192000" cy="38957"/>
            </a:xfrm>
            <a:prstGeom prst="line">
              <a:avLst/>
            </a:prstGeom>
            <a:ln w="22225">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grpSp>
        <p:nvGrpSpPr>
          <p:cNvPr id="19" name="淘宝网Chenying0907出品 18"/>
          <p:cNvGrpSpPr/>
          <p:nvPr/>
        </p:nvGrpSpPr>
        <p:grpSpPr>
          <a:xfrm>
            <a:off x="1902229" y="2636912"/>
            <a:ext cx="828285" cy="991631"/>
            <a:chOff x="1057027" y="2636912"/>
            <a:chExt cx="828285" cy="991631"/>
          </a:xfrm>
        </p:grpSpPr>
        <p:grpSp>
          <p:nvGrpSpPr>
            <p:cNvPr id="20" name="淘宝网Chenying0907出品 19"/>
            <p:cNvGrpSpPr/>
            <p:nvPr/>
          </p:nvGrpSpPr>
          <p:grpSpPr>
            <a:xfrm>
              <a:off x="1057027" y="2636912"/>
              <a:ext cx="828285" cy="991631"/>
              <a:chOff x="2650922" y="1870312"/>
              <a:chExt cx="828285" cy="991631"/>
            </a:xfrm>
          </p:grpSpPr>
          <p:sp>
            <p:nvSpPr>
              <p:cNvPr id="22" name="淘宝网Chenying0907出品 21"/>
              <p:cNvSpPr/>
              <p:nvPr/>
            </p:nvSpPr>
            <p:spPr>
              <a:xfrm>
                <a:off x="2650922" y="2677524"/>
                <a:ext cx="828285" cy="184419"/>
              </a:xfrm>
              <a:prstGeom prst="ellipse">
                <a:avLst/>
              </a:prstGeom>
              <a:gradFill flip="none" rotWithShape="1">
                <a:gsLst>
                  <a:gs pos="100000">
                    <a:srgbClr val="313131">
                      <a:alpha val="0"/>
                    </a:srgbClr>
                  </a:gs>
                  <a:gs pos="0">
                    <a:schemeClr val="tx1">
                      <a:alpha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grpSp>
            <p:nvGrpSpPr>
              <p:cNvPr id="23" name="淘宝网Chenying0907出品 22"/>
              <p:cNvGrpSpPr/>
              <p:nvPr/>
            </p:nvGrpSpPr>
            <p:grpSpPr>
              <a:xfrm>
                <a:off x="2688315" y="1870312"/>
                <a:ext cx="747327" cy="883823"/>
                <a:chOff x="2688315" y="1870312"/>
                <a:chExt cx="747327" cy="883823"/>
              </a:xfrm>
            </p:grpSpPr>
            <p:sp>
              <p:nvSpPr>
                <p:cNvPr id="24" name="淘宝网Chenying0907出品 23"/>
                <p:cNvSpPr/>
                <p:nvPr/>
              </p:nvSpPr>
              <p:spPr>
                <a:xfrm>
                  <a:off x="2688315" y="1870312"/>
                  <a:ext cx="747327" cy="883823"/>
                </a:xfrm>
                <a:custGeom>
                  <a:avLst/>
                  <a:gdLst>
                    <a:gd name="connsiteX0" fmla="*/ 1066106 w 2132212"/>
                    <a:gd name="connsiteY0" fmla="*/ 0 h 2521653"/>
                    <a:gd name="connsiteX1" fmla="*/ 1819957 w 2132212"/>
                    <a:gd name="connsiteY1" fmla="*/ 312255 h 2521653"/>
                    <a:gd name="connsiteX2" fmla="*/ 1819957 w 2132212"/>
                    <a:gd name="connsiteY2" fmla="*/ 1819957 h 2521653"/>
                    <a:gd name="connsiteX3" fmla="*/ 1721535 w 2132212"/>
                    <a:gd name="connsiteY3" fmla="*/ 1918379 h 2521653"/>
                    <a:gd name="connsiteX4" fmla="*/ 1375925 w 2132212"/>
                    <a:gd name="connsiteY4" fmla="*/ 2263989 h 2521653"/>
                    <a:gd name="connsiteX5" fmla="*/ 1155139 w 2132212"/>
                    <a:gd name="connsiteY5" fmla="*/ 2484775 h 2521653"/>
                    <a:gd name="connsiteX6" fmla="*/ 977073 w 2132212"/>
                    <a:gd name="connsiteY6" fmla="*/ 2484775 h 2521653"/>
                    <a:gd name="connsiteX7" fmla="*/ 630260 w 2132212"/>
                    <a:gd name="connsiteY7" fmla="*/ 2137962 h 2521653"/>
                    <a:gd name="connsiteX8" fmla="*/ 410678 w 2132212"/>
                    <a:gd name="connsiteY8" fmla="*/ 1918379 h 2521653"/>
                    <a:gd name="connsiteX9" fmla="*/ 312255 w 2132212"/>
                    <a:gd name="connsiteY9" fmla="*/ 1819957 h 2521653"/>
                    <a:gd name="connsiteX10" fmla="*/ 312255 w 2132212"/>
                    <a:gd name="connsiteY10" fmla="*/ 312255 h 2521653"/>
                    <a:gd name="connsiteX11" fmla="*/ 1066106 w 2132212"/>
                    <a:gd name="connsiteY11" fmla="*/ 0 h 252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32212" h="2521653">
                      <a:moveTo>
                        <a:pt x="1066106" y="0"/>
                      </a:moveTo>
                      <a:cubicBezTo>
                        <a:pt x="1338947" y="0"/>
                        <a:pt x="1611787" y="104085"/>
                        <a:pt x="1819957" y="312255"/>
                      </a:cubicBezTo>
                      <a:cubicBezTo>
                        <a:pt x="2236297" y="728596"/>
                        <a:pt x="2236297" y="1403617"/>
                        <a:pt x="1819957" y="1819957"/>
                      </a:cubicBezTo>
                      <a:lnTo>
                        <a:pt x="1721535" y="1918379"/>
                      </a:lnTo>
                      <a:lnTo>
                        <a:pt x="1375925" y="2263989"/>
                      </a:lnTo>
                      <a:lnTo>
                        <a:pt x="1155139" y="2484775"/>
                      </a:lnTo>
                      <a:cubicBezTo>
                        <a:pt x="1105968" y="2533946"/>
                        <a:pt x="1026245" y="2533946"/>
                        <a:pt x="977073" y="2484775"/>
                      </a:cubicBezTo>
                      <a:lnTo>
                        <a:pt x="630260" y="2137962"/>
                      </a:lnTo>
                      <a:lnTo>
                        <a:pt x="410678" y="1918379"/>
                      </a:lnTo>
                      <a:lnTo>
                        <a:pt x="312255" y="1819957"/>
                      </a:lnTo>
                      <a:cubicBezTo>
                        <a:pt x="-104085" y="1403617"/>
                        <a:pt x="-104085" y="728596"/>
                        <a:pt x="312255" y="312255"/>
                      </a:cubicBezTo>
                      <a:cubicBezTo>
                        <a:pt x="520425" y="104085"/>
                        <a:pt x="793266" y="0"/>
                        <a:pt x="1066106" y="0"/>
                      </a:cubicBezTo>
                      <a:close/>
                    </a:path>
                  </a:pathLst>
                </a:custGeom>
                <a:solidFill>
                  <a:schemeClr val="bg1">
                    <a:lumMod val="95000"/>
                  </a:schemeClr>
                </a:solidFill>
                <a:ln w="19050">
                  <a:gradFill flip="none" rotWithShape="1">
                    <a:gsLst>
                      <a:gs pos="19000">
                        <a:schemeClr val="bg1"/>
                      </a:gs>
                      <a:gs pos="100000">
                        <a:srgbClr val="B2B2B2"/>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bg1"/>
                    </a:solidFill>
                    <a:effectLst/>
                    <a:uLnTx/>
                    <a:uFillTx/>
                    <a:latin typeface="Calibri" panose="020F0502020204030204"/>
                    <a:ea typeface="宋体" panose="02010600030101010101" pitchFamily="2" charset="-122"/>
                    <a:cs typeface="+mn-cs"/>
                  </a:endParaRPr>
                </a:p>
              </p:txBody>
            </p:sp>
            <p:sp>
              <p:nvSpPr>
                <p:cNvPr id="25" name="淘宝网Chenying0907出品 24"/>
                <p:cNvSpPr/>
                <p:nvPr/>
              </p:nvSpPr>
              <p:spPr>
                <a:xfrm>
                  <a:off x="2794670" y="1974141"/>
                  <a:ext cx="527693" cy="527693"/>
                </a:xfrm>
                <a:prstGeom prst="ellipse">
                  <a:avLst/>
                </a:prstGeom>
                <a:solidFill>
                  <a:srgbClr val="FFB850"/>
                </a:solidFill>
                <a:ln>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B850"/>
                    </a:solidFill>
                    <a:effectLst/>
                    <a:uLnTx/>
                    <a:uFillTx/>
                    <a:latin typeface="Calibri" panose="020F0502020204030204"/>
                    <a:ea typeface="宋体" panose="02010600030101010101" pitchFamily="2" charset="-122"/>
                    <a:cs typeface="+mn-cs"/>
                  </a:endParaRPr>
                </a:p>
              </p:txBody>
            </p:sp>
          </p:grpSp>
        </p:grpSp>
        <p:sp>
          <p:nvSpPr>
            <p:cNvPr id="21" name="淘宝网Chenying0907出品 9"/>
            <p:cNvSpPr txBox="1"/>
            <p:nvPr/>
          </p:nvSpPr>
          <p:spPr>
            <a:xfrm>
              <a:off x="1147929" y="2874422"/>
              <a:ext cx="650423" cy="337185"/>
            </a:xfrm>
            <a:prstGeom prst="rect">
              <a:avLst/>
            </a:prstGeom>
            <a:noFill/>
          </p:spPr>
          <p:txBody>
            <a:bodyPr wrap="square" rtlCol="0">
              <a:spAutoFit/>
            </a:bodyPr>
            <a:lstStyle/>
            <a:p>
              <a:pPr algn="ctr"/>
              <a:r>
                <a:rPr lang="en-US" altLang="zh-CN" sz="1600" dirty="0">
                  <a:solidFill>
                    <a:schemeClr val="bg1"/>
                  </a:solidFill>
                  <a:latin typeface="Impact MT Std" pitchFamily="34" charset="0"/>
                </a:rPr>
                <a:t>2001</a:t>
              </a:r>
              <a:endParaRPr lang="zh-CN" altLang="en-US" sz="1600" dirty="0">
                <a:solidFill>
                  <a:schemeClr val="bg1"/>
                </a:solidFill>
                <a:latin typeface="Impact MT Std" pitchFamily="34" charset="0"/>
              </a:endParaRPr>
            </a:p>
          </p:txBody>
        </p:sp>
      </p:grpSp>
      <p:sp>
        <p:nvSpPr>
          <p:cNvPr id="26" name="淘宝网Chenying0907出品 25"/>
          <p:cNvSpPr/>
          <p:nvPr/>
        </p:nvSpPr>
        <p:spPr>
          <a:xfrm>
            <a:off x="1198690" y="4221088"/>
            <a:ext cx="2126615" cy="718820"/>
          </a:xfrm>
          <a:prstGeom prst="rect">
            <a:avLst/>
          </a:prstGeom>
        </p:spPr>
        <p:txBody>
          <a:bodyPr wrap="none">
            <a:spAutoFit/>
          </a:bodyPr>
          <a:lstStyle/>
          <a:p>
            <a:pPr algn="ctr">
              <a:spcBef>
                <a:spcPct val="0"/>
              </a:spcBef>
              <a:buFont typeface="Arial" panose="020B0604020202020204" pitchFamily="34" charset="0"/>
              <a:buNone/>
            </a:pPr>
            <a:r>
              <a:rPr lang="en-US" altLang="zh-CN" sz="2400" b="1" dirty="0">
                <a:solidFill>
                  <a:srgbClr val="FFB850"/>
                </a:solidFill>
                <a:latin typeface="微软雅黑" panose="020B0503020204020204" pitchFamily="34" charset="-122"/>
                <a:ea typeface="微软雅黑" panose="020B0503020204020204" pitchFamily="34" charset="-122"/>
                <a:cs typeface="Arial" panose="020B0604020202020204" pitchFamily="34" charset="0"/>
              </a:rPr>
              <a:t>PGP </a:t>
            </a:r>
            <a:r>
              <a:rPr lang="zh-CN" altLang="en-US" sz="2400" b="1" dirty="0">
                <a:solidFill>
                  <a:srgbClr val="FFB850"/>
                </a:solidFill>
                <a:latin typeface="微软雅黑" panose="020B0503020204020204" pitchFamily="34" charset="-122"/>
                <a:ea typeface="微软雅黑" panose="020B0503020204020204" pitchFamily="34" charset="-122"/>
                <a:cs typeface="Arial" panose="020B0604020202020204" pitchFamily="34" charset="0"/>
              </a:rPr>
              <a:t>公司成立</a:t>
            </a:r>
            <a:endParaRPr lang="zh-CN" altLang="en-US" b="1" dirty="0">
              <a:solidFill>
                <a:srgbClr val="FFB850"/>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20000"/>
              </a:lnSpc>
              <a:spcBef>
                <a:spcPct val="0"/>
              </a:spcBef>
              <a:buNone/>
            </a:pP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淘宝网Chenying0907出品 26"/>
          <p:cNvGrpSpPr/>
          <p:nvPr/>
        </p:nvGrpSpPr>
        <p:grpSpPr>
          <a:xfrm>
            <a:off x="3810248" y="2636912"/>
            <a:ext cx="828285" cy="991631"/>
            <a:chOff x="1057027" y="2636912"/>
            <a:chExt cx="828285" cy="991631"/>
          </a:xfrm>
        </p:grpSpPr>
        <p:grpSp>
          <p:nvGrpSpPr>
            <p:cNvPr id="28" name="淘宝网Chenying0907出品 27"/>
            <p:cNvGrpSpPr/>
            <p:nvPr/>
          </p:nvGrpSpPr>
          <p:grpSpPr>
            <a:xfrm>
              <a:off x="1057027" y="2636912"/>
              <a:ext cx="828285" cy="991631"/>
              <a:chOff x="2650922" y="1870312"/>
              <a:chExt cx="828285" cy="991631"/>
            </a:xfrm>
          </p:grpSpPr>
          <p:sp>
            <p:nvSpPr>
              <p:cNvPr id="30" name="淘宝网Chenying0907出品 29"/>
              <p:cNvSpPr/>
              <p:nvPr/>
            </p:nvSpPr>
            <p:spPr>
              <a:xfrm>
                <a:off x="2650922" y="2677524"/>
                <a:ext cx="828285" cy="184419"/>
              </a:xfrm>
              <a:prstGeom prst="ellipse">
                <a:avLst/>
              </a:prstGeom>
              <a:gradFill flip="none" rotWithShape="1">
                <a:gsLst>
                  <a:gs pos="100000">
                    <a:srgbClr val="313131">
                      <a:alpha val="0"/>
                    </a:srgbClr>
                  </a:gs>
                  <a:gs pos="0">
                    <a:schemeClr val="tx1">
                      <a:alpha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grpSp>
            <p:nvGrpSpPr>
              <p:cNvPr id="31" name="淘宝网Chenying0907出品 30"/>
              <p:cNvGrpSpPr/>
              <p:nvPr/>
            </p:nvGrpSpPr>
            <p:grpSpPr>
              <a:xfrm>
                <a:off x="2688315" y="1870312"/>
                <a:ext cx="747327" cy="883823"/>
                <a:chOff x="2688315" y="1870312"/>
                <a:chExt cx="747327" cy="883823"/>
              </a:xfrm>
            </p:grpSpPr>
            <p:sp>
              <p:nvSpPr>
                <p:cNvPr id="32" name="淘宝网Chenying0907出品 31"/>
                <p:cNvSpPr/>
                <p:nvPr/>
              </p:nvSpPr>
              <p:spPr>
                <a:xfrm>
                  <a:off x="2688315" y="1870312"/>
                  <a:ext cx="747327" cy="883823"/>
                </a:xfrm>
                <a:custGeom>
                  <a:avLst/>
                  <a:gdLst>
                    <a:gd name="connsiteX0" fmla="*/ 1066106 w 2132212"/>
                    <a:gd name="connsiteY0" fmla="*/ 0 h 2521653"/>
                    <a:gd name="connsiteX1" fmla="*/ 1819957 w 2132212"/>
                    <a:gd name="connsiteY1" fmla="*/ 312255 h 2521653"/>
                    <a:gd name="connsiteX2" fmla="*/ 1819957 w 2132212"/>
                    <a:gd name="connsiteY2" fmla="*/ 1819957 h 2521653"/>
                    <a:gd name="connsiteX3" fmla="*/ 1721535 w 2132212"/>
                    <a:gd name="connsiteY3" fmla="*/ 1918379 h 2521653"/>
                    <a:gd name="connsiteX4" fmla="*/ 1375925 w 2132212"/>
                    <a:gd name="connsiteY4" fmla="*/ 2263989 h 2521653"/>
                    <a:gd name="connsiteX5" fmla="*/ 1155139 w 2132212"/>
                    <a:gd name="connsiteY5" fmla="*/ 2484775 h 2521653"/>
                    <a:gd name="connsiteX6" fmla="*/ 977073 w 2132212"/>
                    <a:gd name="connsiteY6" fmla="*/ 2484775 h 2521653"/>
                    <a:gd name="connsiteX7" fmla="*/ 630260 w 2132212"/>
                    <a:gd name="connsiteY7" fmla="*/ 2137962 h 2521653"/>
                    <a:gd name="connsiteX8" fmla="*/ 410678 w 2132212"/>
                    <a:gd name="connsiteY8" fmla="*/ 1918379 h 2521653"/>
                    <a:gd name="connsiteX9" fmla="*/ 312255 w 2132212"/>
                    <a:gd name="connsiteY9" fmla="*/ 1819957 h 2521653"/>
                    <a:gd name="connsiteX10" fmla="*/ 312255 w 2132212"/>
                    <a:gd name="connsiteY10" fmla="*/ 312255 h 2521653"/>
                    <a:gd name="connsiteX11" fmla="*/ 1066106 w 2132212"/>
                    <a:gd name="connsiteY11" fmla="*/ 0 h 252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32212" h="2521653">
                      <a:moveTo>
                        <a:pt x="1066106" y="0"/>
                      </a:moveTo>
                      <a:cubicBezTo>
                        <a:pt x="1338947" y="0"/>
                        <a:pt x="1611787" y="104085"/>
                        <a:pt x="1819957" y="312255"/>
                      </a:cubicBezTo>
                      <a:cubicBezTo>
                        <a:pt x="2236297" y="728596"/>
                        <a:pt x="2236297" y="1403617"/>
                        <a:pt x="1819957" y="1819957"/>
                      </a:cubicBezTo>
                      <a:lnTo>
                        <a:pt x="1721535" y="1918379"/>
                      </a:lnTo>
                      <a:lnTo>
                        <a:pt x="1375925" y="2263989"/>
                      </a:lnTo>
                      <a:lnTo>
                        <a:pt x="1155139" y="2484775"/>
                      </a:lnTo>
                      <a:cubicBezTo>
                        <a:pt x="1105968" y="2533946"/>
                        <a:pt x="1026245" y="2533946"/>
                        <a:pt x="977073" y="2484775"/>
                      </a:cubicBezTo>
                      <a:lnTo>
                        <a:pt x="630260" y="2137962"/>
                      </a:lnTo>
                      <a:lnTo>
                        <a:pt x="410678" y="1918379"/>
                      </a:lnTo>
                      <a:lnTo>
                        <a:pt x="312255" y="1819957"/>
                      </a:lnTo>
                      <a:cubicBezTo>
                        <a:pt x="-104085" y="1403617"/>
                        <a:pt x="-104085" y="728596"/>
                        <a:pt x="312255" y="312255"/>
                      </a:cubicBezTo>
                      <a:cubicBezTo>
                        <a:pt x="520425" y="104085"/>
                        <a:pt x="793266" y="0"/>
                        <a:pt x="1066106" y="0"/>
                      </a:cubicBezTo>
                      <a:close/>
                    </a:path>
                  </a:pathLst>
                </a:custGeom>
                <a:solidFill>
                  <a:schemeClr val="bg1">
                    <a:lumMod val="95000"/>
                  </a:schemeClr>
                </a:solidFill>
                <a:ln w="19050">
                  <a:gradFill flip="none" rotWithShape="1">
                    <a:gsLst>
                      <a:gs pos="19000">
                        <a:schemeClr val="bg1"/>
                      </a:gs>
                      <a:gs pos="100000">
                        <a:srgbClr val="B2B2B2"/>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bg1"/>
                    </a:solidFill>
                    <a:effectLst/>
                    <a:uLnTx/>
                    <a:uFillTx/>
                    <a:latin typeface="Calibri" panose="020F0502020204030204"/>
                    <a:ea typeface="宋体" panose="02010600030101010101" pitchFamily="2" charset="-122"/>
                    <a:cs typeface="+mn-cs"/>
                  </a:endParaRPr>
                </a:p>
              </p:txBody>
            </p:sp>
            <p:sp>
              <p:nvSpPr>
                <p:cNvPr id="33" name="淘宝网Chenying0907出品 32"/>
                <p:cNvSpPr/>
                <p:nvPr/>
              </p:nvSpPr>
              <p:spPr>
                <a:xfrm>
                  <a:off x="2794670" y="1974141"/>
                  <a:ext cx="527693" cy="527693"/>
                </a:xfrm>
                <a:prstGeom prst="ellipse">
                  <a:avLst/>
                </a:prstGeom>
                <a:solidFill>
                  <a:srgbClr val="00ACBE"/>
                </a:solidFill>
                <a:ln>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grpSp>
        </p:grpSp>
        <p:sp>
          <p:nvSpPr>
            <p:cNvPr id="29" name="淘宝网Chenying0907出品 9"/>
            <p:cNvSpPr txBox="1"/>
            <p:nvPr/>
          </p:nvSpPr>
          <p:spPr>
            <a:xfrm>
              <a:off x="1137499" y="2874422"/>
              <a:ext cx="650423" cy="337185"/>
            </a:xfrm>
            <a:prstGeom prst="rect">
              <a:avLst/>
            </a:prstGeom>
            <a:noFill/>
          </p:spPr>
          <p:txBody>
            <a:bodyPr wrap="square" rtlCol="0">
              <a:spAutoFit/>
            </a:bodyPr>
            <a:lstStyle/>
            <a:p>
              <a:pPr algn="ctr"/>
              <a:r>
                <a:rPr lang="en-US" altLang="zh-CN" sz="1600" dirty="0">
                  <a:solidFill>
                    <a:schemeClr val="bg1"/>
                  </a:solidFill>
                  <a:latin typeface="Impact MT Std" pitchFamily="34" charset="0"/>
                </a:rPr>
                <a:t>2010</a:t>
              </a:r>
              <a:endParaRPr lang="zh-CN" altLang="en-US" sz="1600" dirty="0">
                <a:solidFill>
                  <a:schemeClr val="bg1"/>
                </a:solidFill>
                <a:latin typeface="Impact MT Std" pitchFamily="34" charset="0"/>
              </a:endParaRPr>
            </a:p>
          </p:txBody>
        </p:sp>
      </p:grpSp>
      <p:sp>
        <p:nvSpPr>
          <p:cNvPr id="34" name="淘宝网Chenying0907出品 33"/>
          <p:cNvSpPr/>
          <p:nvPr/>
        </p:nvSpPr>
        <p:spPr>
          <a:xfrm>
            <a:off x="2956410" y="1700808"/>
            <a:ext cx="2519045" cy="626745"/>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00ACBE"/>
                </a:solidFill>
                <a:latin typeface="微软雅黑" panose="020B0503020204020204" pitchFamily="34" charset="-122"/>
                <a:ea typeface="微软雅黑" panose="020B0503020204020204" pitchFamily="34" charset="-122"/>
                <a:cs typeface="Arial" panose="020B0604020202020204" pitchFamily="34" charset="0"/>
              </a:rPr>
              <a:t>总营业额达</a:t>
            </a:r>
            <a:r>
              <a:rPr lang="en-US" altLang="zh-CN" b="1" dirty="0">
                <a:solidFill>
                  <a:srgbClr val="00ACBE"/>
                </a:solidFill>
                <a:latin typeface="微软雅黑" panose="020B0503020204020204" pitchFamily="34" charset="-122"/>
                <a:ea typeface="微软雅黑" panose="020B0503020204020204" pitchFamily="34" charset="-122"/>
                <a:cs typeface="Arial" panose="020B0604020202020204" pitchFamily="34" charset="0"/>
              </a:rPr>
              <a:t>$5550,000</a:t>
            </a:r>
            <a:endParaRPr lang="zh-CN" altLang="en-US" b="1" dirty="0">
              <a:solidFill>
                <a:srgbClr val="00ACBE"/>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20000"/>
              </a:lnSpc>
              <a:spcBef>
                <a:spcPct val="0"/>
              </a:spcBef>
              <a:buNone/>
            </a:pP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5" name="淘宝网Chenying0907出品 34"/>
          <p:cNvGrpSpPr/>
          <p:nvPr/>
        </p:nvGrpSpPr>
        <p:grpSpPr>
          <a:xfrm>
            <a:off x="5728372" y="2636912"/>
            <a:ext cx="828285" cy="991631"/>
            <a:chOff x="1057027" y="2636912"/>
            <a:chExt cx="828285" cy="991631"/>
          </a:xfrm>
        </p:grpSpPr>
        <p:grpSp>
          <p:nvGrpSpPr>
            <p:cNvPr id="36" name="淘宝网Chenying0907出品 35"/>
            <p:cNvGrpSpPr/>
            <p:nvPr/>
          </p:nvGrpSpPr>
          <p:grpSpPr>
            <a:xfrm>
              <a:off x="1057027" y="2636912"/>
              <a:ext cx="828285" cy="991631"/>
              <a:chOff x="2650922" y="1870312"/>
              <a:chExt cx="828285" cy="991631"/>
            </a:xfrm>
          </p:grpSpPr>
          <p:sp>
            <p:nvSpPr>
              <p:cNvPr id="38" name="淘宝网Chenying0907出品 37"/>
              <p:cNvSpPr/>
              <p:nvPr/>
            </p:nvSpPr>
            <p:spPr>
              <a:xfrm>
                <a:off x="2650922" y="2677524"/>
                <a:ext cx="828285" cy="184419"/>
              </a:xfrm>
              <a:prstGeom prst="ellipse">
                <a:avLst/>
              </a:prstGeom>
              <a:gradFill flip="none" rotWithShape="1">
                <a:gsLst>
                  <a:gs pos="100000">
                    <a:srgbClr val="313131">
                      <a:alpha val="0"/>
                    </a:srgbClr>
                  </a:gs>
                  <a:gs pos="0">
                    <a:schemeClr val="tx1">
                      <a:alpha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grpSp>
            <p:nvGrpSpPr>
              <p:cNvPr id="39" name="淘宝网Chenying0907出品 38"/>
              <p:cNvGrpSpPr/>
              <p:nvPr/>
            </p:nvGrpSpPr>
            <p:grpSpPr>
              <a:xfrm>
                <a:off x="2688315" y="1870312"/>
                <a:ext cx="747327" cy="883823"/>
                <a:chOff x="2688315" y="1870312"/>
                <a:chExt cx="747327" cy="883823"/>
              </a:xfrm>
            </p:grpSpPr>
            <p:sp>
              <p:nvSpPr>
                <p:cNvPr id="40" name="淘宝网Chenying0907出品 39"/>
                <p:cNvSpPr/>
                <p:nvPr/>
              </p:nvSpPr>
              <p:spPr>
                <a:xfrm>
                  <a:off x="2688315" y="1870312"/>
                  <a:ext cx="747327" cy="883823"/>
                </a:xfrm>
                <a:custGeom>
                  <a:avLst/>
                  <a:gdLst>
                    <a:gd name="connsiteX0" fmla="*/ 1066106 w 2132212"/>
                    <a:gd name="connsiteY0" fmla="*/ 0 h 2521653"/>
                    <a:gd name="connsiteX1" fmla="*/ 1819957 w 2132212"/>
                    <a:gd name="connsiteY1" fmla="*/ 312255 h 2521653"/>
                    <a:gd name="connsiteX2" fmla="*/ 1819957 w 2132212"/>
                    <a:gd name="connsiteY2" fmla="*/ 1819957 h 2521653"/>
                    <a:gd name="connsiteX3" fmla="*/ 1721535 w 2132212"/>
                    <a:gd name="connsiteY3" fmla="*/ 1918379 h 2521653"/>
                    <a:gd name="connsiteX4" fmla="*/ 1375925 w 2132212"/>
                    <a:gd name="connsiteY4" fmla="*/ 2263989 h 2521653"/>
                    <a:gd name="connsiteX5" fmla="*/ 1155139 w 2132212"/>
                    <a:gd name="connsiteY5" fmla="*/ 2484775 h 2521653"/>
                    <a:gd name="connsiteX6" fmla="*/ 977073 w 2132212"/>
                    <a:gd name="connsiteY6" fmla="*/ 2484775 h 2521653"/>
                    <a:gd name="connsiteX7" fmla="*/ 630260 w 2132212"/>
                    <a:gd name="connsiteY7" fmla="*/ 2137962 h 2521653"/>
                    <a:gd name="connsiteX8" fmla="*/ 410678 w 2132212"/>
                    <a:gd name="connsiteY8" fmla="*/ 1918379 h 2521653"/>
                    <a:gd name="connsiteX9" fmla="*/ 312255 w 2132212"/>
                    <a:gd name="connsiteY9" fmla="*/ 1819957 h 2521653"/>
                    <a:gd name="connsiteX10" fmla="*/ 312255 w 2132212"/>
                    <a:gd name="connsiteY10" fmla="*/ 312255 h 2521653"/>
                    <a:gd name="connsiteX11" fmla="*/ 1066106 w 2132212"/>
                    <a:gd name="connsiteY11" fmla="*/ 0 h 252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32212" h="2521653">
                      <a:moveTo>
                        <a:pt x="1066106" y="0"/>
                      </a:moveTo>
                      <a:cubicBezTo>
                        <a:pt x="1338947" y="0"/>
                        <a:pt x="1611787" y="104085"/>
                        <a:pt x="1819957" y="312255"/>
                      </a:cubicBezTo>
                      <a:cubicBezTo>
                        <a:pt x="2236297" y="728596"/>
                        <a:pt x="2236297" y="1403617"/>
                        <a:pt x="1819957" y="1819957"/>
                      </a:cubicBezTo>
                      <a:lnTo>
                        <a:pt x="1721535" y="1918379"/>
                      </a:lnTo>
                      <a:lnTo>
                        <a:pt x="1375925" y="2263989"/>
                      </a:lnTo>
                      <a:lnTo>
                        <a:pt x="1155139" y="2484775"/>
                      </a:lnTo>
                      <a:cubicBezTo>
                        <a:pt x="1105968" y="2533946"/>
                        <a:pt x="1026245" y="2533946"/>
                        <a:pt x="977073" y="2484775"/>
                      </a:cubicBezTo>
                      <a:lnTo>
                        <a:pt x="630260" y="2137962"/>
                      </a:lnTo>
                      <a:lnTo>
                        <a:pt x="410678" y="1918379"/>
                      </a:lnTo>
                      <a:lnTo>
                        <a:pt x="312255" y="1819957"/>
                      </a:lnTo>
                      <a:cubicBezTo>
                        <a:pt x="-104085" y="1403617"/>
                        <a:pt x="-104085" y="728596"/>
                        <a:pt x="312255" y="312255"/>
                      </a:cubicBezTo>
                      <a:cubicBezTo>
                        <a:pt x="520425" y="104085"/>
                        <a:pt x="793266" y="0"/>
                        <a:pt x="1066106" y="0"/>
                      </a:cubicBezTo>
                      <a:close/>
                    </a:path>
                  </a:pathLst>
                </a:custGeom>
                <a:solidFill>
                  <a:schemeClr val="bg1">
                    <a:lumMod val="95000"/>
                  </a:schemeClr>
                </a:solidFill>
                <a:ln w="19050">
                  <a:gradFill flip="none" rotWithShape="1">
                    <a:gsLst>
                      <a:gs pos="19000">
                        <a:schemeClr val="bg1"/>
                      </a:gs>
                      <a:gs pos="100000">
                        <a:srgbClr val="B2B2B2"/>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bg1"/>
                    </a:solidFill>
                    <a:effectLst/>
                    <a:uLnTx/>
                    <a:uFillTx/>
                    <a:latin typeface="Calibri" panose="020F0502020204030204"/>
                    <a:ea typeface="宋体" panose="02010600030101010101" pitchFamily="2" charset="-122"/>
                    <a:cs typeface="+mn-cs"/>
                  </a:endParaRPr>
                </a:p>
              </p:txBody>
            </p:sp>
            <p:sp>
              <p:nvSpPr>
                <p:cNvPr id="41" name="淘宝网Chenying0907出品 40"/>
                <p:cNvSpPr/>
                <p:nvPr/>
              </p:nvSpPr>
              <p:spPr>
                <a:xfrm>
                  <a:off x="2794670" y="1974141"/>
                  <a:ext cx="527693" cy="527693"/>
                </a:xfrm>
                <a:prstGeom prst="ellipse">
                  <a:avLst/>
                </a:prstGeom>
                <a:solidFill>
                  <a:srgbClr val="F8353D"/>
                </a:solidFill>
                <a:ln>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grpSp>
        </p:grpSp>
        <p:sp>
          <p:nvSpPr>
            <p:cNvPr id="37" name="淘宝网Chenying0907出品 9"/>
            <p:cNvSpPr txBox="1"/>
            <p:nvPr/>
          </p:nvSpPr>
          <p:spPr>
            <a:xfrm>
              <a:off x="1138210" y="2852936"/>
              <a:ext cx="693988" cy="337185"/>
            </a:xfrm>
            <a:prstGeom prst="rect">
              <a:avLst/>
            </a:prstGeom>
            <a:noFill/>
          </p:spPr>
          <p:txBody>
            <a:bodyPr wrap="square" rtlCol="0">
              <a:spAutoFit/>
            </a:bodyPr>
            <a:lstStyle/>
            <a:p>
              <a:pPr algn="ctr"/>
              <a:r>
                <a:rPr lang="en-US" altLang="zh-CN" sz="1600" dirty="0">
                  <a:solidFill>
                    <a:schemeClr val="bg1"/>
                  </a:solidFill>
                  <a:latin typeface="Impact MT Std" pitchFamily="34" charset="0"/>
                </a:rPr>
                <a:t>2012</a:t>
              </a:r>
              <a:endParaRPr lang="zh-CN" altLang="en-US" sz="1600" dirty="0">
                <a:solidFill>
                  <a:schemeClr val="bg1"/>
                </a:solidFill>
                <a:latin typeface="Impact MT Std" pitchFamily="34" charset="0"/>
              </a:endParaRPr>
            </a:p>
          </p:txBody>
        </p:sp>
      </p:grpSp>
      <p:sp>
        <p:nvSpPr>
          <p:cNvPr id="42" name="淘宝网Chenying0907出品 41"/>
          <p:cNvSpPr/>
          <p:nvPr/>
        </p:nvSpPr>
        <p:spPr>
          <a:xfrm>
            <a:off x="4828618" y="4221088"/>
            <a:ext cx="2519045" cy="626745"/>
          </a:xfrm>
          <a:prstGeom prst="rect">
            <a:avLst/>
          </a:prstGeom>
        </p:spPr>
        <p:txBody>
          <a:bodyPr wrap="none">
            <a:spAutoFit/>
          </a:bodyPr>
          <a:lstStyle/>
          <a:p>
            <a:pPr algn="ctr">
              <a:spcBef>
                <a:spcPct val="0"/>
              </a:spcBef>
              <a:buFont typeface="Arial" panose="020B0604020202020204" pitchFamily="34" charset="0"/>
              <a:buNone/>
            </a:pPr>
            <a:r>
              <a:rPr lang="zh-CN" b="1" dirty="0">
                <a:solidFill>
                  <a:srgbClr val="F8353D"/>
                </a:solidFill>
                <a:latin typeface="微软雅黑" panose="020B0503020204020204" pitchFamily="34" charset="-122"/>
                <a:ea typeface="微软雅黑" panose="020B0503020204020204" pitchFamily="34" charset="-122"/>
                <a:cs typeface="Arial" panose="020B0604020202020204" pitchFamily="34" charset="0"/>
              </a:rPr>
              <a:t>总营业额达</a:t>
            </a:r>
            <a:r>
              <a:rPr lang="en-US" altLang="zh-CN" b="1" dirty="0">
                <a:solidFill>
                  <a:srgbClr val="F8353D"/>
                </a:solidFill>
                <a:latin typeface="微软雅黑" panose="020B0503020204020204" pitchFamily="34" charset="-122"/>
                <a:ea typeface="微软雅黑" panose="020B0503020204020204" pitchFamily="34" charset="-122"/>
                <a:cs typeface="Arial" panose="020B0604020202020204" pitchFamily="34" charset="0"/>
              </a:rPr>
              <a:t>$6382,000</a:t>
            </a:r>
            <a:endParaRPr lang="zh-CN" altLang="en-US" b="1" dirty="0">
              <a:solidFill>
                <a:srgbClr val="F8353D"/>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20000"/>
              </a:lnSpc>
              <a:spcBef>
                <a:spcPct val="0"/>
              </a:spcBef>
              <a:buNone/>
            </a:pP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3" name="淘宝网Chenying0907出品 42"/>
          <p:cNvGrpSpPr/>
          <p:nvPr/>
        </p:nvGrpSpPr>
        <p:grpSpPr>
          <a:xfrm>
            <a:off x="7636391" y="2636912"/>
            <a:ext cx="828285" cy="991631"/>
            <a:chOff x="1057027" y="2636912"/>
            <a:chExt cx="828285" cy="991631"/>
          </a:xfrm>
        </p:grpSpPr>
        <p:grpSp>
          <p:nvGrpSpPr>
            <p:cNvPr id="44" name="淘宝网Chenying0907出品 43"/>
            <p:cNvGrpSpPr/>
            <p:nvPr/>
          </p:nvGrpSpPr>
          <p:grpSpPr>
            <a:xfrm>
              <a:off x="1057027" y="2636912"/>
              <a:ext cx="828285" cy="991631"/>
              <a:chOff x="2650922" y="1870312"/>
              <a:chExt cx="828285" cy="991631"/>
            </a:xfrm>
          </p:grpSpPr>
          <p:sp>
            <p:nvSpPr>
              <p:cNvPr id="46" name="淘宝网Chenying0907出品 45"/>
              <p:cNvSpPr/>
              <p:nvPr/>
            </p:nvSpPr>
            <p:spPr>
              <a:xfrm>
                <a:off x="2650922" y="2677524"/>
                <a:ext cx="828285" cy="184419"/>
              </a:xfrm>
              <a:prstGeom prst="ellipse">
                <a:avLst/>
              </a:prstGeom>
              <a:gradFill flip="none" rotWithShape="1">
                <a:gsLst>
                  <a:gs pos="100000">
                    <a:srgbClr val="313131">
                      <a:alpha val="0"/>
                    </a:srgbClr>
                  </a:gs>
                  <a:gs pos="0">
                    <a:schemeClr val="tx1">
                      <a:alpha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grpSp>
            <p:nvGrpSpPr>
              <p:cNvPr id="47" name="淘宝网Chenying0907出品 46"/>
              <p:cNvGrpSpPr/>
              <p:nvPr/>
            </p:nvGrpSpPr>
            <p:grpSpPr>
              <a:xfrm>
                <a:off x="2688315" y="1870312"/>
                <a:ext cx="747327" cy="883823"/>
                <a:chOff x="2688315" y="1870312"/>
                <a:chExt cx="747327" cy="883823"/>
              </a:xfrm>
            </p:grpSpPr>
            <p:sp>
              <p:nvSpPr>
                <p:cNvPr id="48" name="淘宝网Chenying0907出品 47"/>
                <p:cNvSpPr/>
                <p:nvPr/>
              </p:nvSpPr>
              <p:spPr>
                <a:xfrm>
                  <a:off x="2688315" y="1870312"/>
                  <a:ext cx="747327" cy="883823"/>
                </a:xfrm>
                <a:custGeom>
                  <a:avLst/>
                  <a:gdLst>
                    <a:gd name="connsiteX0" fmla="*/ 1066106 w 2132212"/>
                    <a:gd name="connsiteY0" fmla="*/ 0 h 2521653"/>
                    <a:gd name="connsiteX1" fmla="*/ 1819957 w 2132212"/>
                    <a:gd name="connsiteY1" fmla="*/ 312255 h 2521653"/>
                    <a:gd name="connsiteX2" fmla="*/ 1819957 w 2132212"/>
                    <a:gd name="connsiteY2" fmla="*/ 1819957 h 2521653"/>
                    <a:gd name="connsiteX3" fmla="*/ 1721535 w 2132212"/>
                    <a:gd name="connsiteY3" fmla="*/ 1918379 h 2521653"/>
                    <a:gd name="connsiteX4" fmla="*/ 1375925 w 2132212"/>
                    <a:gd name="connsiteY4" fmla="*/ 2263989 h 2521653"/>
                    <a:gd name="connsiteX5" fmla="*/ 1155139 w 2132212"/>
                    <a:gd name="connsiteY5" fmla="*/ 2484775 h 2521653"/>
                    <a:gd name="connsiteX6" fmla="*/ 977073 w 2132212"/>
                    <a:gd name="connsiteY6" fmla="*/ 2484775 h 2521653"/>
                    <a:gd name="connsiteX7" fmla="*/ 630260 w 2132212"/>
                    <a:gd name="connsiteY7" fmla="*/ 2137962 h 2521653"/>
                    <a:gd name="connsiteX8" fmla="*/ 410678 w 2132212"/>
                    <a:gd name="connsiteY8" fmla="*/ 1918379 h 2521653"/>
                    <a:gd name="connsiteX9" fmla="*/ 312255 w 2132212"/>
                    <a:gd name="connsiteY9" fmla="*/ 1819957 h 2521653"/>
                    <a:gd name="connsiteX10" fmla="*/ 312255 w 2132212"/>
                    <a:gd name="connsiteY10" fmla="*/ 312255 h 2521653"/>
                    <a:gd name="connsiteX11" fmla="*/ 1066106 w 2132212"/>
                    <a:gd name="connsiteY11" fmla="*/ 0 h 252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32212" h="2521653">
                      <a:moveTo>
                        <a:pt x="1066106" y="0"/>
                      </a:moveTo>
                      <a:cubicBezTo>
                        <a:pt x="1338947" y="0"/>
                        <a:pt x="1611787" y="104085"/>
                        <a:pt x="1819957" y="312255"/>
                      </a:cubicBezTo>
                      <a:cubicBezTo>
                        <a:pt x="2236297" y="728596"/>
                        <a:pt x="2236297" y="1403617"/>
                        <a:pt x="1819957" y="1819957"/>
                      </a:cubicBezTo>
                      <a:lnTo>
                        <a:pt x="1721535" y="1918379"/>
                      </a:lnTo>
                      <a:lnTo>
                        <a:pt x="1375925" y="2263989"/>
                      </a:lnTo>
                      <a:lnTo>
                        <a:pt x="1155139" y="2484775"/>
                      </a:lnTo>
                      <a:cubicBezTo>
                        <a:pt x="1105968" y="2533946"/>
                        <a:pt x="1026245" y="2533946"/>
                        <a:pt x="977073" y="2484775"/>
                      </a:cubicBezTo>
                      <a:lnTo>
                        <a:pt x="630260" y="2137962"/>
                      </a:lnTo>
                      <a:lnTo>
                        <a:pt x="410678" y="1918379"/>
                      </a:lnTo>
                      <a:lnTo>
                        <a:pt x="312255" y="1819957"/>
                      </a:lnTo>
                      <a:cubicBezTo>
                        <a:pt x="-104085" y="1403617"/>
                        <a:pt x="-104085" y="728596"/>
                        <a:pt x="312255" y="312255"/>
                      </a:cubicBezTo>
                      <a:cubicBezTo>
                        <a:pt x="520425" y="104085"/>
                        <a:pt x="793266" y="0"/>
                        <a:pt x="1066106" y="0"/>
                      </a:cubicBezTo>
                      <a:close/>
                    </a:path>
                  </a:pathLst>
                </a:custGeom>
                <a:solidFill>
                  <a:schemeClr val="bg1">
                    <a:lumMod val="95000"/>
                  </a:schemeClr>
                </a:solidFill>
                <a:ln w="19050">
                  <a:gradFill flip="none" rotWithShape="1">
                    <a:gsLst>
                      <a:gs pos="19000">
                        <a:schemeClr val="bg1"/>
                      </a:gs>
                      <a:gs pos="100000">
                        <a:srgbClr val="B2B2B2"/>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bg1"/>
                    </a:solidFill>
                    <a:effectLst/>
                    <a:uLnTx/>
                    <a:uFillTx/>
                    <a:latin typeface="Calibri" panose="020F0502020204030204"/>
                    <a:ea typeface="宋体" panose="02010600030101010101" pitchFamily="2" charset="-122"/>
                    <a:cs typeface="+mn-cs"/>
                  </a:endParaRPr>
                </a:p>
              </p:txBody>
            </p:sp>
            <p:sp>
              <p:nvSpPr>
                <p:cNvPr id="49" name="淘宝网Chenying0907出品 48"/>
                <p:cNvSpPr/>
                <p:nvPr/>
              </p:nvSpPr>
              <p:spPr>
                <a:xfrm>
                  <a:off x="2794670" y="1974141"/>
                  <a:ext cx="527693" cy="527693"/>
                </a:xfrm>
                <a:prstGeom prst="ellipse">
                  <a:avLst/>
                </a:prstGeom>
                <a:solidFill>
                  <a:srgbClr val="663A77"/>
                </a:solidFill>
                <a:ln>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grpSp>
        </p:grpSp>
        <p:sp>
          <p:nvSpPr>
            <p:cNvPr id="45" name="淘宝网Chenying0907出品 9"/>
            <p:cNvSpPr txBox="1"/>
            <p:nvPr/>
          </p:nvSpPr>
          <p:spPr>
            <a:xfrm>
              <a:off x="1128491" y="2852936"/>
              <a:ext cx="693988" cy="337185"/>
            </a:xfrm>
            <a:prstGeom prst="rect">
              <a:avLst/>
            </a:prstGeom>
            <a:noFill/>
          </p:spPr>
          <p:txBody>
            <a:bodyPr wrap="square" rtlCol="0">
              <a:spAutoFit/>
            </a:bodyPr>
            <a:lstStyle/>
            <a:p>
              <a:pPr algn="ctr"/>
              <a:r>
                <a:rPr lang="en-US" altLang="zh-CN" sz="1600" dirty="0">
                  <a:solidFill>
                    <a:schemeClr val="bg1"/>
                  </a:solidFill>
                  <a:latin typeface="Impact MT Std" pitchFamily="34" charset="0"/>
                </a:rPr>
                <a:t>2015</a:t>
              </a:r>
              <a:endParaRPr lang="zh-CN" altLang="en-US" sz="1600" dirty="0">
                <a:solidFill>
                  <a:schemeClr val="bg1"/>
                </a:solidFill>
                <a:latin typeface="Impact MT Std" pitchFamily="34" charset="0"/>
              </a:endParaRPr>
            </a:p>
          </p:txBody>
        </p:sp>
      </p:grpSp>
      <p:sp>
        <p:nvSpPr>
          <p:cNvPr id="50" name="淘宝网Chenying0907出品 49"/>
          <p:cNvSpPr/>
          <p:nvPr/>
        </p:nvSpPr>
        <p:spPr>
          <a:xfrm>
            <a:off x="6697796" y="1700808"/>
            <a:ext cx="2688558" cy="605935"/>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663A77"/>
                </a:solidFill>
                <a:latin typeface="微软雅黑" panose="020B0503020204020204" pitchFamily="34" charset="-122"/>
                <a:ea typeface="微软雅黑" panose="020B0503020204020204" pitchFamily="34" charset="-122"/>
                <a:cs typeface="Arial" panose="020B0604020202020204" pitchFamily="34" charset="0"/>
              </a:rPr>
              <a:t>总营业额达</a:t>
            </a:r>
            <a:r>
              <a:rPr lang="en-US" altLang="zh-CN" b="1" dirty="0">
                <a:solidFill>
                  <a:srgbClr val="663A77"/>
                </a:solidFill>
                <a:latin typeface="微软雅黑" panose="020B0503020204020204" pitchFamily="34" charset="-122"/>
                <a:ea typeface="微软雅黑" panose="020B0503020204020204" pitchFamily="34" charset="-122"/>
                <a:cs typeface="Arial" panose="020B0604020202020204" pitchFamily="34" charset="0"/>
              </a:rPr>
              <a:t>$11580,000</a:t>
            </a:r>
            <a:endParaRPr lang="zh-CN" altLang="en-US" b="1" dirty="0">
              <a:solidFill>
                <a:srgbClr val="663A77"/>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20000"/>
              </a:lnSpc>
              <a:spcBef>
                <a:spcPct val="0"/>
              </a:spcBef>
              <a:buNone/>
            </a:pP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1" name="淘宝网Chenying0907出品 50"/>
          <p:cNvGrpSpPr/>
          <p:nvPr/>
        </p:nvGrpSpPr>
        <p:grpSpPr>
          <a:xfrm>
            <a:off x="9688812" y="2636912"/>
            <a:ext cx="828285" cy="991631"/>
            <a:chOff x="1057027" y="2636912"/>
            <a:chExt cx="828285" cy="991631"/>
          </a:xfrm>
        </p:grpSpPr>
        <p:grpSp>
          <p:nvGrpSpPr>
            <p:cNvPr id="52" name="淘宝网Chenying0907出品 51"/>
            <p:cNvGrpSpPr/>
            <p:nvPr/>
          </p:nvGrpSpPr>
          <p:grpSpPr>
            <a:xfrm>
              <a:off x="1057027" y="2636912"/>
              <a:ext cx="828285" cy="991631"/>
              <a:chOff x="2650922" y="1870312"/>
              <a:chExt cx="828285" cy="991631"/>
            </a:xfrm>
          </p:grpSpPr>
          <p:sp>
            <p:nvSpPr>
              <p:cNvPr id="54" name="淘宝网Chenying0907出品 53"/>
              <p:cNvSpPr/>
              <p:nvPr/>
            </p:nvSpPr>
            <p:spPr>
              <a:xfrm>
                <a:off x="2650922" y="2677524"/>
                <a:ext cx="828285" cy="184419"/>
              </a:xfrm>
              <a:prstGeom prst="ellipse">
                <a:avLst/>
              </a:prstGeom>
              <a:gradFill flip="none" rotWithShape="1">
                <a:gsLst>
                  <a:gs pos="100000">
                    <a:srgbClr val="313131">
                      <a:alpha val="0"/>
                    </a:srgbClr>
                  </a:gs>
                  <a:gs pos="0">
                    <a:schemeClr val="tx1">
                      <a:alpha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grpSp>
            <p:nvGrpSpPr>
              <p:cNvPr id="55" name="淘宝网Chenying0907出品 54"/>
              <p:cNvGrpSpPr/>
              <p:nvPr/>
            </p:nvGrpSpPr>
            <p:grpSpPr>
              <a:xfrm>
                <a:off x="2688315" y="1870312"/>
                <a:ext cx="747327" cy="883823"/>
                <a:chOff x="2688315" y="1870312"/>
                <a:chExt cx="747327" cy="883823"/>
              </a:xfrm>
            </p:grpSpPr>
            <p:sp>
              <p:nvSpPr>
                <p:cNvPr id="56" name="淘宝网Chenying0907出品 55"/>
                <p:cNvSpPr/>
                <p:nvPr/>
              </p:nvSpPr>
              <p:spPr>
                <a:xfrm>
                  <a:off x="2688315" y="1870312"/>
                  <a:ext cx="747327" cy="883823"/>
                </a:xfrm>
                <a:custGeom>
                  <a:avLst/>
                  <a:gdLst>
                    <a:gd name="connsiteX0" fmla="*/ 1066106 w 2132212"/>
                    <a:gd name="connsiteY0" fmla="*/ 0 h 2521653"/>
                    <a:gd name="connsiteX1" fmla="*/ 1819957 w 2132212"/>
                    <a:gd name="connsiteY1" fmla="*/ 312255 h 2521653"/>
                    <a:gd name="connsiteX2" fmla="*/ 1819957 w 2132212"/>
                    <a:gd name="connsiteY2" fmla="*/ 1819957 h 2521653"/>
                    <a:gd name="connsiteX3" fmla="*/ 1721535 w 2132212"/>
                    <a:gd name="connsiteY3" fmla="*/ 1918379 h 2521653"/>
                    <a:gd name="connsiteX4" fmla="*/ 1375925 w 2132212"/>
                    <a:gd name="connsiteY4" fmla="*/ 2263989 h 2521653"/>
                    <a:gd name="connsiteX5" fmla="*/ 1155139 w 2132212"/>
                    <a:gd name="connsiteY5" fmla="*/ 2484775 h 2521653"/>
                    <a:gd name="connsiteX6" fmla="*/ 977073 w 2132212"/>
                    <a:gd name="connsiteY6" fmla="*/ 2484775 h 2521653"/>
                    <a:gd name="connsiteX7" fmla="*/ 630260 w 2132212"/>
                    <a:gd name="connsiteY7" fmla="*/ 2137962 h 2521653"/>
                    <a:gd name="connsiteX8" fmla="*/ 410678 w 2132212"/>
                    <a:gd name="connsiteY8" fmla="*/ 1918379 h 2521653"/>
                    <a:gd name="connsiteX9" fmla="*/ 312255 w 2132212"/>
                    <a:gd name="connsiteY9" fmla="*/ 1819957 h 2521653"/>
                    <a:gd name="connsiteX10" fmla="*/ 312255 w 2132212"/>
                    <a:gd name="connsiteY10" fmla="*/ 312255 h 2521653"/>
                    <a:gd name="connsiteX11" fmla="*/ 1066106 w 2132212"/>
                    <a:gd name="connsiteY11" fmla="*/ 0 h 252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32212" h="2521653">
                      <a:moveTo>
                        <a:pt x="1066106" y="0"/>
                      </a:moveTo>
                      <a:cubicBezTo>
                        <a:pt x="1338947" y="0"/>
                        <a:pt x="1611787" y="104085"/>
                        <a:pt x="1819957" y="312255"/>
                      </a:cubicBezTo>
                      <a:cubicBezTo>
                        <a:pt x="2236297" y="728596"/>
                        <a:pt x="2236297" y="1403617"/>
                        <a:pt x="1819957" y="1819957"/>
                      </a:cubicBezTo>
                      <a:lnTo>
                        <a:pt x="1721535" y="1918379"/>
                      </a:lnTo>
                      <a:lnTo>
                        <a:pt x="1375925" y="2263989"/>
                      </a:lnTo>
                      <a:lnTo>
                        <a:pt x="1155139" y="2484775"/>
                      </a:lnTo>
                      <a:cubicBezTo>
                        <a:pt x="1105968" y="2533946"/>
                        <a:pt x="1026245" y="2533946"/>
                        <a:pt x="977073" y="2484775"/>
                      </a:cubicBezTo>
                      <a:lnTo>
                        <a:pt x="630260" y="2137962"/>
                      </a:lnTo>
                      <a:lnTo>
                        <a:pt x="410678" y="1918379"/>
                      </a:lnTo>
                      <a:lnTo>
                        <a:pt x="312255" y="1819957"/>
                      </a:lnTo>
                      <a:cubicBezTo>
                        <a:pt x="-104085" y="1403617"/>
                        <a:pt x="-104085" y="728596"/>
                        <a:pt x="312255" y="312255"/>
                      </a:cubicBezTo>
                      <a:cubicBezTo>
                        <a:pt x="520425" y="104085"/>
                        <a:pt x="793266" y="0"/>
                        <a:pt x="1066106" y="0"/>
                      </a:cubicBezTo>
                      <a:close/>
                    </a:path>
                  </a:pathLst>
                </a:custGeom>
                <a:solidFill>
                  <a:schemeClr val="bg1">
                    <a:lumMod val="95000"/>
                  </a:schemeClr>
                </a:solidFill>
                <a:ln w="19050">
                  <a:gradFill flip="none" rotWithShape="1">
                    <a:gsLst>
                      <a:gs pos="19000">
                        <a:schemeClr val="bg1"/>
                      </a:gs>
                      <a:gs pos="100000">
                        <a:srgbClr val="B2B2B2"/>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bg1"/>
                    </a:solidFill>
                    <a:effectLst/>
                    <a:uLnTx/>
                    <a:uFillTx/>
                    <a:latin typeface="Calibri" panose="020F0502020204030204"/>
                    <a:ea typeface="宋体" panose="02010600030101010101" pitchFamily="2" charset="-122"/>
                    <a:cs typeface="+mn-cs"/>
                  </a:endParaRPr>
                </a:p>
              </p:txBody>
            </p:sp>
            <p:sp>
              <p:nvSpPr>
                <p:cNvPr id="57" name="淘宝网Chenying0907出品 56"/>
                <p:cNvSpPr/>
                <p:nvPr/>
              </p:nvSpPr>
              <p:spPr>
                <a:xfrm>
                  <a:off x="2794670" y="1974141"/>
                  <a:ext cx="527693" cy="527693"/>
                </a:xfrm>
                <a:prstGeom prst="ellipse">
                  <a:avLst/>
                </a:prstGeom>
                <a:solidFill>
                  <a:srgbClr val="FFB850"/>
                </a:solidFill>
                <a:ln>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grpSp>
        </p:grpSp>
        <p:sp>
          <p:nvSpPr>
            <p:cNvPr id="53" name="淘宝网Chenying0907出品 9"/>
            <p:cNvSpPr txBox="1"/>
            <p:nvPr/>
          </p:nvSpPr>
          <p:spPr>
            <a:xfrm>
              <a:off x="1138210" y="2852936"/>
              <a:ext cx="693988" cy="337185"/>
            </a:xfrm>
            <a:prstGeom prst="rect">
              <a:avLst/>
            </a:prstGeom>
            <a:noFill/>
          </p:spPr>
          <p:txBody>
            <a:bodyPr wrap="square" rtlCol="0">
              <a:spAutoFit/>
            </a:bodyPr>
            <a:lstStyle/>
            <a:p>
              <a:pPr algn="ctr"/>
              <a:r>
                <a:rPr lang="en-US" altLang="zh-CN" sz="1600" dirty="0">
                  <a:solidFill>
                    <a:schemeClr val="bg1"/>
                  </a:solidFill>
                  <a:latin typeface="Impact MT Std" pitchFamily="34" charset="0"/>
                </a:rPr>
                <a:t>2018</a:t>
              </a:r>
              <a:endParaRPr lang="zh-CN" altLang="en-US" sz="1600" dirty="0">
                <a:solidFill>
                  <a:schemeClr val="bg1"/>
                </a:solidFill>
                <a:latin typeface="Impact MT Std" pitchFamily="34" charset="0"/>
              </a:endParaRPr>
            </a:p>
          </p:txBody>
        </p:sp>
      </p:grpSp>
      <p:sp>
        <p:nvSpPr>
          <p:cNvPr id="58" name="淘宝网Chenying0907出品 57"/>
          <p:cNvSpPr/>
          <p:nvPr/>
        </p:nvSpPr>
        <p:spPr>
          <a:xfrm>
            <a:off x="8588885" y="4221088"/>
            <a:ext cx="2919389" cy="605935"/>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FFB850"/>
                </a:solidFill>
                <a:latin typeface="微软雅黑" panose="020B0503020204020204" pitchFamily="34" charset="-122"/>
                <a:ea typeface="微软雅黑" panose="020B0503020204020204" pitchFamily="34" charset="-122"/>
                <a:cs typeface="Arial" panose="020B0604020202020204" pitchFamily="34" charset="0"/>
              </a:rPr>
              <a:t>总营业额超过</a:t>
            </a:r>
            <a:r>
              <a:rPr lang="en-US" altLang="zh-CN" b="1" dirty="0">
                <a:solidFill>
                  <a:srgbClr val="FFB850"/>
                </a:solidFill>
                <a:latin typeface="微软雅黑" panose="020B0503020204020204" pitchFamily="34" charset="-122"/>
                <a:ea typeface="微软雅黑" panose="020B0503020204020204" pitchFamily="34" charset="-122"/>
                <a:cs typeface="Arial" panose="020B0604020202020204" pitchFamily="34" charset="0"/>
              </a:rPr>
              <a:t>$15700,000</a:t>
            </a:r>
            <a:endParaRPr lang="zh-CN" altLang="en-US" b="1" dirty="0">
              <a:solidFill>
                <a:srgbClr val="FFB850"/>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20000"/>
              </a:lnSpc>
              <a:spcBef>
                <a:spcPct val="0"/>
              </a:spcBef>
              <a:buNone/>
            </a:pP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2" presetClass="entr" presetSubtype="8" fill="hold" nodeType="with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par>
                                <p:cTn id="27" presetID="42" presetClass="entr" presetSubtype="0" fill="hold" nodeType="withEffect">
                                  <p:stCondLst>
                                    <p:cond delay="5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750"/>
                                        <p:tgtEl>
                                          <p:spTgt spid="19"/>
                                        </p:tgtEl>
                                      </p:cBhvr>
                                    </p:animEffect>
                                    <p:anim calcmode="lin" valueType="num">
                                      <p:cBhvr>
                                        <p:cTn id="30" dur="750" fill="hold"/>
                                        <p:tgtEl>
                                          <p:spTgt spid="19"/>
                                        </p:tgtEl>
                                        <p:attrNameLst>
                                          <p:attrName>ppt_x</p:attrName>
                                        </p:attrNameLst>
                                      </p:cBhvr>
                                      <p:tavLst>
                                        <p:tav tm="0">
                                          <p:val>
                                            <p:strVal val="#ppt_x"/>
                                          </p:val>
                                        </p:tav>
                                        <p:tav tm="100000">
                                          <p:val>
                                            <p:strVal val="#ppt_x"/>
                                          </p:val>
                                        </p:tav>
                                      </p:tavLst>
                                    </p:anim>
                                    <p:anim calcmode="lin" valueType="num">
                                      <p:cBhvr>
                                        <p:cTn id="31" dur="75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750"/>
                                        <p:tgtEl>
                                          <p:spTgt spid="27"/>
                                        </p:tgtEl>
                                      </p:cBhvr>
                                    </p:animEffect>
                                    <p:anim calcmode="lin" valueType="num">
                                      <p:cBhvr>
                                        <p:cTn id="35" dur="750" fill="hold"/>
                                        <p:tgtEl>
                                          <p:spTgt spid="27"/>
                                        </p:tgtEl>
                                        <p:attrNameLst>
                                          <p:attrName>ppt_x</p:attrName>
                                        </p:attrNameLst>
                                      </p:cBhvr>
                                      <p:tavLst>
                                        <p:tav tm="0">
                                          <p:val>
                                            <p:strVal val="#ppt_x"/>
                                          </p:val>
                                        </p:tav>
                                        <p:tav tm="100000">
                                          <p:val>
                                            <p:strVal val="#ppt_x"/>
                                          </p:val>
                                        </p:tav>
                                      </p:tavLst>
                                    </p:anim>
                                    <p:anim calcmode="lin" valueType="num">
                                      <p:cBhvr>
                                        <p:cTn id="36" dur="75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50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750"/>
                                        <p:tgtEl>
                                          <p:spTgt spid="35"/>
                                        </p:tgtEl>
                                      </p:cBhvr>
                                    </p:animEffect>
                                    <p:anim calcmode="lin" valueType="num">
                                      <p:cBhvr>
                                        <p:cTn id="40" dur="750" fill="hold"/>
                                        <p:tgtEl>
                                          <p:spTgt spid="35"/>
                                        </p:tgtEl>
                                        <p:attrNameLst>
                                          <p:attrName>ppt_x</p:attrName>
                                        </p:attrNameLst>
                                      </p:cBhvr>
                                      <p:tavLst>
                                        <p:tav tm="0">
                                          <p:val>
                                            <p:strVal val="#ppt_x"/>
                                          </p:val>
                                        </p:tav>
                                        <p:tav tm="100000">
                                          <p:val>
                                            <p:strVal val="#ppt_x"/>
                                          </p:val>
                                        </p:tav>
                                      </p:tavLst>
                                    </p:anim>
                                    <p:anim calcmode="lin" valueType="num">
                                      <p:cBhvr>
                                        <p:cTn id="41" dur="750" fill="hold"/>
                                        <p:tgtEl>
                                          <p:spTgt spid="3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50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750"/>
                                        <p:tgtEl>
                                          <p:spTgt spid="43"/>
                                        </p:tgtEl>
                                      </p:cBhvr>
                                    </p:animEffect>
                                    <p:anim calcmode="lin" valueType="num">
                                      <p:cBhvr>
                                        <p:cTn id="45" dur="750" fill="hold"/>
                                        <p:tgtEl>
                                          <p:spTgt spid="43"/>
                                        </p:tgtEl>
                                        <p:attrNameLst>
                                          <p:attrName>ppt_x</p:attrName>
                                        </p:attrNameLst>
                                      </p:cBhvr>
                                      <p:tavLst>
                                        <p:tav tm="0">
                                          <p:val>
                                            <p:strVal val="#ppt_x"/>
                                          </p:val>
                                        </p:tav>
                                        <p:tav tm="100000">
                                          <p:val>
                                            <p:strVal val="#ppt_x"/>
                                          </p:val>
                                        </p:tav>
                                      </p:tavLst>
                                    </p:anim>
                                    <p:anim calcmode="lin" valueType="num">
                                      <p:cBhvr>
                                        <p:cTn id="46" dur="750" fill="hold"/>
                                        <p:tgtEl>
                                          <p:spTgt spid="4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50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750"/>
                                        <p:tgtEl>
                                          <p:spTgt spid="51"/>
                                        </p:tgtEl>
                                      </p:cBhvr>
                                    </p:animEffect>
                                    <p:anim calcmode="lin" valueType="num">
                                      <p:cBhvr>
                                        <p:cTn id="50" dur="750" fill="hold"/>
                                        <p:tgtEl>
                                          <p:spTgt spid="51"/>
                                        </p:tgtEl>
                                        <p:attrNameLst>
                                          <p:attrName>ppt_x</p:attrName>
                                        </p:attrNameLst>
                                      </p:cBhvr>
                                      <p:tavLst>
                                        <p:tav tm="0">
                                          <p:val>
                                            <p:strVal val="#ppt_x"/>
                                          </p:val>
                                        </p:tav>
                                        <p:tav tm="100000">
                                          <p:val>
                                            <p:strVal val="#ppt_x"/>
                                          </p:val>
                                        </p:tav>
                                      </p:tavLst>
                                    </p:anim>
                                    <p:anim calcmode="lin" valueType="num">
                                      <p:cBhvr>
                                        <p:cTn id="51" dur="750" fill="hold"/>
                                        <p:tgtEl>
                                          <p:spTgt spid="51"/>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125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grpId="0" nodeType="withEffect">
                                  <p:stCondLst>
                                    <p:cond delay="125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125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par>
                                <p:cTn id="61" presetID="10" presetClass="entr" presetSubtype="0" fill="hold" grpId="0" nodeType="withEffect">
                                  <p:stCondLst>
                                    <p:cond delay="125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par>
                                <p:cTn id="64" presetID="10" presetClass="entr" presetSubtype="0" fill="hold" grpId="0" nodeType="withEffect">
                                  <p:stCondLst>
                                    <p:cond delay="125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26" grpId="0"/>
      <p:bldP spid="34" grpId="0"/>
      <p:bldP spid="42" grpId="0"/>
      <p:bldP spid="50" grpId="0"/>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552971" y="324163"/>
            <a:ext cx="604358" cy="216024"/>
            <a:chOff x="264939" y="188640"/>
            <a:chExt cx="604358" cy="216024"/>
          </a:xfrm>
        </p:grpSpPr>
        <p:sp>
          <p:nvSpPr>
            <p:cNvPr id="9" name="燕尾形 8"/>
            <p:cNvSpPr/>
            <p:nvPr/>
          </p:nvSpPr>
          <p:spPr>
            <a:xfrm>
              <a:off x="264939" y="188640"/>
              <a:ext cx="216024" cy="216024"/>
            </a:xfrm>
            <a:prstGeom prst="chevr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454914" y="188640"/>
              <a:ext cx="216024" cy="216024"/>
            </a:xfrm>
            <a:prstGeom prst="chevron">
              <a:avLst/>
            </a:prstGeom>
            <a:solidFill>
              <a:srgbClr val="7030A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653273" y="188640"/>
              <a:ext cx="216024" cy="216024"/>
            </a:xfrm>
            <a:prstGeom prst="chevron">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 name="文本框 9"/>
          <p:cNvSpPr txBox="1"/>
          <p:nvPr/>
        </p:nvSpPr>
        <p:spPr>
          <a:xfrm>
            <a:off x="1344930" y="243840"/>
            <a:ext cx="4500880" cy="807085"/>
          </a:xfrm>
          <a:prstGeom prst="rect">
            <a:avLst/>
          </a:prstGeom>
          <a:noFill/>
        </p:spPr>
        <p:txBody>
          <a:bodyPr wrap="square" lIns="68580" tIns="34290" rIns="68580" bIns="34290" rtlCol="0">
            <a:spAutoFit/>
          </a:bodyPr>
          <a:lstStyle/>
          <a:p>
            <a:pPr marL="0" lvl="1"/>
            <a:r>
              <a:rPr lang="zh-CN" altLang="en-US" sz="2400" b="1" dirty="0">
                <a:solidFill>
                  <a:srgbClr val="7030A0"/>
                </a:solidFill>
                <a:latin typeface="微软雅黑" panose="020B0503020204020204" pitchFamily="34" charset="-122"/>
                <a:ea typeface="微软雅黑" panose="020B0503020204020204" pitchFamily="34" charset="-122"/>
              </a:rPr>
              <a:t>上海添蓝拉链科技有限公司</a:t>
            </a:r>
          </a:p>
          <a:p>
            <a:pPr marL="0" lvl="1"/>
            <a:r>
              <a:rPr lang="zh-CN" altLang="en-US" sz="2400" b="1" dirty="0">
                <a:solidFill>
                  <a:srgbClr val="7030A0"/>
                </a:solidFill>
                <a:latin typeface="微软雅黑" panose="020B0503020204020204" pitchFamily="34" charset="-122"/>
                <a:ea typeface="微软雅黑" panose="020B0503020204020204" pitchFamily="34" charset="-122"/>
                <a:sym typeface="+mn-ea"/>
              </a:rPr>
              <a:t>添达钮扣配件（上海）有限公司</a:t>
            </a:r>
            <a:endParaRPr lang="zh-CN" altLang="en-US" sz="2400" b="1" dirty="0">
              <a:solidFill>
                <a:srgbClr val="7030A0"/>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矩形标注 13"/>
          <p:cNvSpPr/>
          <p:nvPr/>
        </p:nvSpPr>
        <p:spPr>
          <a:xfrm>
            <a:off x="10922123" y="260648"/>
            <a:ext cx="442575" cy="296525"/>
          </a:xfrm>
          <a:prstGeom prst="wedgeRectCallo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Impact MT Std" pitchFamily="34" charset="0"/>
            </a:endParaRPr>
          </a:p>
        </p:txBody>
      </p:sp>
      <p:sp>
        <p:nvSpPr>
          <p:cNvPr id="15" name="矩形 3"/>
          <p:cNvSpPr>
            <a:spLocks noChangeArrowheads="1"/>
          </p:cNvSpPr>
          <p:nvPr/>
        </p:nvSpPr>
        <p:spPr bwMode="auto">
          <a:xfrm>
            <a:off x="10911595" y="260648"/>
            <a:ext cx="442575" cy="31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spcBef>
                <a:spcPct val="0"/>
              </a:spcBef>
              <a:buFont typeface="Arial" panose="020B0604020202020204" pitchFamily="34" charset="0"/>
              <a:buNone/>
            </a:pPr>
            <a:r>
              <a:rPr lang="en-US" altLang="zh-CN" sz="1600" b="1" dirty="0">
                <a:solidFill>
                  <a:schemeClr val="bg1"/>
                </a:solidFill>
                <a:latin typeface="Impact MT Std" pitchFamily="34" charset="0"/>
                <a:ea typeface="微软雅黑" panose="020B0503020204020204" pitchFamily="34" charset="-122"/>
                <a:cs typeface="Arial" panose="020B0604020202020204" pitchFamily="34" charset="0"/>
              </a:rPr>
              <a:t>18</a:t>
            </a:r>
          </a:p>
        </p:txBody>
      </p:sp>
      <p:grpSp>
        <p:nvGrpSpPr>
          <p:cNvPr id="348" name="Group 48"/>
          <p:cNvGrpSpPr>
            <a:grpSpLocks noChangeAspect="1"/>
          </p:cNvGrpSpPr>
          <p:nvPr/>
        </p:nvGrpSpPr>
        <p:grpSpPr bwMode="auto">
          <a:xfrm>
            <a:off x="1948733" y="980728"/>
            <a:ext cx="8005779" cy="3170409"/>
            <a:chOff x="-627" y="390"/>
            <a:chExt cx="8934" cy="3538"/>
          </a:xfrm>
          <a:solidFill>
            <a:srgbClr val="BFBFBF">
              <a:alpha val="58039"/>
            </a:srgbClr>
          </a:solidFill>
        </p:grpSpPr>
        <p:sp>
          <p:nvSpPr>
            <p:cNvPr id="349" name="Freeform 49"/>
            <p:cNvSpPr>
              <a:spLocks noEditPoints="1"/>
            </p:cNvSpPr>
            <p:nvPr/>
          </p:nvSpPr>
          <p:spPr bwMode="auto">
            <a:xfrm>
              <a:off x="-578" y="390"/>
              <a:ext cx="8885" cy="3538"/>
            </a:xfrm>
            <a:custGeom>
              <a:avLst/>
              <a:gdLst>
                <a:gd name="T0" fmla="*/ 2291 w 3758"/>
                <a:gd name="T1" fmla="*/ 237 h 1495"/>
                <a:gd name="T2" fmla="*/ 2322 w 3758"/>
                <a:gd name="T3" fmla="*/ 397 h 1495"/>
                <a:gd name="T4" fmla="*/ 2366 w 3758"/>
                <a:gd name="T5" fmla="*/ 228 h 1495"/>
                <a:gd name="T6" fmla="*/ 1776 w 3758"/>
                <a:gd name="T7" fmla="*/ 158 h 1495"/>
                <a:gd name="T8" fmla="*/ 1332 w 3758"/>
                <a:gd name="T9" fmla="*/ 125 h 1495"/>
                <a:gd name="T10" fmla="*/ 1806 w 3758"/>
                <a:gd name="T11" fmla="*/ 387 h 1495"/>
                <a:gd name="T12" fmla="*/ 1930 w 3758"/>
                <a:gd name="T13" fmla="*/ 436 h 1495"/>
                <a:gd name="T14" fmla="*/ 2203 w 3758"/>
                <a:gd name="T15" fmla="*/ 303 h 1495"/>
                <a:gd name="T16" fmla="*/ 1811 w 3758"/>
                <a:gd name="T17" fmla="*/ 227 h 1495"/>
                <a:gd name="T18" fmla="*/ 1453 w 3758"/>
                <a:gd name="T19" fmla="*/ 189 h 1495"/>
                <a:gd name="T20" fmla="*/ 1337 w 3758"/>
                <a:gd name="T21" fmla="*/ 97 h 1495"/>
                <a:gd name="T22" fmla="*/ 3253 w 3758"/>
                <a:gd name="T23" fmla="*/ 1486 h 1495"/>
                <a:gd name="T24" fmla="*/ 416 w 3758"/>
                <a:gd name="T25" fmla="*/ 1045 h 1495"/>
                <a:gd name="T26" fmla="*/ 679 w 3758"/>
                <a:gd name="T27" fmla="*/ 1017 h 1495"/>
                <a:gd name="T28" fmla="*/ 3144 w 3758"/>
                <a:gd name="T29" fmla="*/ 1434 h 1495"/>
                <a:gd name="T30" fmla="*/ 3273 w 3758"/>
                <a:gd name="T31" fmla="*/ 1311 h 1495"/>
                <a:gd name="T32" fmla="*/ 1549 w 3758"/>
                <a:gd name="T33" fmla="*/ 981 h 1495"/>
                <a:gd name="T34" fmla="*/ 1526 w 3758"/>
                <a:gd name="T35" fmla="*/ 976 h 1495"/>
                <a:gd name="T36" fmla="*/ 1273 w 3758"/>
                <a:gd name="T37" fmla="*/ 920 h 1495"/>
                <a:gd name="T38" fmla="*/ 1541 w 3758"/>
                <a:gd name="T39" fmla="*/ 877 h 1495"/>
                <a:gd name="T40" fmla="*/ 1502 w 3758"/>
                <a:gd name="T41" fmla="*/ 821 h 1495"/>
                <a:gd name="T42" fmla="*/ 1644 w 3758"/>
                <a:gd name="T43" fmla="*/ 671 h 1495"/>
                <a:gd name="T44" fmla="*/ 1273 w 3758"/>
                <a:gd name="T45" fmla="*/ 842 h 1495"/>
                <a:gd name="T46" fmla="*/ 1523 w 3758"/>
                <a:gd name="T47" fmla="*/ 633 h 1495"/>
                <a:gd name="T48" fmla="*/ 1737 w 3758"/>
                <a:gd name="T49" fmla="*/ 498 h 1495"/>
                <a:gd name="T50" fmla="*/ 216 w 3758"/>
                <a:gd name="T51" fmla="*/ 419 h 1495"/>
                <a:gd name="T52" fmla="*/ 484 w 3758"/>
                <a:gd name="T53" fmla="*/ 389 h 1495"/>
                <a:gd name="T54" fmla="*/ 58 w 3758"/>
                <a:gd name="T55" fmla="*/ 336 h 1495"/>
                <a:gd name="T56" fmla="*/ 3114 w 3758"/>
                <a:gd name="T57" fmla="*/ 270 h 1495"/>
                <a:gd name="T58" fmla="*/ 2938 w 3758"/>
                <a:gd name="T59" fmla="*/ 269 h 1495"/>
                <a:gd name="T60" fmla="*/ 2642 w 3758"/>
                <a:gd name="T61" fmla="*/ 239 h 1495"/>
                <a:gd name="T62" fmla="*/ 3300 w 3758"/>
                <a:gd name="T63" fmla="*/ 450 h 1495"/>
                <a:gd name="T64" fmla="*/ 2947 w 3758"/>
                <a:gd name="T65" fmla="*/ 392 h 1495"/>
                <a:gd name="T66" fmla="*/ 2990 w 3758"/>
                <a:gd name="T67" fmla="*/ 262 h 1495"/>
                <a:gd name="T68" fmla="*/ 3027 w 3758"/>
                <a:gd name="T69" fmla="*/ 176 h 1495"/>
                <a:gd name="T70" fmla="*/ 3216 w 3758"/>
                <a:gd name="T71" fmla="*/ 303 h 1495"/>
                <a:gd name="T72" fmla="*/ 3084 w 3758"/>
                <a:gd name="T73" fmla="*/ 197 h 1495"/>
                <a:gd name="T74" fmla="*/ 2770 w 3758"/>
                <a:gd name="T75" fmla="*/ 191 h 1495"/>
                <a:gd name="T76" fmla="*/ 2833 w 3758"/>
                <a:gd name="T77" fmla="*/ 173 h 1495"/>
                <a:gd name="T78" fmla="*/ 1125 w 3758"/>
                <a:gd name="T79" fmla="*/ 227 h 1495"/>
                <a:gd name="T80" fmla="*/ 1004 w 3758"/>
                <a:gd name="T81" fmla="*/ 207 h 1495"/>
                <a:gd name="T82" fmla="*/ 732 w 3758"/>
                <a:gd name="T83" fmla="*/ 292 h 1495"/>
                <a:gd name="T84" fmla="*/ 506 w 3758"/>
                <a:gd name="T85" fmla="*/ 257 h 1495"/>
                <a:gd name="T86" fmla="*/ 459 w 3758"/>
                <a:gd name="T87" fmla="*/ 423 h 1495"/>
                <a:gd name="T88" fmla="*/ 351 w 3758"/>
                <a:gd name="T89" fmla="*/ 468 h 1495"/>
                <a:gd name="T90" fmla="*/ 851 w 3758"/>
                <a:gd name="T91" fmla="*/ 182 h 1495"/>
                <a:gd name="T92" fmla="*/ 2769 w 3758"/>
                <a:gd name="T93" fmla="*/ 153 h 1495"/>
                <a:gd name="T94" fmla="*/ 3001 w 3758"/>
                <a:gd name="T95" fmla="*/ 148 h 1495"/>
                <a:gd name="T96" fmla="*/ 2760 w 3758"/>
                <a:gd name="T97" fmla="*/ 97 h 1495"/>
                <a:gd name="T98" fmla="*/ 428 w 3758"/>
                <a:gd name="T99" fmla="*/ 90 h 1495"/>
                <a:gd name="T100" fmla="*/ 896 w 3758"/>
                <a:gd name="T101" fmla="*/ 86 h 1495"/>
                <a:gd name="T102" fmla="*/ 550 w 3758"/>
                <a:gd name="T103" fmla="*/ 103 h 1495"/>
                <a:gd name="T104" fmla="*/ 1205 w 3758"/>
                <a:gd name="T105" fmla="*/ 54 h 1495"/>
                <a:gd name="T106" fmla="*/ 2950 w 3758"/>
                <a:gd name="T107" fmla="*/ 44 h 1495"/>
                <a:gd name="T108" fmla="*/ 3126 w 3758"/>
                <a:gd name="T109" fmla="*/ 17 h 1495"/>
                <a:gd name="T110" fmla="*/ 3042 w 3758"/>
                <a:gd name="T111" fmla="*/ 62 h 1495"/>
                <a:gd name="T112" fmla="*/ 3139 w 3758"/>
                <a:gd name="T113" fmla="*/ 79 h 1495"/>
                <a:gd name="T114" fmla="*/ 3351 w 3758"/>
                <a:gd name="T115" fmla="*/ 23 h 1495"/>
                <a:gd name="T116" fmla="*/ 3155 w 3758"/>
                <a:gd name="T117" fmla="*/ 93 h 1495"/>
                <a:gd name="T118" fmla="*/ 3360 w 3758"/>
                <a:gd name="T119" fmla="*/ 267 h 1495"/>
                <a:gd name="T120" fmla="*/ 3620 w 3758"/>
                <a:gd name="T121" fmla="*/ 218 h 1495"/>
                <a:gd name="T122" fmla="*/ 3662 w 3758"/>
                <a:gd name="T123" fmla="*/ 126 h 1495"/>
                <a:gd name="T124" fmla="*/ 3425 w 3758"/>
                <a:gd name="T125" fmla="*/ 2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8" h="1495">
                  <a:moveTo>
                    <a:pt x="3271" y="498"/>
                  </a:moveTo>
                  <a:cubicBezTo>
                    <a:pt x="3249" y="498"/>
                    <a:pt x="3249" y="498"/>
                    <a:pt x="3249" y="498"/>
                  </a:cubicBezTo>
                  <a:cubicBezTo>
                    <a:pt x="3251" y="502"/>
                    <a:pt x="3258" y="505"/>
                    <a:pt x="3263" y="505"/>
                  </a:cubicBezTo>
                  <a:cubicBezTo>
                    <a:pt x="3268" y="505"/>
                    <a:pt x="3272" y="503"/>
                    <a:pt x="3273" y="499"/>
                  </a:cubicBezTo>
                  <a:cubicBezTo>
                    <a:pt x="3273" y="499"/>
                    <a:pt x="3272" y="498"/>
                    <a:pt x="3271" y="498"/>
                  </a:cubicBezTo>
                  <a:moveTo>
                    <a:pt x="3334" y="498"/>
                  </a:moveTo>
                  <a:cubicBezTo>
                    <a:pt x="3308" y="498"/>
                    <a:pt x="3308" y="498"/>
                    <a:pt x="3308" y="498"/>
                  </a:cubicBezTo>
                  <a:cubicBezTo>
                    <a:pt x="3302" y="504"/>
                    <a:pt x="3294" y="509"/>
                    <a:pt x="3297" y="519"/>
                  </a:cubicBezTo>
                  <a:cubicBezTo>
                    <a:pt x="3299" y="520"/>
                    <a:pt x="3301" y="520"/>
                    <a:pt x="3303" y="520"/>
                  </a:cubicBezTo>
                  <a:cubicBezTo>
                    <a:pt x="3306" y="520"/>
                    <a:pt x="3309" y="520"/>
                    <a:pt x="3312" y="519"/>
                  </a:cubicBezTo>
                  <a:cubicBezTo>
                    <a:pt x="3316" y="519"/>
                    <a:pt x="3319" y="519"/>
                    <a:pt x="3322" y="519"/>
                  </a:cubicBezTo>
                  <a:cubicBezTo>
                    <a:pt x="3326" y="519"/>
                    <a:pt x="3329" y="519"/>
                    <a:pt x="3331" y="522"/>
                  </a:cubicBezTo>
                  <a:cubicBezTo>
                    <a:pt x="3329" y="524"/>
                    <a:pt x="3324" y="527"/>
                    <a:pt x="3328" y="531"/>
                  </a:cubicBezTo>
                  <a:cubicBezTo>
                    <a:pt x="3329" y="531"/>
                    <a:pt x="3330" y="531"/>
                    <a:pt x="3330" y="531"/>
                  </a:cubicBezTo>
                  <a:cubicBezTo>
                    <a:pt x="3336" y="531"/>
                    <a:pt x="3338" y="524"/>
                    <a:pt x="3342" y="522"/>
                  </a:cubicBezTo>
                  <a:cubicBezTo>
                    <a:pt x="3350" y="523"/>
                    <a:pt x="3347" y="532"/>
                    <a:pt x="3355" y="532"/>
                  </a:cubicBezTo>
                  <a:cubicBezTo>
                    <a:pt x="3356" y="532"/>
                    <a:pt x="3356" y="532"/>
                    <a:pt x="3357" y="531"/>
                  </a:cubicBezTo>
                  <a:cubicBezTo>
                    <a:pt x="3360" y="529"/>
                    <a:pt x="3363" y="526"/>
                    <a:pt x="3363" y="521"/>
                  </a:cubicBezTo>
                  <a:cubicBezTo>
                    <a:pt x="3361" y="517"/>
                    <a:pt x="3356" y="516"/>
                    <a:pt x="3353" y="513"/>
                  </a:cubicBezTo>
                  <a:cubicBezTo>
                    <a:pt x="3353" y="509"/>
                    <a:pt x="3358" y="510"/>
                    <a:pt x="3357" y="505"/>
                  </a:cubicBezTo>
                  <a:cubicBezTo>
                    <a:pt x="3351" y="502"/>
                    <a:pt x="3341" y="501"/>
                    <a:pt x="3334" y="498"/>
                  </a:cubicBezTo>
                  <a:moveTo>
                    <a:pt x="1944" y="395"/>
                  </a:moveTo>
                  <a:cubicBezTo>
                    <a:pt x="1937" y="395"/>
                    <a:pt x="1931" y="403"/>
                    <a:pt x="1935" y="407"/>
                  </a:cubicBezTo>
                  <a:cubicBezTo>
                    <a:pt x="1944" y="407"/>
                    <a:pt x="1947" y="403"/>
                    <a:pt x="1949" y="397"/>
                  </a:cubicBezTo>
                  <a:cubicBezTo>
                    <a:pt x="1947" y="396"/>
                    <a:pt x="1945" y="395"/>
                    <a:pt x="1944" y="395"/>
                  </a:cubicBezTo>
                  <a:moveTo>
                    <a:pt x="1991" y="248"/>
                  </a:moveTo>
                  <a:cubicBezTo>
                    <a:pt x="1987" y="248"/>
                    <a:pt x="1983" y="250"/>
                    <a:pt x="1984" y="253"/>
                  </a:cubicBezTo>
                  <a:cubicBezTo>
                    <a:pt x="1986" y="254"/>
                    <a:pt x="1988" y="255"/>
                    <a:pt x="1990" y="255"/>
                  </a:cubicBezTo>
                  <a:cubicBezTo>
                    <a:pt x="1993" y="255"/>
                    <a:pt x="1997" y="253"/>
                    <a:pt x="1996" y="250"/>
                  </a:cubicBezTo>
                  <a:cubicBezTo>
                    <a:pt x="1995" y="248"/>
                    <a:pt x="1993" y="248"/>
                    <a:pt x="1991" y="248"/>
                  </a:cubicBezTo>
                  <a:moveTo>
                    <a:pt x="2331" y="226"/>
                  </a:moveTo>
                  <a:cubicBezTo>
                    <a:pt x="2327" y="226"/>
                    <a:pt x="2323" y="227"/>
                    <a:pt x="2318" y="228"/>
                  </a:cubicBezTo>
                  <a:cubicBezTo>
                    <a:pt x="2313" y="229"/>
                    <a:pt x="2309" y="229"/>
                    <a:pt x="2304" y="229"/>
                  </a:cubicBezTo>
                  <a:cubicBezTo>
                    <a:pt x="2303" y="229"/>
                    <a:pt x="2303" y="229"/>
                    <a:pt x="2302" y="229"/>
                  </a:cubicBezTo>
                  <a:cubicBezTo>
                    <a:pt x="2299" y="231"/>
                    <a:pt x="2299" y="236"/>
                    <a:pt x="2295" y="238"/>
                  </a:cubicBezTo>
                  <a:cubicBezTo>
                    <a:pt x="2294" y="237"/>
                    <a:pt x="2293" y="237"/>
                    <a:pt x="2291" y="237"/>
                  </a:cubicBezTo>
                  <a:cubicBezTo>
                    <a:pt x="2289" y="237"/>
                    <a:pt x="2287" y="238"/>
                    <a:pt x="2285" y="239"/>
                  </a:cubicBezTo>
                  <a:cubicBezTo>
                    <a:pt x="2283" y="240"/>
                    <a:pt x="2281" y="242"/>
                    <a:pt x="2278" y="242"/>
                  </a:cubicBezTo>
                  <a:cubicBezTo>
                    <a:pt x="2277" y="242"/>
                    <a:pt x="2276" y="242"/>
                    <a:pt x="2274" y="241"/>
                  </a:cubicBezTo>
                  <a:cubicBezTo>
                    <a:pt x="2267" y="245"/>
                    <a:pt x="2267" y="251"/>
                    <a:pt x="2258" y="256"/>
                  </a:cubicBezTo>
                  <a:cubicBezTo>
                    <a:pt x="2251" y="260"/>
                    <a:pt x="2235" y="262"/>
                    <a:pt x="2236" y="270"/>
                  </a:cubicBezTo>
                  <a:cubicBezTo>
                    <a:pt x="2236" y="275"/>
                    <a:pt x="2247" y="276"/>
                    <a:pt x="2253" y="278"/>
                  </a:cubicBezTo>
                  <a:cubicBezTo>
                    <a:pt x="2260" y="281"/>
                    <a:pt x="2264" y="287"/>
                    <a:pt x="2271" y="288"/>
                  </a:cubicBezTo>
                  <a:cubicBezTo>
                    <a:pt x="2271" y="288"/>
                    <a:pt x="2272" y="288"/>
                    <a:pt x="2273" y="288"/>
                  </a:cubicBezTo>
                  <a:cubicBezTo>
                    <a:pt x="2275" y="288"/>
                    <a:pt x="2277" y="287"/>
                    <a:pt x="2280" y="287"/>
                  </a:cubicBezTo>
                  <a:cubicBezTo>
                    <a:pt x="2282" y="287"/>
                    <a:pt x="2285" y="287"/>
                    <a:pt x="2287" y="287"/>
                  </a:cubicBezTo>
                  <a:cubicBezTo>
                    <a:pt x="2292" y="287"/>
                    <a:pt x="2296" y="288"/>
                    <a:pt x="2296" y="292"/>
                  </a:cubicBezTo>
                  <a:cubicBezTo>
                    <a:pt x="2295" y="295"/>
                    <a:pt x="2292" y="296"/>
                    <a:pt x="2288" y="296"/>
                  </a:cubicBezTo>
                  <a:cubicBezTo>
                    <a:pt x="2285" y="296"/>
                    <a:pt x="2281" y="295"/>
                    <a:pt x="2279" y="294"/>
                  </a:cubicBezTo>
                  <a:cubicBezTo>
                    <a:pt x="2276" y="295"/>
                    <a:pt x="2279" y="301"/>
                    <a:pt x="2275" y="302"/>
                  </a:cubicBezTo>
                  <a:cubicBezTo>
                    <a:pt x="2264" y="301"/>
                    <a:pt x="2262" y="291"/>
                    <a:pt x="2252" y="289"/>
                  </a:cubicBezTo>
                  <a:cubicBezTo>
                    <a:pt x="2246" y="292"/>
                    <a:pt x="2243" y="297"/>
                    <a:pt x="2237" y="301"/>
                  </a:cubicBezTo>
                  <a:cubicBezTo>
                    <a:pt x="2231" y="304"/>
                    <a:pt x="2222" y="305"/>
                    <a:pt x="2219" y="311"/>
                  </a:cubicBezTo>
                  <a:cubicBezTo>
                    <a:pt x="2219" y="314"/>
                    <a:pt x="2220" y="314"/>
                    <a:pt x="2222" y="314"/>
                  </a:cubicBezTo>
                  <a:cubicBezTo>
                    <a:pt x="2223" y="314"/>
                    <a:pt x="2223" y="314"/>
                    <a:pt x="2223" y="314"/>
                  </a:cubicBezTo>
                  <a:cubicBezTo>
                    <a:pt x="2224" y="314"/>
                    <a:pt x="2225" y="314"/>
                    <a:pt x="2227" y="315"/>
                  </a:cubicBezTo>
                  <a:cubicBezTo>
                    <a:pt x="2231" y="317"/>
                    <a:pt x="2231" y="323"/>
                    <a:pt x="2237" y="325"/>
                  </a:cubicBezTo>
                  <a:cubicBezTo>
                    <a:pt x="2239" y="326"/>
                    <a:pt x="2242" y="326"/>
                    <a:pt x="2245" y="326"/>
                  </a:cubicBezTo>
                  <a:cubicBezTo>
                    <a:pt x="2257" y="326"/>
                    <a:pt x="2268" y="319"/>
                    <a:pt x="2280" y="317"/>
                  </a:cubicBezTo>
                  <a:cubicBezTo>
                    <a:pt x="2287" y="319"/>
                    <a:pt x="2288" y="326"/>
                    <a:pt x="2291" y="331"/>
                  </a:cubicBezTo>
                  <a:cubicBezTo>
                    <a:pt x="2286" y="340"/>
                    <a:pt x="2271" y="340"/>
                    <a:pt x="2259" y="342"/>
                  </a:cubicBezTo>
                  <a:cubicBezTo>
                    <a:pt x="2251" y="348"/>
                    <a:pt x="2242" y="353"/>
                    <a:pt x="2239" y="364"/>
                  </a:cubicBezTo>
                  <a:cubicBezTo>
                    <a:pt x="2241" y="370"/>
                    <a:pt x="2256" y="366"/>
                    <a:pt x="2257" y="373"/>
                  </a:cubicBezTo>
                  <a:cubicBezTo>
                    <a:pt x="2255" y="376"/>
                    <a:pt x="2248" y="375"/>
                    <a:pt x="2248" y="379"/>
                  </a:cubicBezTo>
                  <a:cubicBezTo>
                    <a:pt x="2249" y="389"/>
                    <a:pt x="2265" y="386"/>
                    <a:pt x="2275" y="388"/>
                  </a:cubicBezTo>
                  <a:cubicBezTo>
                    <a:pt x="2278" y="393"/>
                    <a:pt x="2275" y="397"/>
                    <a:pt x="2278" y="401"/>
                  </a:cubicBezTo>
                  <a:cubicBezTo>
                    <a:pt x="2279" y="401"/>
                    <a:pt x="2280" y="401"/>
                    <a:pt x="2281" y="401"/>
                  </a:cubicBezTo>
                  <a:cubicBezTo>
                    <a:pt x="2285" y="401"/>
                    <a:pt x="2287" y="400"/>
                    <a:pt x="2290" y="399"/>
                  </a:cubicBezTo>
                  <a:cubicBezTo>
                    <a:pt x="2293" y="399"/>
                    <a:pt x="2296" y="398"/>
                    <a:pt x="2299" y="398"/>
                  </a:cubicBezTo>
                  <a:cubicBezTo>
                    <a:pt x="2299" y="398"/>
                    <a:pt x="2300" y="398"/>
                    <a:pt x="2300" y="398"/>
                  </a:cubicBezTo>
                  <a:cubicBezTo>
                    <a:pt x="2303" y="399"/>
                    <a:pt x="2303" y="403"/>
                    <a:pt x="2305" y="404"/>
                  </a:cubicBezTo>
                  <a:cubicBezTo>
                    <a:pt x="2313" y="403"/>
                    <a:pt x="2313" y="397"/>
                    <a:pt x="2322" y="397"/>
                  </a:cubicBezTo>
                  <a:cubicBezTo>
                    <a:pt x="2322" y="397"/>
                    <a:pt x="2323" y="397"/>
                    <a:pt x="2323" y="397"/>
                  </a:cubicBezTo>
                  <a:cubicBezTo>
                    <a:pt x="2323" y="398"/>
                    <a:pt x="2325" y="399"/>
                    <a:pt x="2325" y="400"/>
                  </a:cubicBezTo>
                  <a:cubicBezTo>
                    <a:pt x="2322" y="407"/>
                    <a:pt x="2314" y="411"/>
                    <a:pt x="2311" y="418"/>
                  </a:cubicBezTo>
                  <a:cubicBezTo>
                    <a:pt x="2297" y="420"/>
                    <a:pt x="2293" y="429"/>
                    <a:pt x="2284" y="434"/>
                  </a:cubicBezTo>
                  <a:cubicBezTo>
                    <a:pt x="2274" y="434"/>
                    <a:pt x="2267" y="437"/>
                    <a:pt x="2265" y="444"/>
                  </a:cubicBezTo>
                  <a:cubicBezTo>
                    <a:pt x="2267" y="444"/>
                    <a:pt x="2269" y="444"/>
                    <a:pt x="2271" y="444"/>
                  </a:cubicBezTo>
                  <a:cubicBezTo>
                    <a:pt x="2299" y="444"/>
                    <a:pt x="2329" y="431"/>
                    <a:pt x="2332" y="409"/>
                  </a:cubicBezTo>
                  <a:cubicBezTo>
                    <a:pt x="2335" y="410"/>
                    <a:pt x="2337" y="410"/>
                    <a:pt x="2339" y="410"/>
                  </a:cubicBezTo>
                  <a:cubicBezTo>
                    <a:pt x="2349" y="410"/>
                    <a:pt x="2356" y="402"/>
                    <a:pt x="2361" y="396"/>
                  </a:cubicBezTo>
                  <a:cubicBezTo>
                    <a:pt x="2359" y="393"/>
                    <a:pt x="2354" y="392"/>
                    <a:pt x="2353" y="388"/>
                  </a:cubicBezTo>
                  <a:cubicBezTo>
                    <a:pt x="2367" y="383"/>
                    <a:pt x="2371" y="371"/>
                    <a:pt x="2383" y="365"/>
                  </a:cubicBezTo>
                  <a:cubicBezTo>
                    <a:pt x="2387" y="362"/>
                    <a:pt x="2392" y="361"/>
                    <a:pt x="2396" y="361"/>
                  </a:cubicBezTo>
                  <a:cubicBezTo>
                    <a:pt x="2400" y="361"/>
                    <a:pt x="2403" y="362"/>
                    <a:pt x="2403" y="367"/>
                  </a:cubicBezTo>
                  <a:cubicBezTo>
                    <a:pt x="2395" y="372"/>
                    <a:pt x="2381" y="369"/>
                    <a:pt x="2377" y="378"/>
                  </a:cubicBezTo>
                  <a:cubicBezTo>
                    <a:pt x="2377" y="381"/>
                    <a:pt x="2377" y="390"/>
                    <a:pt x="2378" y="394"/>
                  </a:cubicBezTo>
                  <a:cubicBezTo>
                    <a:pt x="2388" y="388"/>
                    <a:pt x="2404" y="387"/>
                    <a:pt x="2414" y="381"/>
                  </a:cubicBezTo>
                  <a:cubicBezTo>
                    <a:pt x="2415" y="377"/>
                    <a:pt x="2410" y="377"/>
                    <a:pt x="2411" y="373"/>
                  </a:cubicBezTo>
                  <a:cubicBezTo>
                    <a:pt x="2413" y="369"/>
                    <a:pt x="2416" y="368"/>
                    <a:pt x="2418" y="368"/>
                  </a:cubicBezTo>
                  <a:cubicBezTo>
                    <a:pt x="2423" y="368"/>
                    <a:pt x="2427" y="373"/>
                    <a:pt x="2433" y="375"/>
                  </a:cubicBezTo>
                  <a:cubicBezTo>
                    <a:pt x="2441" y="378"/>
                    <a:pt x="2456" y="377"/>
                    <a:pt x="2467" y="378"/>
                  </a:cubicBezTo>
                  <a:cubicBezTo>
                    <a:pt x="2476" y="379"/>
                    <a:pt x="2482" y="383"/>
                    <a:pt x="2489" y="383"/>
                  </a:cubicBezTo>
                  <a:cubicBezTo>
                    <a:pt x="2491" y="383"/>
                    <a:pt x="2493" y="383"/>
                    <a:pt x="2495" y="382"/>
                  </a:cubicBezTo>
                  <a:cubicBezTo>
                    <a:pt x="2496" y="383"/>
                    <a:pt x="2498" y="384"/>
                    <a:pt x="2499" y="385"/>
                  </a:cubicBezTo>
                  <a:cubicBezTo>
                    <a:pt x="2499" y="247"/>
                    <a:pt x="2499" y="247"/>
                    <a:pt x="2499" y="247"/>
                  </a:cubicBezTo>
                  <a:cubicBezTo>
                    <a:pt x="2495" y="246"/>
                    <a:pt x="2490" y="245"/>
                    <a:pt x="2484" y="245"/>
                  </a:cubicBezTo>
                  <a:cubicBezTo>
                    <a:pt x="2482" y="245"/>
                    <a:pt x="2479" y="245"/>
                    <a:pt x="2477" y="245"/>
                  </a:cubicBezTo>
                  <a:cubicBezTo>
                    <a:pt x="2470" y="239"/>
                    <a:pt x="2458" y="242"/>
                    <a:pt x="2448" y="239"/>
                  </a:cubicBezTo>
                  <a:cubicBezTo>
                    <a:pt x="2445" y="239"/>
                    <a:pt x="2443" y="236"/>
                    <a:pt x="2439" y="236"/>
                  </a:cubicBezTo>
                  <a:cubicBezTo>
                    <a:pt x="2437" y="235"/>
                    <a:pt x="2435" y="235"/>
                    <a:pt x="2433" y="235"/>
                  </a:cubicBezTo>
                  <a:cubicBezTo>
                    <a:pt x="2430" y="235"/>
                    <a:pt x="2427" y="236"/>
                    <a:pt x="2425" y="236"/>
                  </a:cubicBezTo>
                  <a:cubicBezTo>
                    <a:pt x="2422" y="236"/>
                    <a:pt x="2419" y="236"/>
                    <a:pt x="2416" y="236"/>
                  </a:cubicBezTo>
                  <a:cubicBezTo>
                    <a:pt x="2410" y="236"/>
                    <a:pt x="2404" y="235"/>
                    <a:pt x="2399" y="232"/>
                  </a:cubicBezTo>
                  <a:cubicBezTo>
                    <a:pt x="2394" y="232"/>
                    <a:pt x="2393" y="237"/>
                    <a:pt x="2387" y="237"/>
                  </a:cubicBezTo>
                  <a:cubicBezTo>
                    <a:pt x="2387" y="237"/>
                    <a:pt x="2386" y="237"/>
                    <a:pt x="2385" y="237"/>
                  </a:cubicBezTo>
                  <a:cubicBezTo>
                    <a:pt x="2381" y="234"/>
                    <a:pt x="2381" y="229"/>
                    <a:pt x="2376" y="227"/>
                  </a:cubicBezTo>
                  <a:cubicBezTo>
                    <a:pt x="2373" y="228"/>
                    <a:pt x="2369" y="228"/>
                    <a:pt x="2366" y="228"/>
                  </a:cubicBezTo>
                  <a:cubicBezTo>
                    <a:pt x="2364" y="228"/>
                    <a:pt x="2362" y="228"/>
                    <a:pt x="2360" y="228"/>
                  </a:cubicBezTo>
                  <a:cubicBezTo>
                    <a:pt x="2357" y="228"/>
                    <a:pt x="2355" y="228"/>
                    <a:pt x="2353" y="228"/>
                  </a:cubicBezTo>
                  <a:cubicBezTo>
                    <a:pt x="2349" y="228"/>
                    <a:pt x="2346" y="228"/>
                    <a:pt x="2342" y="230"/>
                  </a:cubicBezTo>
                  <a:cubicBezTo>
                    <a:pt x="2339" y="227"/>
                    <a:pt x="2335" y="226"/>
                    <a:pt x="2331" y="226"/>
                  </a:cubicBezTo>
                  <a:moveTo>
                    <a:pt x="2101" y="224"/>
                  </a:moveTo>
                  <a:cubicBezTo>
                    <a:pt x="2100" y="224"/>
                    <a:pt x="2100" y="224"/>
                    <a:pt x="2099" y="224"/>
                  </a:cubicBezTo>
                  <a:cubicBezTo>
                    <a:pt x="2092" y="225"/>
                    <a:pt x="2087" y="232"/>
                    <a:pt x="2088" y="240"/>
                  </a:cubicBezTo>
                  <a:cubicBezTo>
                    <a:pt x="2090" y="240"/>
                    <a:pt x="2092" y="240"/>
                    <a:pt x="2094" y="240"/>
                  </a:cubicBezTo>
                  <a:cubicBezTo>
                    <a:pt x="2096" y="240"/>
                    <a:pt x="2098" y="240"/>
                    <a:pt x="2100" y="240"/>
                  </a:cubicBezTo>
                  <a:cubicBezTo>
                    <a:pt x="2103" y="240"/>
                    <a:pt x="2105" y="240"/>
                    <a:pt x="2108" y="240"/>
                  </a:cubicBezTo>
                  <a:cubicBezTo>
                    <a:pt x="2121" y="240"/>
                    <a:pt x="2133" y="239"/>
                    <a:pt x="2130" y="227"/>
                  </a:cubicBezTo>
                  <a:cubicBezTo>
                    <a:pt x="2129" y="228"/>
                    <a:pt x="2127" y="228"/>
                    <a:pt x="2125" y="228"/>
                  </a:cubicBezTo>
                  <a:cubicBezTo>
                    <a:pt x="2121" y="228"/>
                    <a:pt x="2116" y="227"/>
                    <a:pt x="2112" y="226"/>
                  </a:cubicBezTo>
                  <a:cubicBezTo>
                    <a:pt x="2108" y="225"/>
                    <a:pt x="2104" y="224"/>
                    <a:pt x="2101" y="224"/>
                  </a:cubicBezTo>
                  <a:moveTo>
                    <a:pt x="1660" y="182"/>
                  </a:moveTo>
                  <a:cubicBezTo>
                    <a:pt x="1655" y="182"/>
                    <a:pt x="1650" y="185"/>
                    <a:pt x="1657" y="190"/>
                  </a:cubicBezTo>
                  <a:cubicBezTo>
                    <a:pt x="1665" y="190"/>
                    <a:pt x="1665" y="190"/>
                    <a:pt x="1665" y="190"/>
                  </a:cubicBezTo>
                  <a:cubicBezTo>
                    <a:pt x="1669" y="184"/>
                    <a:pt x="1664" y="182"/>
                    <a:pt x="1660" y="182"/>
                  </a:cubicBezTo>
                  <a:moveTo>
                    <a:pt x="1707" y="181"/>
                  </a:moveTo>
                  <a:cubicBezTo>
                    <a:pt x="1701" y="181"/>
                    <a:pt x="1699" y="192"/>
                    <a:pt x="1698" y="198"/>
                  </a:cubicBezTo>
                  <a:cubicBezTo>
                    <a:pt x="1702" y="199"/>
                    <a:pt x="1705" y="199"/>
                    <a:pt x="1709" y="199"/>
                  </a:cubicBezTo>
                  <a:cubicBezTo>
                    <a:pt x="1714" y="199"/>
                    <a:pt x="1718" y="199"/>
                    <a:pt x="1723" y="198"/>
                  </a:cubicBezTo>
                  <a:cubicBezTo>
                    <a:pt x="1727" y="198"/>
                    <a:pt x="1731" y="198"/>
                    <a:pt x="1736" y="198"/>
                  </a:cubicBezTo>
                  <a:cubicBezTo>
                    <a:pt x="1736" y="198"/>
                    <a:pt x="1737" y="198"/>
                    <a:pt x="1738" y="198"/>
                  </a:cubicBezTo>
                  <a:cubicBezTo>
                    <a:pt x="1737" y="191"/>
                    <a:pt x="1733" y="189"/>
                    <a:pt x="1727" y="189"/>
                  </a:cubicBezTo>
                  <a:cubicBezTo>
                    <a:pt x="1724" y="189"/>
                    <a:pt x="1721" y="189"/>
                    <a:pt x="1718" y="190"/>
                  </a:cubicBezTo>
                  <a:cubicBezTo>
                    <a:pt x="1715" y="190"/>
                    <a:pt x="1712" y="190"/>
                    <a:pt x="1710" y="190"/>
                  </a:cubicBezTo>
                  <a:cubicBezTo>
                    <a:pt x="1709" y="190"/>
                    <a:pt x="1708" y="190"/>
                    <a:pt x="1707" y="190"/>
                  </a:cubicBezTo>
                  <a:cubicBezTo>
                    <a:pt x="1707" y="187"/>
                    <a:pt x="1711" y="187"/>
                    <a:pt x="1711" y="183"/>
                  </a:cubicBezTo>
                  <a:cubicBezTo>
                    <a:pt x="1709" y="181"/>
                    <a:pt x="1708" y="181"/>
                    <a:pt x="1707" y="181"/>
                  </a:cubicBezTo>
                  <a:moveTo>
                    <a:pt x="1427" y="175"/>
                  </a:moveTo>
                  <a:cubicBezTo>
                    <a:pt x="1424" y="175"/>
                    <a:pt x="1420" y="177"/>
                    <a:pt x="1419" y="180"/>
                  </a:cubicBezTo>
                  <a:cubicBezTo>
                    <a:pt x="1420" y="182"/>
                    <a:pt x="1422" y="183"/>
                    <a:pt x="1425" y="183"/>
                  </a:cubicBezTo>
                  <a:cubicBezTo>
                    <a:pt x="1428" y="183"/>
                    <a:pt x="1431" y="182"/>
                    <a:pt x="1432" y="180"/>
                  </a:cubicBezTo>
                  <a:cubicBezTo>
                    <a:pt x="1432" y="176"/>
                    <a:pt x="1430" y="175"/>
                    <a:pt x="1427" y="175"/>
                  </a:cubicBezTo>
                  <a:moveTo>
                    <a:pt x="1776" y="158"/>
                  </a:moveTo>
                  <a:cubicBezTo>
                    <a:pt x="1772" y="158"/>
                    <a:pt x="1767" y="159"/>
                    <a:pt x="1763" y="161"/>
                  </a:cubicBezTo>
                  <a:cubicBezTo>
                    <a:pt x="1764" y="170"/>
                    <a:pt x="1781" y="179"/>
                    <a:pt x="1795" y="179"/>
                  </a:cubicBezTo>
                  <a:cubicBezTo>
                    <a:pt x="1804" y="179"/>
                    <a:pt x="1812" y="175"/>
                    <a:pt x="1813" y="165"/>
                  </a:cubicBezTo>
                  <a:cubicBezTo>
                    <a:pt x="1799" y="165"/>
                    <a:pt x="1789" y="158"/>
                    <a:pt x="1776" y="158"/>
                  </a:cubicBezTo>
                  <a:moveTo>
                    <a:pt x="1657" y="154"/>
                  </a:moveTo>
                  <a:cubicBezTo>
                    <a:pt x="1651" y="154"/>
                    <a:pt x="1648" y="162"/>
                    <a:pt x="1652" y="168"/>
                  </a:cubicBezTo>
                  <a:cubicBezTo>
                    <a:pt x="1652" y="168"/>
                    <a:pt x="1653" y="168"/>
                    <a:pt x="1654" y="168"/>
                  </a:cubicBezTo>
                  <a:cubicBezTo>
                    <a:pt x="1662" y="168"/>
                    <a:pt x="1663" y="163"/>
                    <a:pt x="1663" y="156"/>
                  </a:cubicBezTo>
                  <a:cubicBezTo>
                    <a:pt x="1661" y="154"/>
                    <a:pt x="1659" y="154"/>
                    <a:pt x="1657" y="154"/>
                  </a:cubicBezTo>
                  <a:moveTo>
                    <a:pt x="1728" y="165"/>
                  </a:moveTo>
                  <a:cubicBezTo>
                    <a:pt x="1726" y="164"/>
                    <a:pt x="1724" y="164"/>
                    <a:pt x="1725" y="161"/>
                  </a:cubicBezTo>
                  <a:cubicBezTo>
                    <a:pt x="1725" y="160"/>
                    <a:pt x="1726" y="160"/>
                    <a:pt x="1726" y="160"/>
                  </a:cubicBezTo>
                  <a:cubicBezTo>
                    <a:pt x="1730" y="160"/>
                    <a:pt x="1730" y="164"/>
                    <a:pt x="1728" y="165"/>
                  </a:cubicBezTo>
                  <a:moveTo>
                    <a:pt x="1712" y="151"/>
                  </a:moveTo>
                  <a:cubicBezTo>
                    <a:pt x="1710" y="154"/>
                    <a:pt x="1711" y="158"/>
                    <a:pt x="1707" y="159"/>
                  </a:cubicBezTo>
                  <a:cubicBezTo>
                    <a:pt x="1702" y="154"/>
                    <a:pt x="1695" y="152"/>
                    <a:pt x="1688" y="152"/>
                  </a:cubicBezTo>
                  <a:cubicBezTo>
                    <a:pt x="1678" y="152"/>
                    <a:pt x="1669" y="158"/>
                    <a:pt x="1670" y="171"/>
                  </a:cubicBezTo>
                  <a:cubicBezTo>
                    <a:pt x="1672" y="175"/>
                    <a:pt x="1677" y="176"/>
                    <a:pt x="1683" y="176"/>
                  </a:cubicBezTo>
                  <a:cubicBezTo>
                    <a:pt x="1688" y="176"/>
                    <a:pt x="1694" y="175"/>
                    <a:pt x="1697" y="173"/>
                  </a:cubicBezTo>
                  <a:cubicBezTo>
                    <a:pt x="1702" y="173"/>
                    <a:pt x="1706" y="174"/>
                    <a:pt x="1710" y="174"/>
                  </a:cubicBezTo>
                  <a:cubicBezTo>
                    <a:pt x="1713" y="174"/>
                    <a:pt x="1716" y="174"/>
                    <a:pt x="1718" y="172"/>
                  </a:cubicBezTo>
                  <a:cubicBezTo>
                    <a:pt x="1721" y="174"/>
                    <a:pt x="1724" y="175"/>
                    <a:pt x="1728" y="175"/>
                  </a:cubicBezTo>
                  <a:cubicBezTo>
                    <a:pt x="1735" y="167"/>
                    <a:pt x="1754" y="174"/>
                    <a:pt x="1751" y="158"/>
                  </a:cubicBezTo>
                  <a:cubicBezTo>
                    <a:pt x="1746" y="149"/>
                    <a:pt x="1725" y="153"/>
                    <a:pt x="1712" y="151"/>
                  </a:cubicBezTo>
                  <a:moveTo>
                    <a:pt x="1258" y="133"/>
                  </a:moveTo>
                  <a:cubicBezTo>
                    <a:pt x="1254" y="133"/>
                    <a:pt x="1249" y="137"/>
                    <a:pt x="1253" y="141"/>
                  </a:cubicBezTo>
                  <a:cubicBezTo>
                    <a:pt x="1254" y="141"/>
                    <a:pt x="1254" y="141"/>
                    <a:pt x="1255" y="141"/>
                  </a:cubicBezTo>
                  <a:cubicBezTo>
                    <a:pt x="1260" y="141"/>
                    <a:pt x="1263" y="139"/>
                    <a:pt x="1263" y="135"/>
                  </a:cubicBezTo>
                  <a:cubicBezTo>
                    <a:pt x="1262" y="133"/>
                    <a:pt x="1260" y="133"/>
                    <a:pt x="1258" y="133"/>
                  </a:cubicBezTo>
                  <a:moveTo>
                    <a:pt x="1571" y="217"/>
                  </a:moveTo>
                  <a:cubicBezTo>
                    <a:pt x="1568" y="217"/>
                    <a:pt x="1565" y="216"/>
                    <a:pt x="1563" y="215"/>
                  </a:cubicBezTo>
                  <a:cubicBezTo>
                    <a:pt x="1562" y="210"/>
                    <a:pt x="1568" y="209"/>
                    <a:pt x="1574" y="209"/>
                  </a:cubicBezTo>
                  <a:cubicBezTo>
                    <a:pt x="1578" y="209"/>
                    <a:pt x="1584" y="210"/>
                    <a:pt x="1585" y="212"/>
                  </a:cubicBezTo>
                  <a:cubicBezTo>
                    <a:pt x="1584" y="215"/>
                    <a:pt x="1577" y="217"/>
                    <a:pt x="1571" y="217"/>
                  </a:cubicBezTo>
                  <a:moveTo>
                    <a:pt x="1334" y="125"/>
                  </a:moveTo>
                  <a:cubicBezTo>
                    <a:pt x="1333" y="125"/>
                    <a:pt x="1332" y="125"/>
                    <a:pt x="1332" y="125"/>
                  </a:cubicBezTo>
                  <a:cubicBezTo>
                    <a:pt x="1325" y="129"/>
                    <a:pt x="1316" y="134"/>
                    <a:pt x="1311" y="137"/>
                  </a:cubicBezTo>
                  <a:cubicBezTo>
                    <a:pt x="1313" y="146"/>
                    <a:pt x="1328" y="143"/>
                    <a:pt x="1332" y="150"/>
                  </a:cubicBezTo>
                  <a:cubicBezTo>
                    <a:pt x="1330" y="152"/>
                    <a:pt x="1328" y="152"/>
                    <a:pt x="1326" y="152"/>
                  </a:cubicBezTo>
                  <a:cubicBezTo>
                    <a:pt x="1323" y="152"/>
                    <a:pt x="1319" y="151"/>
                    <a:pt x="1315" y="149"/>
                  </a:cubicBezTo>
                  <a:cubicBezTo>
                    <a:pt x="1311" y="147"/>
                    <a:pt x="1306" y="146"/>
                    <a:pt x="1301" y="146"/>
                  </a:cubicBezTo>
                  <a:cubicBezTo>
                    <a:pt x="1299" y="146"/>
                    <a:pt x="1297" y="146"/>
                    <a:pt x="1295" y="147"/>
                  </a:cubicBezTo>
                  <a:cubicBezTo>
                    <a:pt x="1295" y="152"/>
                    <a:pt x="1307" y="154"/>
                    <a:pt x="1300" y="160"/>
                  </a:cubicBezTo>
                  <a:cubicBezTo>
                    <a:pt x="1292" y="157"/>
                    <a:pt x="1286" y="150"/>
                    <a:pt x="1280" y="150"/>
                  </a:cubicBezTo>
                  <a:cubicBezTo>
                    <a:pt x="1277" y="150"/>
                    <a:pt x="1273" y="152"/>
                    <a:pt x="1270" y="155"/>
                  </a:cubicBezTo>
                  <a:cubicBezTo>
                    <a:pt x="1267" y="151"/>
                    <a:pt x="1258" y="149"/>
                    <a:pt x="1248" y="149"/>
                  </a:cubicBezTo>
                  <a:cubicBezTo>
                    <a:pt x="1245" y="149"/>
                    <a:pt x="1241" y="149"/>
                    <a:pt x="1237" y="150"/>
                  </a:cubicBezTo>
                  <a:cubicBezTo>
                    <a:pt x="1237" y="498"/>
                    <a:pt x="1237" y="498"/>
                    <a:pt x="1237" y="498"/>
                  </a:cubicBezTo>
                  <a:cubicBezTo>
                    <a:pt x="1705" y="498"/>
                    <a:pt x="1705" y="498"/>
                    <a:pt x="1705" y="498"/>
                  </a:cubicBezTo>
                  <a:cubicBezTo>
                    <a:pt x="1705" y="490"/>
                    <a:pt x="1705" y="483"/>
                    <a:pt x="1715" y="479"/>
                  </a:cubicBezTo>
                  <a:cubicBezTo>
                    <a:pt x="1718" y="484"/>
                    <a:pt x="1719" y="491"/>
                    <a:pt x="1719" y="498"/>
                  </a:cubicBezTo>
                  <a:cubicBezTo>
                    <a:pt x="1737" y="498"/>
                    <a:pt x="1737" y="498"/>
                    <a:pt x="1737" y="498"/>
                  </a:cubicBezTo>
                  <a:cubicBezTo>
                    <a:pt x="1737" y="496"/>
                    <a:pt x="1738" y="493"/>
                    <a:pt x="1737" y="491"/>
                  </a:cubicBezTo>
                  <a:cubicBezTo>
                    <a:pt x="1736" y="487"/>
                    <a:pt x="1732" y="484"/>
                    <a:pt x="1732" y="480"/>
                  </a:cubicBezTo>
                  <a:cubicBezTo>
                    <a:pt x="1731" y="477"/>
                    <a:pt x="1734" y="474"/>
                    <a:pt x="1734" y="471"/>
                  </a:cubicBezTo>
                  <a:cubicBezTo>
                    <a:pt x="1734" y="467"/>
                    <a:pt x="1730" y="458"/>
                    <a:pt x="1726" y="455"/>
                  </a:cubicBezTo>
                  <a:cubicBezTo>
                    <a:pt x="1726" y="455"/>
                    <a:pt x="1726" y="455"/>
                    <a:pt x="1726" y="455"/>
                  </a:cubicBezTo>
                  <a:cubicBezTo>
                    <a:pt x="1717" y="455"/>
                    <a:pt x="1721" y="466"/>
                    <a:pt x="1716" y="469"/>
                  </a:cubicBezTo>
                  <a:cubicBezTo>
                    <a:pt x="1708" y="464"/>
                    <a:pt x="1706" y="455"/>
                    <a:pt x="1694" y="455"/>
                  </a:cubicBezTo>
                  <a:cubicBezTo>
                    <a:pt x="1694" y="455"/>
                    <a:pt x="1694" y="455"/>
                    <a:pt x="1694" y="455"/>
                  </a:cubicBezTo>
                  <a:cubicBezTo>
                    <a:pt x="1687" y="455"/>
                    <a:pt x="1682" y="461"/>
                    <a:pt x="1674" y="462"/>
                  </a:cubicBezTo>
                  <a:cubicBezTo>
                    <a:pt x="1668" y="457"/>
                    <a:pt x="1655" y="455"/>
                    <a:pt x="1655" y="448"/>
                  </a:cubicBezTo>
                  <a:cubicBezTo>
                    <a:pt x="1655" y="443"/>
                    <a:pt x="1664" y="444"/>
                    <a:pt x="1671" y="439"/>
                  </a:cubicBezTo>
                  <a:cubicBezTo>
                    <a:pt x="1676" y="435"/>
                    <a:pt x="1679" y="426"/>
                    <a:pt x="1687" y="426"/>
                  </a:cubicBezTo>
                  <a:cubicBezTo>
                    <a:pt x="1688" y="426"/>
                    <a:pt x="1689" y="426"/>
                    <a:pt x="1691" y="427"/>
                  </a:cubicBezTo>
                  <a:cubicBezTo>
                    <a:pt x="1702" y="412"/>
                    <a:pt x="1721" y="394"/>
                    <a:pt x="1746" y="394"/>
                  </a:cubicBezTo>
                  <a:cubicBezTo>
                    <a:pt x="1753" y="394"/>
                    <a:pt x="1760" y="395"/>
                    <a:pt x="1768" y="398"/>
                  </a:cubicBezTo>
                  <a:cubicBezTo>
                    <a:pt x="1772" y="396"/>
                    <a:pt x="1777" y="395"/>
                    <a:pt x="1782" y="395"/>
                  </a:cubicBezTo>
                  <a:cubicBezTo>
                    <a:pt x="1783" y="395"/>
                    <a:pt x="1783" y="395"/>
                    <a:pt x="1783" y="395"/>
                  </a:cubicBezTo>
                  <a:cubicBezTo>
                    <a:pt x="1784" y="395"/>
                    <a:pt x="1784" y="395"/>
                    <a:pt x="1784" y="395"/>
                  </a:cubicBezTo>
                  <a:cubicBezTo>
                    <a:pt x="1786" y="395"/>
                    <a:pt x="1788" y="395"/>
                    <a:pt x="1790" y="395"/>
                  </a:cubicBezTo>
                  <a:cubicBezTo>
                    <a:pt x="1791" y="390"/>
                    <a:pt x="1799" y="387"/>
                    <a:pt x="1806" y="387"/>
                  </a:cubicBezTo>
                  <a:cubicBezTo>
                    <a:pt x="1812" y="387"/>
                    <a:pt x="1817" y="389"/>
                    <a:pt x="1820" y="392"/>
                  </a:cubicBezTo>
                  <a:cubicBezTo>
                    <a:pt x="1821" y="397"/>
                    <a:pt x="1812" y="394"/>
                    <a:pt x="1813" y="400"/>
                  </a:cubicBezTo>
                  <a:cubicBezTo>
                    <a:pt x="1815" y="401"/>
                    <a:pt x="1817" y="402"/>
                    <a:pt x="1819" y="402"/>
                  </a:cubicBezTo>
                  <a:cubicBezTo>
                    <a:pt x="1825" y="402"/>
                    <a:pt x="1830" y="397"/>
                    <a:pt x="1836" y="397"/>
                  </a:cubicBezTo>
                  <a:cubicBezTo>
                    <a:pt x="1836" y="397"/>
                    <a:pt x="1836" y="397"/>
                    <a:pt x="1836" y="397"/>
                  </a:cubicBezTo>
                  <a:cubicBezTo>
                    <a:pt x="1839" y="397"/>
                    <a:pt x="1841" y="398"/>
                    <a:pt x="1844" y="398"/>
                  </a:cubicBezTo>
                  <a:cubicBezTo>
                    <a:pt x="1846" y="399"/>
                    <a:pt x="1849" y="400"/>
                    <a:pt x="1851" y="400"/>
                  </a:cubicBezTo>
                  <a:cubicBezTo>
                    <a:pt x="1853" y="400"/>
                    <a:pt x="1855" y="399"/>
                    <a:pt x="1857" y="397"/>
                  </a:cubicBezTo>
                  <a:cubicBezTo>
                    <a:pt x="1860" y="392"/>
                    <a:pt x="1846" y="393"/>
                    <a:pt x="1843" y="389"/>
                  </a:cubicBezTo>
                  <a:cubicBezTo>
                    <a:pt x="1857" y="384"/>
                    <a:pt x="1864" y="374"/>
                    <a:pt x="1871" y="364"/>
                  </a:cubicBezTo>
                  <a:cubicBezTo>
                    <a:pt x="1875" y="363"/>
                    <a:pt x="1879" y="362"/>
                    <a:pt x="1883" y="362"/>
                  </a:cubicBezTo>
                  <a:cubicBezTo>
                    <a:pt x="1891" y="362"/>
                    <a:pt x="1899" y="364"/>
                    <a:pt x="1904" y="367"/>
                  </a:cubicBezTo>
                  <a:cubicBezTo>
                    <a:pt x="1904" y="372"/>
                    <a:pt x="1898" y="372"/>
                    <a:pt x="1899" y="378"/>
                  </a:cubicBezTo>
                  <a:cubicBezTo>
                    <a:pt x="1902" y="380"/>
                    <a:pt x="1904" y="381"/>
                    <a:pt x="1906" y="381"/>
                  </a:cubicBezTo>
                  <a:cubicBezTo>
                    <a:pt x="1910" y="381"/>
                    <a:pt x="1913" y="379"/>
                    <a:pt x="1917" y="376"/>
                  </a:cubicBezTo>
                  <a:cubicBezTo>
                    <a:pt x="1921" y="374"/>
                    <a:pt x="1925" y="371"/>
                    <a:pt x="1930" y="371"/>
                  </a:cubicBezTo>
                  <a:cubicBezTo>
                    <a:pt x="1930" y="371"/>
                    <a:pt x="1930" y="371"/>
                    <a:pt x="1931" y="371"/>
                  </a:cubicBezTo>
                  <a:cubicBezTo>
                    <a:pt x="1932" y="368"/>
                    <a:pt x="1932" y="365"/>
                    <a:pt x="1931" y="362"/>
                  </a:cubicBezTo>
                  <a:cubicBezTo>
                    <a:pt x="1933" y="359"/>
                    <a:pt x="1939" y="354"/>
                    <a:pt x="1944" y="354"/>
                  </a:cubicBezTo>
                  <a:cubicBezTo>
                    <a:pt x="1946" y="354"/>
                    <a:pt x="1948" y="354"/>
                    <a:pt x="1950" y="356"/>
                  </a:cubicBezTo>
                  <a:cubicBezTo>
                    <a:pt x="1949" y="363"/>
                    <a:pt x="1943" y="365"/>
                    <a:pt x="1943" y="372"/>
                  </a:cubicBezTo>
                  <a:cubicBezTo>
                    <a:pt x="1931" y="380"/>
                    <a:pt x="1917" y="383"/>
                    <a:pt x="1907" y="391"/>
                  </a:cubicBezTo>
                  <a:cubicBezTo>
                    <a:pt x="1903" y="393"/>
                    <a:pt x="1901" y="398"/>
                    <a:pt x="1897" y="401"/>
                  </a:cubicBezTo>
                  <a:cubicBezTo>
                    <a:pt x="1889" y="406"/>
                    <a:pt x="1879" y="409"/>
                    <a:pt x="1869" y="412"/>
                  </a:cubicBezTo>
                  <a:cubicBezTo>
                    <a:pt x="1868" y="424"/>
                    <a:pt x="1855" y="426"/>
                    <a:pt x="1855" y="442"/>
                  </a:cubicBezTo>
                  <a:cubicBezTo>
                    <a:pt x="1854" y="464"/>
                    <a:pt x="1864" y="476"/>
                    <a:pt x="1863" y="493"/>
                  </a:cubicBezTo>
                  <a:cubicBezTo>
                    <a:pt x="1874" y="492"/>
                    <a:pt x="1877" y="485"/>
                    <a:pt x="1887" y="482"/>
                  </a:cubicBezTo>
                  <a:cubicBezTo>
                    <a:pt x="1883" y="469"/>
                    <a:pt x="1895" y="470"/>
                    <a:pt x="1901" y="467"/>
                  </a:cubicBezTo>
                  <a:cubicBezTo>
                    <a:pt x="1904" y="464"/>
                    <a:pt x="1899" y="457"/>
                    <a:pt x="1902" y="454"/>
                  </a:cubicBezTo>
                  <a:cubicBezTo>
                    <a:pt x="1903" y="453"/>
                    <a:pt x="1905" y="453"/>
                    <a:pt x="1906" y="453"/>
                  </a:cubicBezTo>
                  <a:cubicBezTo>
                    <a:pt x="1907" y="453"/>
                    <a:pt x="1909" y="453"/>
                    <a:pt x="1911" y="453"/>
                  </a:cubicBezTo>
                  <a:cubicBezTo>
                    <a:pt x="1912" y="453"/>
                    <a:pt x="1914" y="454"/>
                    <a:pt x="1916" y="454"/>
                  </a:cubicBezTo>
                  <a:cubicBezTo>
                    <a:pt x="1917" y="454"/>
                    <a:pt x="1919" y="453"/>
                    <a:pt x="1920" y="453"/>
                  </a:cubicBezTo>
                  <a:cubicBezTo>
                    <a:pt x="1921" y="445"/>
                    <a:pt x="1915" y="444"/>
                    <a:pt x="1915" y="438"/>
                  </a:cubicBezTo>
                  <a:cubicBezTo>
                    <a:pt x="1917" y="436"/>
                    <a:pt x="1919" y="434"/>
                    <a:pt x="1922" y="433"/>
                  </a:cubicBezTo>
                  <a:cubicBezTo>
                    <a:pt x="1925" y="434"/>
                    <a:pt x="1927" y="436"/>
                    <a:pt x="1930" y="436"/>
                  </a:cubicBezTo>
                  <a:cubicBezTo>
                    <a:pt x="1931" y="436"/>
                    <a:pt x="1932" y="436"/>
                    <a:pt x="1933" y="435"/>
                  </a:cubicBezTo>
                  <a:cubicBezTo>
                    <a:pt x="1936" y="429"/>
                    <a:pt x="1928" y="425"/>
                    <a:pt x="1932" y="417"/>
                  </a:cubicBezTo>
                  <a:cubicBezTo>
                    <a:pt x="1929" y="414"/>
                    <a:pt x="1921" y="414"/>
                    <a:pt x="1920" y="409"/>
                  </a:cubicBezTo>
                  <a:cubicBezTo>
                    <a:pt x="1926" y="401"/>
                    <a:pt x="1931" y="393"/>
                    <a:pt x="1942" y="389"/>
                  </a:cubicBezTo>
                  <a:cubicBezTo>
                    <a:pt x="1944" y="389"/>
                    <a:pt x="1945" y="390"/>
                    <a:pt x="1947" y="390"/>
                  </a:cubicBezTo>
                  <a:cubicBezTo>
                    <a:pt x="1953" y="390"/>
                    <a:pt x="1955" y="384"/>
                    <a:pt x="1961" y="382"/>
                  </a:cubicBezTo>
                  <a:cubicBezTo>
                    <a:pt x="1964" y="383"/>
                    <a:pt x="1963" y="388"/>
                    <a:pt x="1967" y="388"/>
                  </a:cubicBezTo>
                  <a:cubicBezTo>
                    <a:pt x="1967" y="388"/>
                    <a:pt x="1967" y="388"/>
                    <a:pt x="1967" y="388"/>
                  </a:cubicBezTo>
                  <a:cubicBezTo>
                    <a:pt x="1975" y="385"/>
                    <a:pt x="1979" y="379"/>
                    <a:pt x="1989" y="378"/>
                  </a:cubicBezTo>
                  <a:cubicBezTo>
                    <a:pt x="1992" y="384"/>
                    <a:pt x="1994" y="391"/>
                    <a:pt x="2003" y="392"/>
                  </a:cubicBezTo>
                  <a:cubicBezTo>
                    <a:pt x="2011" y="381"/>
                    <a:pt x="2026" y="374"/>
                    <a:pt x="2036" y="365"/>
                  </a:cubicBezTo>
                  <a:cubicBezTo>
                    <a:pt x="2038" y="365"/>
                    <a:pt x="2039" y="365"/>
                    <a:pt x="2040" y="365"/>
                  </a:cubicBezTo>
                  <a:cubicBezTo>
                    <a:pt x="2054" y="365"/>
                    <a:pt x="2061" y="354"/>
                    <a:pt x="2075" y="353"/>
                  </a:cubicBezTo>
                  <a:cubicBezTo>
                    <a:pt x="2079" y="356"/>
                    <a:pt x="2085" y="358"/>
                    <a:pt x="2090" y="358"/>
                  </a:cubicBezTo>
                  <a:cubicBezTo>
                    <a:pt x="2095" y="358"/>
                    <a:pt x="2100" y="355"/>
                    <a:pt x="2100" y="348"/>
                  </a:cubicBezTo>
                  <a:cubicBezTo>
                    <a:pt x="2088" y="344"/>
                    <a:pt x="2089" y="332"/>
                    <a:pt x="2076" y="329"/>
                  </a:cubicBezTo>
                  <a:cubicBezTo>
                    <a:pt x="2076" y="329"/>
                    <a:pt x="2075" y="329"/>
                    <a:pt x="2075" y="329"/>
                  </a:cubicBezTo>
                  <a:cubicBezTo>
                    <a:pt x="2073" y="329"/>
                    <a:pt x="2072" y="330"/>
                    <a:pt x="2071" y="330"/>
                  </a:cubicBezTo>
                  <a:cubicBezTo>
                    <a:pt x="2070" y="330"/>
                    <a:pt x="2069" y="330"/>
                    <a:pt x="2067" y="330"/>
                  </a:cubicBezTo>
                  <a:cubicBezTo>
                    <a:pt x="2066" y="330"/>
                    <a:pt x="2064" y="330"/>
                    <a:pt x="2063" y="328"/>
                  </a:cubicBezTo>
                  <a:cubicBezTo>
                    <a:pt x="2062" y="327"/>
                    <a:pt x="2061" y="326"/>
                    <a:pt x="2062" y="324"/>
                  </a:cubicBezTo>
                  <a:cubicBezTo>
                    <a:pt x="2065" y="320"/>
                    <a:pt x="2068" y="319"/>
                    <a:pt x="2071" y="319"/>
                  </a:cubicBezTo>
                  <a:cubicBezTo>
                    <a:pt x="2075" y="319"/>
                    <a:pt x="2080" y="322"/>
                    <a:pt x="2084" y="324"/>
                  </a:cubicBezTo>
                  <a:cubicBezTo>
                    <a:pt x="2088" y="326"/>
                    <a:pt x="2093" y="329"/>
                    <a:pt x="2097" y="329"/>
                  </a:cubicBezTo>
                  <a:cubicBezTo>
                    <a:pt x="2097" y="329"/>
                    <a:pt x="2098" y="329"/>
                    <a:pt x="2098" y="328"/>
                  </a:cubicBezTo>
                  <a:cubicBezTo>
                    <a:pt x="2104" y="328"/>
                    <a:pt x="2106" y="322"/>
                    <a:pt x="2109" y="317"/>
                  </a:cubicBezTo>
                  <a:cubicBezTo>
                    <a:pt x="2107" y="314"/>
                    <a:pt x="2104" y="312"/>
                    <a:pt x="2104" y="308"/>
                  </a:cubicBezTo>
                  <a:cubicBezTo>
                    <a:pt x="2105" y="306"/>
                    <a:pt x="2108" y="304"/>
                    <a:pt x="2112" y="303"/>
                  </a:cubicBezTo>
                  <a:cubicBezTo>
                    <a:pt x="2116" y="305"/>
                    <a:pt x="2115" y="311"/>
                    <a:pt x="2117" y="315"/>
                  </a:cubicBezTo>
                  <a:cubicBezTo>
                    <a:pt x="2120" y="317"/>
                    <a:pt x="2125" y="317"/>
                    <a:pt x="2131" y="317"/>
                  </a:cubicBezTo>
                  <a:cubicBezTo>
                    <a:pt x="2132" y="317"/>
                    <a:pt x="2133" y="317"/>
                    <a:pt x="2134" y="317"/>
                  </a:cubicBezTo>
                  <a:cubicBezTo>
                    <a:pt x="2135" y="317"/>
                    <a:pt x="2136" y="317"/>
                    <a:pt x="2137" y="317"/>
                  </a:cubicBezTo>
                  <a:cubicBezTo>
                    <a:pt x="2138" y="317"/>
                    <a:pt x="2138" y="317"/>
                    <a:pt x="2138" y="317"/>
                  </a:cubicBezTo>
                  <a:cubicBezTo>
                    <a:pt x="2142" y="326"/>
                    <a:pt x="2154" y="335"/>
                    <a:pt x="2167" y="335"/>
                  </a:cubicBezTo>
                  <a:cubicBezTo>
                    <a:pt x="2170" y="335"/>
                    <a:pt x="2173" y="335"/>
                    <a:pt x="2177" y="333"/>
                  </a:cubicBezTo>
                  <a:cubicBezTo>
                    <a:pt x="2167" y="311"/>
                    <a:pt x="2204" y="317"/>
                    <a:pt x="2203" y="303"/>
                  </a:cubicBezTo>
                  <a:cubicBezTo>
                    <a:pt x="2202" y="302"/>
                    <a:pt x="2201" y="302"/>
                    <a:pt x="2199" y="302"/>
                  </a:cubicBezTo>
                  <a:cubicBezTo>
                    <a:pt x="2199" y="302"/>
                    <a:pt x="2198" y="302"/>
                    <a:pt x="2197" y="302"/>
                  </a:cubicBezTo>
                  <a:cubicBezTo>
                    <a:pt x="2196" y="302"/>
                    <a:pt x="2195" y="302"/>
                    <a:pt x="2195" y="302"/>
                  </a:cubicBezTo>
                  <a:cubicBezTo>
                    <a:pt x="2194" y="302"/>
                    <a:pt x="2193" y="302"/>
                    <a:pt x="2192" y="302"/>
                  </a:cubicBezTo>
                  <a:cubicBezTo>
                    <a:pt x="2192" y="294"/>
                    <a:pt x="2181" y="293"/>
                    <a:pt x="2171" y="293"/>
                  </a:cubicBezTo>
                  <a:cubicBezTo>
                    <a:pt x="2167" y="293"/>
                    <a:pt x="2163" y="293"/>
                    <a:pt x="2160" y="293"/>
                  </a:cubicBezTo>
                  <a:cubicBezTo>
                    <a:pt x="2159" y="298"/>
                    <a:pt x="2166" y="299"/>
                    <a:pt x="2162" y="303"/>
                  </a:cubicBezTo>
                  <a:cubicBezTo>
                    <a:pt x="2161" y="304"/>
                    <a:pt x="2159" y="304"/>
                    <a:pt x="2158" y="304"/>
                  </a:cubicBezTo>
                  <a:cubicBezTo>
                    <a:pt x="2151" y="304"/>
                    <a:pt x="2151" y="294"/>
                    <a:pt x="2152" y="290"/>
                  </a:cubicBezTo>
                  <a:cubicBezTo>
                    <a:pt x="2137" y="278"/>
                    <a:pt x="2109" y="275"/>
                    <a:pt x="2095" y="262"/>
                  </a:cubicBezTo>
                  <a:cubicBezTo>
                    <a:pt x="2094" y="262"/>
                    <a:pt x="2094" y="262"/>
                    <a:pt x="2094" y="262"/>
                  </a:cubicBezTo>
                  <a:cubicBezTo>
                    <a:pt x="2092" y="262"/>
                    <a:pt x="2091" y="262"/>
                    <a:pt x="2090" y="262"/>
                  </a:cubicBezTo>
                  <a:cubicBezTo>
                    <a:pt x="2089" y="262"/>
                    <a:pt x="2088" y="263"/>
                    <a:pt x="2087" y="263"/>
                  </a:cubicBezTo>
                  <a:cubicBezTo>
                    <a:pt x="2086" y="263"/>
                    <a:pt x="2086" y="263"/>
                    <a:pt x="2085" y="263"/>
                  </a:cubicBezTo>
                  <a:cubicBezTo>
                    <a:pt x="2076" y="260"/>
                    <a:pt x="2070" y="253"/>
                    <a:pt x="2059" y="251"/>
                  </a:cubicBezTo>
                  <a:cubicBezTo>
                    <a:pt x="2059" y="251"/>
                    <a:pt x="2058" y="251"/>
                    <a:pt x="2057" y="251"/>
                  </a:cubicBezTo>
                  <a:cubicBezTo>
                    <a:pt x="2053" y="251"/>
                    <a:pt x="2049" y="252"/>
                    <a:pt x="2045" y="253"/>
                  </a:cubicBezTo>
                  <a:cubicBezTo>
                    <a:pt x="2041" y="254"/>
                    <a:pt x="2037" y="254"/>
                    <a:pt x="2033" y="254"/>
                  </a:cubicBezTo>
                  <a:cubicBezTo>
                    <a:pt x="2032" y="254"/>
                    <a:pt x="2031" y="254"/>
                    <a:pt x="2031" y="254"/>
                  </a:cubicBezTo>
                  <a:cubicBezTo>
                    <a:pt x="2022" y="253"/>
                    <a:pt x="2019" y="248"/>
                    <a:pt x="2012" y="248"/>
                  </a:cubicBezTo>
                  <a:cubicBezTo>
                    <a:pt x="2011" y="248"/>
                    <a:pt x="2009" y="248"/>
                    <a:pt x="2007" y="249"/>
                  </a:cubicBezTo>
                  <a:cubicBezTo>
                    <a:pt x="2003" y="253"/>
                    <a:pt x="2009" y="259"/>
                    <a:pt x="2008" y="265"/>
                  </a:cubicBezTo>
                  <a:cubicBezTo>
                    <a:pt x="2006" y="268"/>
                    <a:pt x="2003" y="269"/>
                    <a:pt x="2001" y="269"/>
                  </a:cubicBezTo>
                  <a:cubicBezTo>
                    <a:pt x="1993" y="269"/>
                    <a:pt x="1985" y="259"/>
                    <a:pt x="1979" y="255"/>
                  </a:cubicBezTo>
                  <a:cubicBezTo>
                    <a:pt x="1976" y="256"/>
                    <a:pt x="1974" y="257"/>
                    <a:pt x="1972" y="257"/>
                  </a:cubicBezTo>
                  <a:cubicBezTo>
                    <a:pt x="1969" y="257"/>
                    <a:pt x="1966" y="256"/>
                    <a:pt x="1964" y="256"/>
                  </a:cubicBezTo>
                  <a:cubicBezTo>
                    <a:pt x="1961" y="255"/>
                    <a:pt x="1959" y="255"/>
                    <a:pt x="1956" y="255"/>
                  </a:cubicBezTo>
                  <a:cubicBezTo>
                    <a:pt x="1954" y="255"/>
                    <a:pt x="1951" y="255"/>
                    <a:pt x="1949" y="256"/>
                  </a:cubicBezTo>
                  <a:cubicBezTo>
                    <a:pt x="1945" y="253"/>
                    <a:pt x="1938" y="252"/>
                    <a:pt x="1932" y="252"/>
                  </a:cubicBezTo>
                  <a:cubicBezTo>
                    <a:pt x="1927" y="252"/>
                    <a:pt x="1922" y="253"/>
                    <a:pt x="1919" y="255"/>
                  </a:cubicBezTo>
                  <a:cubicBezTo>
                    <a:pt x="1916" y="259"/>
                    <a:pt x="1918" y="265"/>
                    <a:pt x="1913" y="266"/>
                  </a:cubicBezTo>
                  <a:cubicBezTo>
                    <a:pt x="1909" y="262"/>
                    <a:pt x="1906" y="255"/>
                    <a:pt x="1901" y="251"/>
                  </a:cubicBezTo>
                  <a:cubicBezTo>
                    <a:pt x="1901" y="248"/>
                    <a:pt x="1904" y="247"/>
                    <a:pt x="1903" y="243"/>
                  </a:cubicBezTo>
                  <a:cubicBezTo>
                    <a:pt x="1895" y="235"/>
                    <a:pt x="1876" y="235"/>
                    <a:pt x="1862" y="231"/>
                  </a:cubicBezTo>
                  <a:cubicBezTo>
                    <a:pt x="1856" y="235"/>
                    <a:pt x="1847" y="237"/>
                    <a:pt x="1838" y="237"/>
                  </a:cubicBezTo>
                  <a:cubicBezTo>
                    <a:pt x="1826" y="237"/>
                    <a:pt x="1815" y="234"/>
                    <a:pt x="1811" y="227"/>
                  </a:cubicBezTo>
                  <a:cubicBezTo>
                    <a:pt x="1811" y="227"/>
                    <a:pt x="1811" y="227"/>
                    <a:pt x="1811" y="227"/>
                  </a:cubicBezTo>
                  <a:cubicBezTo>
                    <a:pt x="1809" y="227"/>
                    <a:pt x="1808" y="228"/>
                    <a:pt x="1806" y="228"/>
                  </a:cubicBezTo>
                  <a:cubicBezTo>
                    <a:pt x="1805" y="228"/>
                    <a:pt x="1803" y="228"/>
                    <a:pt x="1802" y="228"/>
                  </a:cubicBezTo>
                  <a:cubicBezTo>
                    <a:pt x="1799" y="228"/>
                    <a:pt x="1796" y="227"/>
                    <a:pt x="1795" y="226"/>
                  </a:cubicBezTo>
                  <a:cubicBezTo>
                    <a:pt x="1795" y="222"/>
                    <a:pt x="1801" y="223"/>
                    <a:pt x="1800" y="219"/>
                  </a:cubicBezTo>
                  <a:cubicBezTo>
                    <a:pt x="1793" y="216"/>
                    <a:pt x="1786" y="212"/>
                    <a:pt x="1775" y="212"/>
                  </a:cubicBezTo>
                  <a:cubicBezTo>
                    <a:pt x="1770" y="218"/>
                    <a:pt x="1761" y="226"/>
                    <a:pt x="1751" y="226"/>
                  </a:cubicBezTo>
                  <a:cubicBezTo>
                    <a:pt x="1751" y="226"/>
                    <a:pt x="1751" y="226"/>
                    <a:pt x="1750" y="226"/>
                  </a:cubicBezTo>
                  <a:cubicBezTo>
                    <a:pt x="1749" y="220"/>
                    <a:pt x="1758" y="215"/>
                    <a:pt x="1760" y="210"/>
                  </a:cubicBezTo>
                  <a:cubicBezTo>
                    <a:pt x="1755" y="207"/>
                    <a:pt x="1744" y="206"/>
                    <a:pt x="1734" y="206"/>
                  </a:cubicBezTo>
                  <a:cubicBezTo>
                    <a:pt x="1725" y="206"/>
                    <a:pt x="1715" y="207"/>
                    <a:pt x="1707" y="207"/>
                  </a:cubicBezTo>
                  <a:cubicBezTo>
                    <a:pt x="1707" y="207"/>
                    <a:pt x="1707" y="207"/>
                    <a:pt x="1707" y="207"/>
                  </a:cubicBezTo>
                  <a:cubicBezTo>
                    <a:pt x="1705" y="207"/>
                    <a:pt x="1704" y="207"/>
                    <a:pt x="1702" y="207"/>
                  </a:cubicBezTo>
                  <a:cubicBezTo>
                    <a:pt x="1701" y="207"/>
                    <a:pt x="1699" y="206"/>
                    <a:pt x="1698" y="206"/>
                  </a:cubicBezTo>
                  <a:cubicBezTo>
                    <a:pt x="1695" y="206"/>
                    <a:pt x="1692" y="207"/>
                    <a:pt x="1692" y="211"/>
                  </a:cubicBezTo>
                  <a:cubicBezTo>
                    <a:pt x="1699" y="212"/>
                    <a:pt x="1701" y="224"/>
                    <a:pt x="1695" y="228"/>
                  </a:cubicBezTo>
                  <a:cubicBezTo>
                    <a:pt x="1686" y="227"/>
                    <a:pt x="1684" y="221"/>
                    <a:pt x="1675" y="220"/>
                  </a:cubicBezTo>
                  <a:cubicBezTo>
                    <a:pt x="1672" y="223"/>
                    <a:pt x="1680" y="227"/>
                    <a:pt x="1676" y="230"/>
                  </a:cubicBezTo>
                  <a:cubicBezTo>
                    <a:pt x="1667" y="229"/>
                    <a:pt x="1666" y="223"/>
                    <a:pt x="1659" y="223"/>
                  </a:cubicBezTo>
                  <a:cubicBezTo>
                    <a:pt x="1658" y="223"/>
                    <a:pt x="1658" y="223"/>
                    <a:pt x="1657" y="223"/>
                  </a:cubicBezTo>
                  <a:cubicBezTo>
                    <a:pt x="1652" y="223"/>
                    <a:pt x="1648" y="231"/>
                    <a:pt x="1641" y="231"/>
                  </a:cubicBezTo>
                  <a:cubicBezTo>
                    <a:pt x="1640" y="231"/>
                    <a:pt x="1639" y="231"/>
                    <a:pt x="1639" y="231"/>
                  </a:cubicBezTo>
                  <a:cubicBezTo>
                    <a:pt x="1632" y="231"/>
                    <a:pt x="1632" y="229"/>
                    <a:pt x="1625" y="224"/>
                  </a:cubicBezTo>
                  <a:cubicBezTo>
                    <a:pt x="1619" y="229"/>
                    <a:pt x="1618" y="239"/>
                    <a:pt x="1609" y="239"/>
                  </a:cubicBezTo>
                  <a:cubicBezTo>
                    <a:pt x="1609" y="239"/>
                    <a:pt x="1609" y="239"/>
                    <a:pt x="1609" y="239"/>
                  </a:cubicBezTo>
                  <a:cubicBezTo>
                    <a:pt x="1602" y="239"/>
                    <a:pt x="1597" y="228"/>
                    <a:pt x="1591" y="223"/>
                  </a:cubicBezTo>
                  <a:cubicBezTo>
                    <a:pt x="1588" y="220"/>
                    <a:pt x="1583" y="222"/>
                    <a:pt x="1584" y="217"/>
                  </a:cubicBezTo>
                  <a:cubicBezTo>
                    <a:pt x="1585" y="217"/>
                    <a:pt x="1586" y="218"/>
                    <a:pt x="1587" y="218"/>
                  </a:cubicBezTo>
                  <a:cubicBezTo>
                    <a:pt x="1591" y="218"/>
                    <a:pt x="1592" y="215"/>
                    <a:pt x="1594" y="213"/>
                  </a:cubicBezTo>
                  <a:cubicBezTo>
                    <a:pt x="1592" y="202"/>
                    <a:pt x="1582" y="195"/>
                    <a:pt x="1569" y="195"/>
                  </a:cubicBezTo>
                  <a:cubicBezTo>
                    <a:pt x="1565" y="195"/>
                    <a:pt x="1561" y="195"/>
                    <a:pt x="1558" y="197"/>
                  </a:cubicBezTo>
                  <a:cubicBezTo>
                    <a:pt x="1551" y="195"/>
                    <a:pt x="1546" y="192"/>
                    <a:pt x="1538" y="191"/>
                  </a:cubicBezTo>
                  <a:cubicBezTo>
                    <a:pt x="1529" y="196"/>
                    <a:pt x="1529" y="206"/>
                    <a:pt x="1531" y="213"/>
                  </a:cubicBezTo>
                  <a:cubicBezTo>
                    <a:pt x="1520" y="207"/>
                    <a:pt x="1501" y="207"/>
                    <a:pt x="1488" y="203"/>
                  </a:cubicBezTo>
                  <a:cubicBezTo>
                    <a:pt x="1487" y="200"/>
                    <a:pt x="1491" y="200"/>
                    <a:pt x="1490" y="196"/>
                  </a:cubicBezTo>
                  <a:cubicBezTo>
                    <a:pt x="1480" y="194"/>
                    <a:pt x="1466" y="189"/>
                    <a:pt x="1453" y="189"/>
                  </a:cubicBezTo>
                  <a:cubicBezTo>
                    <a:pt x="1447" y="189"/>
                    <a:pt x="1441" y="191"/>
                    <a:pt x="1436" y="194"/>
                  </a:cubicBezTo>
                  <a:cubicBezTo>
                    <a:pt x="1428" y="190"/>
                    <a:pt x="1417" y="189"/>
                    <a:pt x="1407" y="186"/>
                  </a:cubicBezTo>
                  <a:cubicBezTo>
                    <a:pt x="1403" y="187"/>
                    <a:pt x="1402" y="191"/>
                    <a:pt x="1401" y="195"/>
                  </a:cubicBezTo>
                  <a:cubicBezTo>
                    <a:pt x="1391" y="198"/>
                    <a:pt x="1381" y="205"/>
                    <a:pt x="1369" y="205"/>
                  </a:cubicBezTo>
                  <a:cubicBezTo>
                    <a:pt x="1369" y="205"/>
                    <a:pt x="1368" y="205"/>
                    <a:pt x="1368" y="205"/>
                  </a:cubicBezTo>
                  <a:cubicBezTo>
                    <a:pt x="1363" y="208"/>
                    <a:pt x="1361" y="213"/>
                    <a:pt x="1354" y="213"/>
                  </a:cubicBezTo>
                  <a:cubicBezTo>
                    <a:pt x="1350" y="205"/>
                    <a:pt x="1361" y="196"/>
                    <a:pt x="1373" y="193"/>
                  </a:cubicBezTo>
                  <a:cubicBezTo>
                    <a:pt x="1376" y="192"/>
                    <a:pt x="1381" y="193"/>
                    <a:pt x="1385" y="191"/>
                  </a:cubicBezTo>
                  <a:cubicBezTo>
                    <a:pt x="1392" y="188"/>
                    <a:pt x="1396" y="181"/>
                    <a:pt x="1403" y="178"/>
                  </a:cubicBezTo>
                  <a:cubicBezTo>
                    <a:pt x="1406" y="177"/>
                    <a:pt x="1409" y="178"/>
                    <a:pt x="1413" y="176"/>
                  </a:cubicBezTo>
                  <a:cubicBezTo>
                    <a:pt x="1419" y="174"/>
                    <a:pt x="1426" y="168"/>
                    <a:pt x="1435" y="168"/>
                  </a:cubicBezTo>
                  <a:cubicBezTo>
                    <a:pt x="1432" y="161"/>
                    <a:pt x="1436" y="159"/>
                    <a:pt x="1438" y="153"/>
                  </a:cubicBezTo>
                  <a:cubicBezTo>
                    <a:pt x="1429" y="150"/>
                    <a:pt x="1421" y="139"/>
                    <a:pt x="1410" y="137"/>
                  </a:cubicBezTo>
                  <a:cubicBezTo>
                    <a:pt x="1410" y="137"/>
                    <a:pt x="1409" y="137"/>
                    <a:pt x="1408" y="137"/>
                  </a:cubicBezTo>
                  <a:cubicBezTo>
                    <a:pt x="1405" y="137"/>
                    <a:pt x="1401" y="138"/>
                    <a:pt x="1398" y="139"/>
                  </a:cubicBezTo>
                  <a:cubicBezTo>
                    <a:pt x="1394" y="140"/>
                    <a:pt x="1390" y="141"/>
                    <a:pt x="1386" y="141"/>
                  </a:cubicBezTo>
                  <a:cubicBezTo>
                    <a:pt x="1386" y="141"/>
                    <a:pt x="1385" y="141"/>
                    <a:pt x="1385" y="141"/>
                  </a:cubicBezTo>
                  <a:cubicBezTo>
                    <a:pt x="1380" y="143"/>
                    <a:pt x="1381" y="151"/>
                    <a:pt x="1374" y="151"/>
                  </a:cubicBezTo>
                  <a:cubicBezTo>
                    <a:pt x="1374" y="151"/>
                    <a:pt x="1373" y="150"/>
                    <a:pt x="1373" y="150"/>
                  </a:cubicBezTo>
                  <a:cubicBezTo>
                    <a:pt x="1370" y="148"/>
                    <a:pt x="1374" y="145"/>
                    <a:pt x="1372" y="142"/>
                  </a:cubicBezTo>
                  <a:cubicBezTo>
                    <a:pt x="1365" y="141"/>
                    <a:pt x="1358" y="140"/>
                    <a:pt x="1356" y="136"/>
                  </a:cubicBezTo>
                  <a:cubicBezTo>
                    <a:pt x="1357" y="134"/>
                    <a:pt x="1362" y="132"/>
                    <a:pt x="1359" y="129"/>
                  </a:cubicBezTo>
                  <a:cubicBezTo>
                    <a:pt x="1358" y="129"/>
                    <a:pt x="1358" y="129"/>
                    <a:pt x="1357" y="129"/>
                  </a:cubicBezTo>
                  <a:cubicBezTo>
                    <a:pt x="1353" y="129"/>
                    <a:pt x="1348" y="128"/>
                    <a:pt x="1344" y="127"/>
                  </a:cubicBezTo>
                  <a:cubicBezTo>
                    <a:pt x="1340" y="126"/>
                    <a:pt x="1336" y="125"/>
                    <a:pt x="1334" y="125"/>
                  </a:cubicBezTo>
                  <a:moveTo>
                    <a:pt x="1328" y="92"/>
                  </a:moveTo>
                  <a:cubicBezTo>
                    <a:pt x="1322" y="92"/>
                    <a:pt x="1315" y="97"/>
                    <a:pt x="1311" y="99"/>
                  </a:cubicBezTo>
                  <a:cubicBezTo>
                    <a:pt x="1310" y="110"/>
                    <a:pt x="1297" y="111"/>
                    <a:pt x="1296" y="122"/>
                  </a:cubicBezTo>
                  <a:cubicBezTo>
                    <a:pt x="1297" y="122"/>
                    <a:pt x="1298" y="122"/>
                    <a:pt x="1300" y="122"/>
                  </a:cubicBezTo>
                  <a:cubicBezTo>
                    <a:pt x="1306" y="122"/>
                    <a:pt x="1310" y="117"/>
                    <a:pt x="1316" y="116"/>
                  </a:cubicBezTo>
                  <a:cubicBezTo>
                    <a:pt x="1318" y="116"/>
                    <a:pt x="1319" y="116"/>
                    <a:pt x="1321" y="116"/>
                  </a:cubicBezTo>
                  <a:cubicBezTo>
                    <a:pt x="1324" y="116"/>
                    <a:pt x="1328" y="116"/>
                    <a:pt x="1331" y="117"/>
                  </a:cubicBezTo>
                  <a:cubicBezTo>
                    <a:pt x="1335" y="117"/>
                    <a:pt x="1339" y="117"/>
                    <a:pt x="1342" y="117"/>
                  </a:cubicBezTo>
                  <a:cubicBezTo>
                    <a:pt x="1347" y="117"/>
                    <a:pt x="1352" y="117"/>
                    <a:pt x="1356" y="114"/>
                  </a:cubicBezTo>
                  <a:cubicBezTo>
                    <a:pt x="1355" y="106"/>
                    <a:pt x="1349" y="103"/>
                    <a:pt x="1345" y="98"/>
                  </a:cubicBezTo>
                  <a:cubicBezTo>
                    <a:pt x="1343" y="97"/>
                    <a:pt x="1340" y="97"/>
                    <a:pt x="1337" y="97"/>
                  </a:cubicBezTo>
                  <a:cubicBezTo>
                    <a:pt x="1337" y="97"/>
                    <a:pt x="1336" y="97"/>
                    <a:pt x="1335" y="97"/>
                  </a:cubicBezTo>
                  <a:cubicBezTo>
                    <a:pt x="1333" y="93"/>
                    <a:pt x="1331" y="92"/>
                    <a:pt x="1328" y="92"/>
                  </a:cubicBezTo>
                  <a:moveTo>
                    <a:pt x="1246" y="80"/>
                  </a:moveTo>
                  <a:cubicBezTo>
                    <a:pt x="1247" y="76"/>
                    <a:pt x="1249" y="75"/>
                    <a:pt x="1253" y="75"/>
                  </a:cubicBezTo>
                  <a:cubicBezTo>
                    <a:pt x="1256" y="75"/>
                    <a:pt x="1259" y="76"/>
                    <a:pt x="1262" y="76"/>
                  </a:cubicBezTo>
                  <a:cubicBezTo>
                    <a:pt x="1261" y="80"/>
                    <a:pt x="1256" y="80"/>
                    <a:pt x="1250" y="80"/>
                  </a:cubicBezTo>
                  <a:cubicBezTo>
                    <a:pt x="1250" y="80"/>
                    <a:pt x="1249" y="80"/>
                    <a:pt x="1249" y="80"/>
                  </a:cubicBezTo>
                  <a:cubicBezTo>
                    <a:pt x="1249" y="80"/>
                    <a:pt x="1248" y="80"/>
                    <a:pt x="1248" y="80"/>
                  </a:cubicBezTo>
                  <a:cubicBezTo>
                    <a:pt x="1247" y="80"/>
                    <a:pt x="1247" y="80"/>
                    <a:pt x="1246" y="80"/>
                  </a:cubicBezTo>
                  <a:moveTo>
                    <a:pt x="1259" y="53"/>
                  </a:moveTo>
                  <a:cubicBezTo>
                    <a:pt x="1254" y="58"/>
                    <a:pt x="1246" y="60"/>
                    <a:pt x="1237" y="62"/>
                  </a:cubicBezTo>
                  <a:cubicBezTo>
                    <a:pt x="1237" y="80"/>
                    <a:pt x="1237" y="80"/>
                    <a:pt x="1237" y="80"/>
                  </a:cubicBezTo>
                  <a:cubicBezTo>
                    <a:pt x="1239" y="81"/>
                    <a:pt x="1242" y="81"/>
                    <a:pt x="1244" y="81"/>
                  </a:cubicBezTo>
                  <a:cubicBezTo>
                    <a:pt x="1244" y="84"/>
                    <a:pt x="1241" y="84"/>
                    <a:pt x="1239" y="85"/>
                  </a:cubicBezTo>
                  <a:cubicBezTo>
                    <a:pt x="1238" y="84"/>
                    <a:pt x="1238" y="84"/>
                    <a:pt x="1237" y="84"/>
                  </a:cubicBezTo>
                  <a:cubicBezTo>
                    <a:pt x="1237" y="92"/>
                    <a:pt x="1237" y="92"/>
                    <a:pt x="1237" y="92"/>
                  </a:cubicBezTo>
                  <a:cubicBezTo>
                    <a:pt x="1238" y="92"/>
                    <a:pt x="1238" y="92"/>
                    <a:pt x="1239" y="92"/>
                  </a:cubicBezTo>
                  <a:cubicBezTo>
                    <a:pt x="1243" y="98"/>
                    <a:pt x="1255" y="99"/>
                    <a:pt x="1262" y="104"/>
                  </a:cubicBezTo>
                  <a:cubicBezTo>
                    <a:pt x="1263" y="104"/>
                    <a:pt x="1264" y="104"/>
                    <a:pt x="1265" y="104"/>
                  </a:cubicBezTo>
                  <a:cubicBezTo>
                    <a:pt x="1269" y="104"/>
                    <a:pt x="1273" y="105"/>
                    <a:pt x="1277" y="106"/>
                  </a:cubicBezTo>
                  <a:cubicBezTo>
                    <a:pt x="1281" y="108"/>
                    <a:pt x="1284" y="109"/>
                    <a:pt x="1288" y="109"/>
                  </a:cubicBezTo>
                  <a:cubicBezTo>
                    <a:pt x="1291" y="109"/>
                    <a:pt x="1294" y="107"/>
                    <a:pt x="1297" y="103"/>
                  </a:cubicBezTo>
                  <a:cubicBezTo>
                    <a:pt x="1295" y="95"/>
                    <a:pt x="1299" y="92"/>
                    <a:pt x="1302" y="86"/>
                  </a:cubicBezTo>
                  <a:cubicBezTo>
                    <a:pt x="1300" y="83"/>
                    <a:pt x="1296" y="81"/>
                    <a:pt x="1292" y="81"/>
                  </a:cubicBezTo>
                  <a:cubicBezTo>
                    <a:pt x="1289" y="81"/>
                    <a:pt x="1285" y="82"/>
                    <a:pt x="1282" y="84"/>
                  </a:cubicBezTo>
                  <a:cubicBezTo>
                    <a:pt x="1279" y="82"/>
                    <a:pt x="1283" y="81"/>
                    <a:pt x="1282" y="77"/>
                  </a:cubicBezTo>
                  <a:cubicBezTo>
                    <a:pt x="1281" y="76"/>
                    <a:pt x="1279" y="76"/>
                    <a:pt x="1278" y="76"/>
                  </a:cubicBezTo>
                  <a:cubicBezTo>
                    <a:pt x="1277" y="76"/>
                    <a:pt x="1275" y="76"/>
                    <a:pt x="1274" y="77"/>
                  </a:cubicBezTo>
                  <a:cubicBezTo>
                    <a:pt x="1273" y="77"/>
                    <a:pt x="1272" y="77"/>
                    <a:pt x="1271" y="77"/>
                  </a:cubicBezTo>
                  <a:cubicBezTo>
                    <a:pt x="1269" y="77"/>
                    <a:pt x="1268" y="77"/>
                    <a:pt x="1267" y="75"/>
                  </a:cubicBezTo>
                  <a:cubicBezTo>
                    <a:pt x="1269" y="70"/>
                    <a:pt x="1281" y="73"/>
                    <a:pt x="1280" y="65"/>
                  </a:cubicBezTo>
                  <a:cubicBezTo>
                    <a:pt x="1271" y="63"/>
                    <a:pt x="1267" y="56"/>
                    <a:pt x="1259" y="53"/>
                  </a:cubicBezTo>
                  <a:moveTo>
                    <a:pt x="3248" y="1479"/>
                  </a:moveTo>
                  <a:cubicBezTo>
                    <a:pt x="3243" y="1479"/>
                    <a:pt x="3242" y="1482"/>
                    <a:pt x="3241" y="1486"/>
                  </a:cubicBezTo>
                  <a:cubicBezTo>
                    <a:pt x="3242" y="1488"/>
                    <a:pt x="3245" y="1488"/>
                    <a:pt x="3247" y="1488"/>
                  </a:cubicBezTo>
                  <a:cubicBezTo>
                    <a:pt x="3250" y="1488"/>
                    <a:pt x="3253" y="1488"/>
                    <a:pt x="3253" y="1486"/>
                  </a:cubicBezTo>
                  <a:cubicBezTo>
                    <a:pt x="3254" y="1482"/>
                    <a:pt x="3252" y="1481"/>
                    <a:pt x="3250" y="1479"/>
                  </a:cubicBezTo>
                  <a:cubicBezTo>
                    <a:pt x="3249" y="1479"/>
                    <a:pt x="3249" y="1479"/>
                    <a:pt x="3248" y="1479"/>
                  </a:cubicBezTo>
                  <a:moveTo>
                    <a:pt x="780" y="1068"/>
                  </a:moveTo>
                  <a:cubicBezTo>
                    <a:pt x="779" y="1068"/>
                    <a:pt x="779" y="1068"/>
                    <a:pt x="779" y="1068"/>
                  </a:cubicBezTo>
                  <a:cubicBezTo>
                    <a:pt x="773" y="1072"/>
                    <a:pt x="776" y="1080"/>
                    <a:pt x="767" y="1083"/>
                  </a:cubicBezTo>
                  <a:cubicBezTo>
                    <a:pt x="766" y="1085"/>
                    <a:pt x="765" y="1088"/>
                    <a:pt x="766" y="1091"/>
                  </a:cubicBezTo>
                  <a:cubicBezTo>
                    <a:pt x="758" y="1098"/>
                    <a:pt x="742" y="1098"/>
                    <a:pt x="733" y="1104"/>
                  </a:cubicBezTo>
                  <a:cubicBezTo>
                    <a:pt x="726" y="1116"/>
                    <a:pt x="736" y="1126"/>
                    <a:pt x="732" y="1137"/>
                  </a:cubicBezTo>
                  <a:cubicBezTo>
                    <a:pt x="731" y="1142"/>
                    <a:pt x="722" y="1145"/>
                    <a:pt x="721" y="1150"/>
                  </a:cubicBezTo>
                  <a:cubicBezTo>
                    <a:pt x="721" y="1153"/>
                    <a:pt x="725" y="1156"/>
                    <a:pt x="726" y="1160"/>
                  </a:cubicBezTo>
                  <a:cubicBezTo>
                    <a:pt x="727" y="1167"/>
                    <a:pt x="724" y="1174"/>
                    <a:pt x="728" y="1180"/>
                  </a:cubicBezTo>
                  <a:cubicBezTo>
                    <a:pt x="733" y="1183"/>
                    <a:pt x="740" y="1187"/>
                    <a:pt x="748" y="1187"/>
                  </a:cubicBezTo>
                  <a:cubicBezTo>
                    <a:pt x="750" y="1187"/>
                    <a:pt x="752" y="1187"/>
                    <a:pt x="755" y="1186"/>
                  </a:cubicBezTo>
                  <a:cubicBezTo>
                    <a:pt x="764" y="1183"/>
                    <a:pt x="769" y="1165"/>
                    <a:pt x="773" y="1154"/>
                  </a:cubicBezTo>
                  <a:cubicBezTo>
                    <a:pt x="775" y="1148"/>
                    <a:pt x="778" y="1142"/>
                    <a:pt x="779" y="1138"/>
                  </a:cubicBezTo>
                  <a:cubicBezTo>
                    <a:pt x="779" y="1135"/>
                    <a:pt x="778" y="1132"/>
                    <a:pt x="779" y="1129"/>
                  </a:cubicBezTo>
                  <a:cubicBezTo>
                    <a:pt x="781" y="1123"/>
                    <a:pt x="787" y="1118"/>
                    <a:pt x="788" y="1113"/>
                  </a:cubicBezTo>
                  <a:cubicBezTo>
                    <a:pt x="788" y="1108"/>
                    <a:pt x="786" y="1105"/>
                    <a:pt x="787" y="1103"/>
                  </a:cubicBezTo>
                  <a:cubicBezTo>
                    <a:pt x="788" y="1096"/>
                    <a:pt x="797" y="1093"/>
                    <a:pt x="797" y="1088"/>
                  </a:cubicBezTo>
                  <a:cubicBezTo>
                    <a:pt x="797" y="1084"/>
                    <a:pt x="786" y="1068"/>
                    <a:pt x="780" y="1068"/>
                  </a:cubicBezTo>
                  <a:moveTo>
                    <a:pt x="733" y="1067"/>
                  </a:moveTo>
                  <a:cubicBezTo>
                    <a:pt x="728" y="1067"/>
                    <a:pt x="723" y="1069"/>
                    <a:pt x="722" y="1074"/>
                  </a:cubicBezTo>
                  <a:cubicBezTo>
                    <a:pt x="729" y="1076"/>
                    <a:pt x="738" y="1076"/>
                    <a:pt x="743" y="1078"/>
                  </a:cubicBezTo>
                  <a:cubicBezTo>
                    <a:pt x="747" y="1071"/>
                    <a:pt x="740" y="1067"/>
                    <a:pt x="733" y="1067"/>
                  </a:cubicBezTo>
                  <a:moveTo>
                    <a:pt x="818" y="1010"/>
                  </a:moveTo>
                  <a:cubicBezTo>
                    <a:pt x="806" y="1010"/>
                    <a:pt x="811" y="1021"/>
                    <a:pt x="813" y="1027"/>
                  </a:cubicBezTo>
                  <a:cubicBezTo>
                    <a:pt x="814" y="1027"/>
                    <a:pt x="815" y="1027"/>
                    <a:pt x="815" y="1027"/>
                  </a:cubicBezTo>
                  <a:cubicBezTo>
                    <a:pt x="817" y="1027"/>
                    <a:pt x="819" y="1026"/>
                    <a:pt x="821" y="1026"/>
                  </a:cubicBezTo>
                  <a:cubicBezTo>
                    <a:pt x="822" y="1022"/>
                    <a:pt x="821" y="1015"/>
                    <a:pt x="820" y="1010"/>
                  </a:cubicBezTo>
                  <a:cubicBezTo>
                    <a:pt x="819" y="1010"/>
                    <a:pt x="819" y="1010"/>
                    <a:pt x="818" y="1010"/>
                  </a:cubicBezTo>
                  <a:moveTo>
                    <a:pt x="687" y="997"/>
                  </a:moveTo>
                  <a:cubicBezTo>
                    <a:pt x="393" y="997"/>
                    <a:pt x="393" y="997"/>
                    <a:pt x="393" y="997"/>
                  </a:cubicBezTo>
                  <a:cubicBezTo>
                    <a:pt x="397" y="1000"/>
                    <a:pt x="401" y="1003"/>
                    <a:pt x="403" y="1007"/>
                  </a:cubicBezTo>
                  <a:cubicBezTo>
                    <a:pt x="405" y="1010"/>
                    <a:pt x="404" y="1013"/>
                    <a:pt x="405" y="1016"/>
                  </a:cubicBezTo>
                  <a:cubicBezTo>
                    <a:pt x="406" y="1023"/>
                    <a:pt x="414" y="1028"/>
                    <a:pt x="416" y="1035"/>
                  </a:cubicBezTo>
                  <a:cubicBezTo>
                    <a:pt x="416" y="1038"/>
                    <a:pt x="415" y="1041"/>
                    <a:pt x="416" y="1045"/>
                  </a:cubicBezTo>
                  <a:cubicBezTo>
                    <a:pt x="417" y="1049"/>
                    <a:pt x="422" y="1052"/>
                    <a:pt x="422" y="1056"/>
                  </a:cubicBezTo>
                  <a:cubicBezTo>
                    <a:pt x="424" y="1069"/>
                    <a:pt x="414" y="1074"/>
                    <a:pt x="411" y="1081"/>
                  </a:cubicBezTo>
                  <a:cubicBezTo>
                    <a:pt x="410" y="1084"/>
                    <a:pt x="411" y="1088"/>
                    <a:pt x="410" y="1090"/>
                  </a:cubicBezTo>
                  <a:cubicBezTo>
                    <a:pt x="408" y="1094"/>
                    <a:pt x="404" y="1096"/>
                    <a:pt x="402" y="1099"/>
                  </a:cubicBezTo>
                  <a:cubicBezTo>
                    <a:pt x="401" y="1103"/>
                    <a:pt x="401" y="1120"/>
                    <a:pt x="402" y="1124"/>
                  </a:cubicBezTo>
                  <a:cubicBezTo>
                    <a:pt x="404" y="1131"/>
                    <a:pt x="420" y="1136"/>
                    <a:pt x="415" y="1144"/>
                  </a:cubicBezTo>
                  <a:cubicBezTo>
                    <a:pt x="429" y="1158"/>
                    <a:pt x="427" y="1184"/>
                    <a:pt x="437" y="1200"/>
                  </a:cubicBezTo>
                  <a:cubicBezTo>
                    <a:pt x="445" y="1215"/>
                    <a:pt x="462" y="1228"/>
                    <a:pt x="467" y="1245"/>
                  </a:cubicBezTo>
                  <a:cubicBezTo>
                    <a:pt x="469" y="1254"/>
                    <a:pt x="466" y="1264"/>
                    <a:pt x="474" y="1270"/>
                  </a:cubicBezTo>
                  <a:cubicBezTo>
                    <a:pt x="481" y="1271"/>
                    <a:pt x="488" y="1272"/>
                    <a:pt x="495" y="1272"/>
                  </a:cubicBezTo>
                  <a:cubicBezTo>
                    <a:pt x="500" y="1272"/>
                    <a:pt x="504" y="1271"/>
                    <a:pt x="509" y="1270"/>
                  </a:cubicBezTo>
                  <a:cubicBezTo>
                    <a:pt x="512" y="1270"/>
                    <a:pt x="515" y="1266"/>
                    <a:pt x="519" y="1266"/>
                  </a:cubicBezTo>
                  <a:cubicBezTo>
                    <a:pt x="521" y="1265"/>
                    <a:pt x="523" y="1265"/>
                    <a:pt x="525" y="1265"/>
                  </a:cubicBezTo>
                  <a:cubicBezTo>
                    <a:pt x="526" y="1265"/>
                    <a:pt x="527" y="1265"/>
                    <a:pt x="528" y="1265"/>
                  </a:cubicBezTo>
                  <a:cubicBezTo>
                    <a:pt x="529" y="1265"/>
                    <a:pt x="530" y="1265"/>
                    <a:pt x="530" y="1265"/>
                  </a:cubicBezTo>
                  <a:cubicBezTo>
                    <a:pt x="532" y="1265"/>
                    <a:pt x="534" y="1265"/>
                    <a:pt x="536" y="1265"/>
                  </a:cubicBezTo>
                  <a:cubicBezTo>
                    <a:pt x="541" y="1264"/>
                    <a:pt x="545" y="1262"/>
                    <a:pt x="550" y="1261"/>
                  </a:cubicBezTo>
                  <a:cubicBezTo>
                    <a:pt x="550" y="1261"/>
                    <a:pt x="551" y="1261"/>
                    <a:pt x="551" y="1261"/>
                  </a:cubicBezTo>
                  <a:cubicBezTo>
                    <a:pt x="552" y="1261"/>
                    <a:pt x="554" y="1261"/>
                    <a:pt x="555" y="1261"/>
                  </a:cubicBezTo>
                  <a:cubicBezTo>
                    <a:pt x="556" y="1261"/>
                    <a:pt x="557" y="1261"/>
                    <a:pt x="558" y="1261"/>
                  </a:cubicBezTo>
                  <a:cubicBezTo>
                    <a:pt x="559" y="1261"/>
                    <a:pt x="560" y="1261"/>
                    <a:pt x="561" y="1261"/>
                  </a:cubicBezTo>
                  <a:cubicBezTo>
                    <a:pt x="570" y="1259"/>
                    <a:pt x="572" y="1249"/>
                    <a:pt x="580" y="1243"/>
                  </a:cubicBezTo>
                  <a:cubicBezTo>
                    <a:pt x="586" y="1239"/>
                    <a:pt x="593" y="1240"/>
                    <a:pt x="596" y="1234"/>
                  </a:cubicBezTo>
                  <a:cubicBezTo>
                    <a:pt x="597" y="1230"/>
                    <a:pt x="595" y="1227"/>
                    <a:pt x="594" y="1224"/>
                  </a:cubicBezTo>
                  <a:cubicBezTo>
                    <a:pt x="600" y="1217"/>
                    <a:pt x="613" y="1215"/>
                    <a:pt x="616" y="1205"/>
                  </a:cubicBezTo>
                  <a:cubicBezTo>
                    <a:pt x="617" y="1201"/>
                    <a:pt x="615" y="1197"/>
                    <a:pt x="616" y="1194"/>
                  </a:cubicBezTo>
                  <a:cubicBezTo>
                    <a:pt x="618" y="1186"/>
                    <a:pt x="627" y="1184"/>
                    <a:pt x="636" y="1181"/>
                  </a:cubicBezTo>
                  <a:cubicBezTo>
                    <a:pt x="640" y="1173"/>
                    <a:pt x="646" y="1161"/>
                    <a:pt x="642" y="1149"/>
                  </a:cubicBezTo>
                  <a:cubicBezTo>
                    <a:pt x="640" y="1145"/>
                    <a:pt x="635" y="1143"/>
                    <a:pt x="636" y="1139"/>
                  </a:cubicBezTo>
                  <a:cubicBezTo>
                    <a:pt x="637" y="1135"/>
                    <a:pt x="647" y="1129"/>
                    <a:pt x="650" y="1127"/>
                  </a:cubicBezTo>
                  <a:cubicBezTo>
                    <a:pt x="655" y="1123"/>
                    <a:pt x="661" y="1117"/>
                    <a:pt x="666" y="1115"/>
                  </a:cubicBezTo>
                  <a:cubicBezTo>
                    <a:pt x="679" y="1108"/>
                    <a:pt x="695" y="1105"/>
                    <a:pt x="697" y="1090"/>
                  </a:cubicBezTo>
                  <a:cubicBezTo>
                    <a:pt x="698" y="1084"/>
                    <a:pt x="694" y="1072"/>
                    <a:pt x="694" y="1064"/>
                  </a:cubicBezTo>
                  <a:cubicBezTo>
                    <a:pt x="693" y="1054"/>
                    <a:pt x="689" y="1054"/>
                    <a:pt x="687" y="1045"/>
                  </a:cubicBezTo>
                  <a:cubicBezTo>
                    <a:pt x="686" y="1042"/>
                    <a:pt x="689" y="1036"/>
                    <a:pt x="688" y="1032"/>
                  </a:cubicBezTo>
                  <a:cubicBezTo>
                    <a:pt x="687" y="1027"/>
                    <a:pt x="680" y="1023"/>
                    <a:pt x="679" y="1017"/>
                  </a:cubicBezTo>
                  <a:cubicBezTo>
                    <a:pt x="678" y="1010"/>
                    <a:pt x="682" y="1003"/>
                    <a:pt x="687" y="997"/>
                  </a:cubicBezTo>
                  <a:moveTo>
                    <a:pt x="3157" y="1349"/>
                  </a:moveTo>
                  <a:cubicBezTo>
                    <a:pt x="3154" y="1348"/>
                    <a:pt x="3153" y="1346"/>
                    <a:pt x="3154" y="1343"/>
                  </a:cubicBezTo>
                  <a:cubicBezTo>
                    <a:pt x="3157" y="1343"/>
                    <a:pt x="3157" y="1343"/>
                    <a:pt x="3157" y="1343"/>
                  </a:cubicBezTo>
                  <a:cubicBezTo>
                    <a:pt x="3159" y="1344"/>
                    <a:pt x="3159" y="1348"/>
                    <a:pt x="3157" y="1349"/>
                  </a:cubicBezTo>
                  <a:moveTo>
                    <a:pt x="3372" y="1235"/>
                  </a:moveTo>
                  <a:cubicBezTo>
                    <a:pt x="3371" y="1235"/>
                    <a:pt x="3371" y="1235"/>
                    <a:pt x="3371" y="1235"/>
                  </a:cubicBezTo>
                  <a:cubicBezTo>
                    <a:pt x="3371" y="1230"/>
                    <a:pt x="3375" y="1228"/>
                    <a:pt x="3376" y="1225"/>
                  </a:cubicBezTo>
                  <a:cubicBezTo>
                    <a:pt x="3377" y="1225"/>
                    <a:pt x="3378" y="1226"/>
                    <a:pt x="3380" y="1226"/>
                  </a:cubicBezTo>
                  <a:cubicBezTo>
                    <a:pt x="3381" y="1232"/>
                    <a:pt x="3375" y="1235"/>
                    <a:pt x="3372" y="1235"/>
                  </a:cubicBezTo>
                  <a:moveTo>
                    <a:pt x="3508" y="997"/>
                  </a:moveTo>
                  <a:cubicBezTo>
                    <a:pt x="3081" y="997"/>
                    <a:pt x="3081" y="997"/>
                    <a:pt x="3081" y="997"/>
                  </a:cubicBezTo>
                  <a:cubicBezTo>
                    <a:pt x="3078" y="1004"/>
                    <a:pt x="3073" y="1011"/>
                    <a:pt x="3079" y="1015"/>
                  </a:cubicBezTo>
                  <a:cubicBezTo>
                    <a:pt x="3082" y="1016"/>
                    <a:pt x="3085" y="1017"/>
                    <a:pt x="3088" y="1018"/>
                  </a:cubicBezTo>
                  <a:cubicBezTo>
                    <a:pt x="3097" y="1029"/>
                    <a:pt x="3105" y="1040"/>
                    <a:pt x="3110" y="1051"/>
                  </a:cubicBezTo>
                  <a:cubicBezTo>
                    <a:pt x="3111" y="1055"/>
                    <a:pt x="3111" y="1060"/>
                    <a:pt x="3113" y="1064"/>
                  </a:cubicBezTo>
                  <a:cubicBezTo>
                    <a:pt x="3115" y="1067"/>
                    <a:pt x="3119" y="1070"/>
                    <a:pt x="3122" y="1074"/>
                  </a:cubicBezTo>
                  <a:cubicBezTo>
                    <a:pt x="3123" y="1077"/>
                    <a:pt x="3123" y="1081"/>
                    <a:pt x="3125" y="1084"/>
                  </a:cubicBezTo>
                  <a:cubicBezTo>
                    <a:pt x="3130" y="1092"/>
                    <a:pt x="3143" y="1102"/>
                    <a:pt x="3150" y="1105"/>
                  </a:cubicBezTo>
                  <a:cubicBezTo>
                    <a:pt x="3156" y="1108"/>
                    <a:pt x="3163" y="1107"/>
                    <a:pt x="3170" y="1111"/>
                  </a:cubicBezTo>
                  <a:cubicBezTo>
                    <a:pt x="3182" y="1117"/>
                    <a:pt x="3185" y="1141"/>
                    <a:pt x="3184" y="1156"/>
                  </a:cubicBezTo>
                  <a:cubicBezTo>
                    <a:pt x="3183" y="1166"/>
                    <a:pt x="3187" y="1175"/>
                    <a:pt x="3187" y="1182"/>
                  </a:cubicBezTo>
                  <a:cubicBezTo>
                    <a:pt x="3187" y="1194"/>
                    <a:pt x="3175" y="1198"/>
                    <a:pt x="3173" y="1209"/>
                  </a:cubicBezTo>
                  <a:cubicBezTo>
                    <a:pt x="3168" y="1227"/>
                    <a:pt x="3179" y="1247"/>
                    <a:pt x="3173" y="1264"/>
                  </a:cubicBezTo>
                  <a:cubicBezTo>
                    <a:pt x="3166" y="1283"/>
                    <a:pt x="3148" y="1294"/>
                    <a:pt x="3157" y="1318"/>
                  </a:cubicBezTo>
                  <a:cubicBezTo>
                    <a:pt x="3156" y="1322"/>
                    <a:pt x="3149" y="1327"/>
                    <a:pt x="3147" y="1333"/>
                  </a:cubicBezTo>
                  <a:cubicBezTo>
                    <a:pt x="3147" y="1335"/>
                    <a:pt x="3149" y="1338"/>
                    <a:pt x="3148" y="1340"/>
                  </a:cubicBezTo>
                  <a:cubicBezTo>
                    <a:pt x="3147" y="1347"/>
                    <a:pt x="3140" y="1351"/>
                    <a:pt x="3148" y="1356"/>
                  </a:cubicBezTo>
                  <a:cubicBezTo>
                    <a:pt x="3149" y="1356"/>
                    <a:pt x="3149" y="1356"/>
                    <a:pt x="3150" y="1356"/>
                  </a:cubicBezTo>
                  <a:cubicBezTo>
                    <a:pt x="3152" y="1356"/>
                    <a:pt x="3153" y="1355"/>
                    <a:pt x="3155" y="1354"/>
                  </a:cubicBezTo>
                  <a:cubicBezTo>
                    <a:pt x="3156" y="1354"/>
                    <a:pt x="3158" y="1353"/>
                    <a:pt x="3160" y="1353"/>
                  </a:cubicBezTo>
                  <a:cubicBezTo>
                    <a:pt x="3160" y="1353"/>
                    <a:pt x="3160" y="1353"/>
                    <a:pt x="3160" y="1353"/>
                  </a:cubicBezTo>
                  <a:cubicBezTo>
                    <a:pt x="3165" y="1364"/>
                    <a:pt x="3150" y="1366"/>
                    <a:pt x="3156" y="1377"/>
                  </a:cubicBezTo>
                  <a:cubicBezTo>
                    <a:pt x="3155" y="1384"/>
                    <a:pt x="3143" y="1383"/>
                    <a:pt x="3139" y="1388"/>
                  </a:cubicBezTo>
                  <a:cubicBezTo>
                    <a:pt x="3141" y="1398"/>
                    <a:pt x="3148" y="1402"/>
                    <a:pt x="3152" y="1410"/>
                  </a:cubicBezTo>
                  <a:cubicBezTo>
                    <a:pt x="3144" y="1415"/>
                    <a:pt x="3150" y="1427"/>
                    <a:pt x="3144" y="1434"/>
                  </a:cubicBezTo>
                  <a:cubicBezTo>
                    <a:pt x="3148" y="1449"/>
                    <a:pt x="3156" y="1460"/>
                    <a:pt x="3172" y="1466"/>
                  </a:cubicBezTo>
                  <a:cubicBezTo>
                    <a:pt x="3172" y="1469"/>
                    <a:pt x="3173" y="1471"/>
                    <a:pt x="3174" y="1473"/>
                  </a:cubicBezTo>
                  <a:cubicBezTo>
                    <a:pt x="3178" y="1475"/>
                    <a:pt x="3188" y="1473"/>
                    <a:pt x="3189" y="1477"/>
                  </a:cubicBezTo>
                  <a:cubicBezTo>
                    <a:pt x="3184" y="1480"/>
                    <a:pt x="3176" y="1481"/>
                    <a:pt x="3176" y="1488"/>
                  </a:cubicBezTo>
                  <a:cubicBezTo>
                    <a:pt x="3177" y="1489"/>
                    <a:pt x="3179" y="1489"/>
                    <a:pt x="3180" y="1489"/>
                  </a:cubicBezTo>
                  <a:cubicBezTo>
                    <a:pt x="3182" y="1489"/>
                    <a:pt x="3183" y="1488"/>
                    <a:pt x="3185" y="1487"/>
                  </a:cubicBezTo>
                  <a:cubicBezTo>
                    <a:pt x="3186" y="1485"/>
                    <a:pt x="3188" y="1484"/>
                    <a:pt x="3191" y="1484"/>
                  </a:cubicBezTo>
                  <a:cubicBezTo>
                    <a:pt x="3192" y="1484"/>
                    <a:pt x="3193" y="1484"/>
                    <a:pt x="3194" y="1484"/>
                  </a:cubicBezTo>
                  <a:cubicBezTo>
                    <a:pt x="3194" y="1488"/>
                    <a:pt x="3188" y="1489"/>
                    <a:pt x="3191" y="1492"/>
                  </a:cubicBezTo>
                  <a:cubicBezTo>
                    <a:pt x="3193" y="1492"/>
                    <a:pt x="3194" y="1492"/>
                    <a:pt x="3195" y="1492"/>
                  </a:cubicBezTo>
                  <a:cubicBezTo>
                    <a:pt x="3196" y="1492"/>
                    <a:pt x="3197" y="1492"/>
                    <a:pt x="3198" y="1492"/>
                  </a:cubicBezTo>
                  <a:cubicBezTo>
                    <a:pt x="3199" y="1492"/>
                    <a:pt x="3200" y="1492"/>
                    <a:pt x="3201" y="1492"/>
                  </a:cubicBezTo>
                  <a:cubicBezTo>
                    <a:pt x="3206" y="1492"/>
                    <a:pt x="3210" y="1492"/>
                    <a:pt x="3214" y="1495"/>
                  </a:cubicBezTo>
                  <a:cubicBezTo>
                    <a:pt x="3218" y="1487"/>
                    <a:pt x="3237" y="1492"/>
                    <a:pt x="3237" y="1481"/>
                  </a:cubicBezTo>
                  <a:cubicBezTo>
                    <a:pt x="3234" y="1476"/>
                    <a:pt x="3229" y="1478"/>
                    <a:pt x="3224" y="1475"/>
                  </a:cubicBezTo>
                  <a:cubicBezTo>
                    <a:pt x="3214" y="1470"/>
                    <a:pt x="3208" y="1461"/>
                    <a:pt x="3197" y="1461"/>
                  </a:cubicBezTo>
                  <a:cubicBezTo>
                    <a:pt x="3196" y="1461"/>
                    <a:pt x="3196" y="1461"/>
                    <a:pt x="3195" y="1461"/>
                  </a:cubicBezTo>
                  <a:cubicBezTo>
                    <a:pt x="3190" y="1462"/>
                    <a:pt x="3189" y="1466"/>
                    <a:pt x="3184" y="1466"/>
                  </a:cubicBezTo>
                  <a:cubicBezTo>
                    <a:pt x="3183" y="1466"/>
                    <a:pt x="3182" y="1466"/>
                    <a:pt x="3180" y="1465"/>
                  </a:cubicBezTo>
                  <a:cubicBezTo>
                    <a:pt x="3181" y="1456"/>
                    <a:pt x="3193" y="1456"/>
                    <a:pt x="3202" y="1456"/>
                  </a:cubicBezTo>
                  <a:cubicBezTo>
                    <a:pt x="3203" y="1456"/>
                    <a:pt x="3204" y="1456"/>
                    <a:pt x="3205" y="1456"/>
                  </a:cubicBezTo>
                  <a:cubicBezTo>
                    <a:pt x="3202" y="1449"/>
                    <a:pt x="3185" y="1437"/>
                    <a:pt x="3201" y="1429"/>
                  </a:cubicBezTo>
                  <a:cubicBezTo>
                    <a:pt x="3204" y="1429"/>
                    <a:pt x="3205" y="1432"/>
                    <a:pt x="3208" y="1432"/>
                  </a:cubicBezTo>
                  <a:cubicBezTo>
                    <a:pt x="3208" y="1432"/>
                    <a:pt x="3209" y="1432"/>
                    <a:pt x="3209" y="1432"/>
                  </a:cubicBezTo>
                  <a:cubicBezTo>
                    <a:pt x="3209" y="1416"/>
                    <a:pt x="3225" y="1414"/>
                    <a:pt x="3235" y="1406"/>
                  </a:cubicBezTo>
                  <a:cubicBezTo>
                    <a:pt x="3233" y="1394"/>
                    <a:pt x="3216" y="1398"/>
                    <a:pt x="3215" y="1388"/>
                  </a:cubicBezTo>
                  <a:cubicBezTo>
                    <a:pt x="3214" y="1378"/>
                    <a:pt x="3230" y="1378"/>
                    <a:pt x="3237" y="1370"/>
                  </a:cubicBezTo>
                  <a:cubicBezTo>
                    <a:pt x="3231" y="1357"/>
                    <a:pt x="3247" y="1356"/>
                    <a:pt x="3246" y="1344"/>
                  </a:cubicBezTo>
                  <a:cubicBezTo>
                    <a:pt x="3238" y="1341"/>
                    <a:pt x="3232" y="1342"/>
                    <a:pt x="3232" y="1335"/>
                  </a:cubicBezTo>
                  <a:cubicBezTo>
                    <a:pt x="3233" y="1331"/>
                    <a:pt x="3235" y="1330"/>
                    <a:pt x="3237" y="1330"/>
                  </a:cubicBezTo>
                  <a:cubicBezTo>
                    <a:pt x="3240" y="1330"/>
                    <a:pt x="3244" y="1331"/>
                    <a:pt x="3247" y="1333"/>
                  </a:cubicBezTo>
                  <a:cubicBezTo>
                    <a:pt x="3251" y="1335"/>
                    <a:pt x="3254" y="1336"/>
                    <a:pt x="3256" y="1336"/>
                  </a:cubicBezTo>
                  <a:cubicBezTo>
                    <a:pt x="3256" y="1336"/>
                    <a:pt x="3257" y="1336"/>
                    <a:pt x="3257" y="1336"/>
                  </a:cubicBezTo>
                  <a:cubicBezTo>
                    <a:pt x="3269" y="1334"/>
                    <a:pt x="3261" y="1318"/>
                    <a:pt x="3263" y="1310"/>
                  </a:cubicBezTo>
                  <a:cubicBezTo>
                    <a:pt x="3265" y="1310"/>
                    <a:pt x="3266" y="1310"/>
                    <a:pt x="3267" y="1310"/>
                  </a:cubicBezTo>
                  <a:cubicBezTo>
                    <a:pt x="3270" y="1310"/>
                    <a:pt x="3272" y="1310"/>
                    <a:pt x="3273" y="1311"/>
                  </a:cubicBezTo>
                  <a:cubicBezTo>
                    <a:pt x="3275" y="1311"/>
                    <a:pt x="3277" y="1312"/>
                    <a:pt x="3280" y="1312"/>
                  </a:cubicBezTo>
                  <a:cubicBezTo>
                    <a:pt x="3280" y="1312"/>
                    <a:pt x="3280" y="1312"/>
                    <a:pt x="3280" y="1312"/>
                  </a:cubicBezTo>
                  <a:cubicBezTo>
                    <a:pt x="3289" y="1312"/>
                    <a:pt x="3295" y="1305"/>
                    <a:pt x="3302" y="1305"/>
                  </a:cubicBezTo>
                  <a:cubicBezTo>
                    <a:pt x="3304" y="1305"/>
                    <a:pt x="3306" y="1306"/>
                    <a:pt x="3308" y="1306"/>
                  </a:cubicBezTo>
                  <a:cubicBezTo>
                    <a:pt x="3315" y="1303"/>
                    <a:pt x="3322" y="1299"/>
                    <a:pt x="3323" y="1292"/>
                  </a:cubicBezTo>
                  <a:cubicBezTo>
                    <a:pt x="3325" y="1279"/>
                    <a:pt x="3307" y="1275"/>
                    <a:pt x="3307" y="1266"/>
                  </a:cubicBezTo>
                  <a:cubicBezTo>
                    <a:pt x="3307" y="1266"/>
                    <a:pt x="3307" y="1266"/>
                    <a:pt x="3307" y="1266"/>
                  </a:cubicBezTo>
                  <a:cubicBezTo>
                    <a:pt x="3318" y="1266"/>
                    <a:pt x="3322" y="1271"/>
                    <a:pt x="3330" y="1274"/>
                  </a:cubicBezTo>
                  <a:cubicBezTo>
                    <a:pt x="3349" y="1269"/>
                    <a:pt x="3359" y="1257"/>
                    <a:pt x="3367" y="1243"/>
                  </a:cubicBezTo>
                  <a:cubicBezTo>
                    <a:pt x="3383" y="1241"/>
                    <a:pt x="3386" y="1229"/>
                    <a:pt x="3394" y="1219"/>
                  </a:cubicBezTo>
                  <a:cubicBezTo>
                    <a:pt x="3398" y="1215"/>
                    <a:pt x="3404" y="1210"/>
                    <a:pt x="3404" y="1206"/>
                  </a:cubicBezTo>
                  <a:cubicBezTo>
                    <a:pt x="3405" y="1199"/>
                    <a:pt x="3399" y="1194"/>
                    <a:pt x="3401" y="1187"/>
                  </a:cubicBezTo>
                  <a:cubicBezTo>
                    <a:pt x="3405" y="1172"/>
                    <a:pt x="3437" y="1170"/>
                    <a:pt x="3447" y="1161"/>
                  </a:cubicBezTo>
                  <a:cubicBezTo>
                    <a:pt x="3450" y="1161"/>
                    <a:pt x="3453" y="1161"/>
                    <a:pt x="3455" y="1161"/>
                  </a:cubicBezTo>
                  <a:cubicBezTo>
                    <a:pt x="3462" y="1161"/>
                    <a:pt x="3467" y="1160"/>
                    <a:pt x="3473" y="1158"/>
                  </a:cubicBezTo>
                  <a:cubicBezTo>
                    <a:pt x="3476" y="1152"/>
                    <a:pt x="3480" y="1147"/>
                    <a:pt x="3481" y="1139"/>
                  </a:cubicBezTo>
                  <a:cubicBezTo>
                    <a:pt x="3502" y="1125"/>
                    <a:pt x="3493" y="1093"/>
                    <a:pt x="3501" y="1072"/>
                  </a:cubicBezTo>
                  <a:cubicBezTo>
                    <a:pt x="3502" y="1067"/>
                    <a:pt x="3509" y="1067"/>
                    <a:pt x="3513" y="1064"/>
                  </a:cubicBezTo>
                  <a:cubicBezTo>
                    <a:pt x="3519" y="1058"/>
                    <a:pt x="3522" y="1049"/>
                    <a:pt x="3527" y="1042"/>
                  </a:cubicBezTo>
                  <a:cubicBezTo>
                    <a:pt x="3533" y="1035"/>
                    <a:pt x="3541" y="1028"/>
                    <a:pt x="3541" y="1020"/>
                  </a:cubicBezTo>
                  <a:cubicBezTo>
                    <a:pt x="3537" y="1017"/>
                    <a:pt x="3537" y="1013"/>
                    <a:pt x="3537" y="1008"/>
                  </a:cubicBezTo>
                  <a:cubicBezTo>
                    <a:pt x="3527" y="1006"/>
                    <a:pt x="3517" y="1002"/>
                    <a:pt x="3508" y="997"/>
                  </a:cubicBezTo>
                  <a:moveTo>
                    <a:pt x="1591" y="984"/>
                  </a:moveTo>
                  <a:cubicBezTo>
                    <a:pt x="1581" y="984"/>
                    <a:pt x="1570" y="988"/>
                    <a:pt x="1574" y="995"/>
                  </a:cubicBezTo>
                  <a:cubicBezTo>
                    <a:pt x="1578" y="996"/>
                    <a:pt x="1583" y="996"/>
                    <a:pt x="1588" y="996"/>
                  </a:cubicBezTo>
                  <a:cubicBezTo>
                    <a:pt x="1597" y="996"/>
                    <a:pt x="1606" y="994"/>
                    <a:pt x="1607" y="989"/>
                  </a:cubicBezTo>
                  <a:cubicBezTo>
                    <a:pt x="1605" y="986"/>
                    <a:pt x="1598" y="984"/>
                    <a:pt x="1591" y="984"/>
                  </a:cubicBezTo>
                  <a:moveTo>
                    <a:pt x="1808" y="980"/>
                  </a:moveTo>
                  <a:cubicBezTo>
                    <a:pt x="1805" y="980"/>
                    <a:pt x="1803" y="981"/>
                    <a:pt x="1801" y="984"/>
                  </a:cubicBezTo>
                  <a:cubicBezTo>
                    <a:pt x="1805" y="990"/>
                    <a:pt x="1814" y="991"/>
                    <a:pt x="1818" y="997"/>
                  </a:cubicBezTo>
                  <a:cubicBezTo>
                    <a:pt x="1829" y="997"/>
                    <a:pt x="1829" y="997"/>
                    <a:pt x="1829" y="997"/>
                  </a:cubicBezTo>
                  <a:cubicBezTo>
                    <a:pt x="1826" y="990"/>
                    <a:pt x="1816" y="980"/>
                    <a:pt x="1808" y="980"/>
                  </a:cubicBezTo>
                  <a:moveTo>
                    <a:pt x="1546" y="972"/>
                  </a:moveTo>
                  <a:cubicBezTo>
                    <a:pt x="1541" y="972"/>
                    <a:pt x="1537" y="974"/>
                    <a:pt x="1538" y="979"/>
                  </a:cubicBezTo>
                  <a:cubicBezTo>
                    <a:pt x="1539" y="981"/>
                    <a:pt x="1541" y="982"/>
                    <a:pt x="1544" y="982"/>
                  </a:cubicBezTo>
                  <a:cubicBezTo>
                    <a:pt x="1546" y="982"/>
                    <a:pt x="1547" y="981"/>
                    <a:pt x="1549" y="981"/>
                  </a:cubicBezTo>
                  <a:cubicBezTo>
                    <a:pt x="1551" y="981"/>
                    <a:pt x="1553" y="981"/>
                    <a:pt x="1555" y="981"/>
                  </a:cubicBezTo>
                  <a:cubicBezTo>
                    <a:pt x="1556" y="981"/>
                    <a:pt x="1558" y="981"/>
                    <a:pt x="1559" y="981"/>
                  </a:cubicBezTo>
                  <a:cubicBezTo>
                    <a:pt x="1559" y="979"/>
                    <a:pt x="1560" y="978"/>
                    <a:pt x="1560" y="975"/>
                  </a:cubicBezTo>
                  <a:cubicBezTo>
                    <a:pt x="1557" y="973"/>
                    <a:pt x="1551" y="972"/>
                    <a:pt x="1546" y="972"/>
                  </a:cubicBezTo>
                  <a:moveTo>
                    <a:pt x="1619" y="964"/>
                  </a:moveTo>
                  <a:cubicBezTo>
                    <a:pt x="1613" y="964"/>
                    <a:pt x="1609" y="966"/>
                    <a:pt x="1607" y="971"/>
                  </a:cubicBezTo>
                  <a:cubicBezTo>
                    <a:pt x="1606" y="977"/>
                    <a:pt x="1614" y="980"/>
                    <a:pt x="1619" y="985"/>
                  </a:cubicBezTo>
                  <a:cubicBezTo>
                    <a:pt x="1618" y="988"/>
                    <a:pt x="1619" y="994"/>
                    <a:pt x="1621" y="997"/>
                  </a:cubicBezTo>
                  <a:cubicBezTo>
                    <a:pt x="1631" y="997"/>
                    <a:pt x="1631" y="997"/>
                    <a:pt x="1631" y="997"/>
                  </a:cubicBezTo>
                  <a:cubicBezTo>
                    <a:pt x="1632" y="997"/>
                    <a:pt x="1633" y="996"/>
                    <a:pt x="1634" y="996"/>
                  </a:cubicBezTo>
                  <a:cubicBezTo>
                    <a:pt x="1635" y="996"/>
                    <a:pt x="1635" y="997"/>
                    <a:pt x="1636" y="997"/>
                  </a:cubicBezTo>
                  <a:cubicBezTo>
                    <a:pt x="1746" y="997"/>
                    <a:pt x="1746" y="997"/>
                    <a:pt x="1746" y="997"/>
                  </a:cubicBezTo>
                  <a:cubicBezTo>
                    <a:pt x="1742" y="995"/>
                    <a:pt x="1738" y="993"/>
                    <a:pt x="1734" y="990"/>
                  </a:cubicBezTo>
                  <a:cubicBezTo>
                    <a:pt x="1732" y="991"/>
                    <a:pt x="1730" y="991"/>
                    <a:pt x="1728" y="991"/>
                  </a:cubicBezTo>
                  <a:cubicBezTo>
                    <a:pt x="1717" y="991"/>
                    <a:pt x="1713" y="984"/>
                    <a:pt x="1706" y="982"/>
                  </a:cubicBezTo>
                  <a:cubicBezTo>
                    <a:pt x="1702" y="981"/>
                    <a:pt x="1696" y="981"/>
                    <a:pt x="1692" y="980"/>
                  </a:cubicBezTo>
                  <a:cubicBezTo>
                    <a:pt x="1684" y="978"/>
                    <a:pt x="1680" y="975"/>
                    <a:pt x="1676" y="975"/>
                  </a:cubicBezTo>
                  <a:cubicBezTo>
                    <a:pt x="1675" y="975"/>
                    <a:pt x="1675" y="975"/>
                    <a:pt x="1674" y="976"/>
                  </a:cubicBezTo>
                  <a:cubicBezTo>
                    <a:pt x="1665" y="977"/>
                    <a:pt x="1662" y="986"/>
                    <a:pt x="1652" y="988"/>
                  </a:cubicBezTo>
                  <a:cubicBezTo>
                    <a:pt x="1646" y="983"/>
                    <a:pt x="1638" y="980"/>
                    <a:pt x="1639" y="969"/>
                  </a:cubicBezTo>
                  <a:cubicBezTo>
                    <a:pt x="1633" y="966"/>
                    <a:pt x="1626" y="964"/>
                    <a:pt x="1619" y="964"/>
                  </a:cubicBezTo>
                  <a:moveTo>
                    <a:pt x="1548" y="948"/>
                  </a:moveTo>
                  <a:cubicBezTo>
                    <a:pt x="1542" y="948"/>
                    <a:pt x="1537" y="953"/>
                    <a:pt x="1532" y="953"/>
                  </a:cubicBezTo>
                  <a:cubicBezTo>
                    <a:pt x="1531" y="953"/>
                    <a:pt x="1531" y="953"/>
                    <a:pt x="1530" y="953"/>
                  </a:cubicBezTo>
                  <a:cubicBezTo>
                    <a:pt x="1527" y="953"/>
                    <a:pt x="1525" y="953"/>
                    <a:pt x="1523" y="952"/>
                  </a:cubicBezTo>
                  <a:cubicBezTo>
                    <a:pt x="1520" y="952"/>
                    <a:pt x="1518" y="951"/>
                    <a:pt x="1516" y="951"/>
                  </a:cubicBezTo>
                  <a:cubicBezTo>
                    <a:pt x="1516" y="951"/>
                    <a:pt x="1516" y="951"/>
                    <a:pt x="1516" y="951"/>
                  </a:cubicBezTo>
                  <a:cubicBezTo>
                    <a:pt x="1485" y="952"/>
                    <a:pt x="1493" y="973"/>
                    <a:pt x="1483" y="989"/>
                  </a:cubicBezTo>
                  <a:cubicBezTo>
                    <a:pt x="1485" y="993"/>
                    <a:pt x="1488" y="994"/>
                    <a:pt x="1490" y="997"/>
                  </a:cubicBezTo>
                  <a:cubicBezTo>
                    <a:pt x="1501" y="997"/>
                    <a:pt x="1501" y="997"/>
                    <a:pt x="1501" y="997"/>
                  </a:cubicBezTo>
                  <a:cubicBezTo>
                    <a:pt x="1501" y="993"/>
                    <a:pt x="1502" y="990"/>
                    <a:pt x="1506" y="989"/>
                  </a:cubicBezTo>
                  <a:cubicBezTo>
                    <a:pt x="1507" y="991"/>
                    <a:pt x="1508" y="994"/>
                    <a:pt x="1509" y="997"/>
                  </a:cubicBezTo>
                  <a:cubicBezTo>
                    <a:pt x="1524" y="997"/>
                    <a:pt x="1524" y="997"/>
                    <a:pt x="1524" y="997"/>
                  </a:cubicBezTo>
                  <a:cubicBezTo>
                    <a:pt x="1525" y="991"/>
                    <a:pt x="1519" y="983"/>
                    <a:pt x="1514" y="979"/>
                  </a:cubicBezTo>
                  <a:cubicBezTo>
                    <a:pt x="1516" y="976"/>
                    <a:pt x="1520" y="976"/>
                    <a:pt x="1523" y="976"/>
                  </a:cubicBezTo>
                  <a:cubicBezTo>
                    <a:pt x="1524" y="976"/>
                    <a:pt x="1525" y="976"/>
                    <a:pt x="1526" y="976"/>
                  </a:cubicBezTo>
                  <a:cubicBezTo>
                    <a:pt x="1526" y="976"/>
                    <a:pt x="1527" y="976"/>
                    <a:pt x="1528" y="976"/>
                  </a:cubicBezTo>
                  <a:cubicBezTo>
                    <a:pt x="1529" y="976"/>
                    <a:pt x="1531" y="976"/>
                    <a:pt x="1532" y="976"/>
                  </a:cubicBezTo>
                  <a:cubicBezTo>
                    <a:pt x="1535" y="970"/>
                    <a:pt x="1530" y="967"/>
                    <a:pt x="1527" y="964"/>
                  </a:cubicBezTo>
                  <a:cubicBezTo>
                    <a:pt x="1521" y="965"/>
                    <a:pt x="1514" y="971"/>
                    <a:pt x="1508" y="971"/>
                  </a:cubicBezTo>
                  <a:cubicBezTo>
                    <a:pt x="1506" y="971"/>
                    <a:pt x="1504" y="970"/>
                    <a:pt x="1502" y="968"/>
                  </a:cubicBezTo>
                  <a:cubicBezTo>
                    <a:pt x="1505" y="962"/>
                    <a:pt x="1512" y="960"/>
                    <a:pt x="1520" y="960"/>
                  </a:cubicBezTo>
                  <a:cubicBezTo>
                    <a:pt x="1522" y="960"/>
                    <a:pt x="1525" y="960"/>
                    <a:pt x="1528" y="961"/>
                  </a:cubicBezTo>
                  <a:cubicBezTo>
                    <a:pt x="1531" y="961"/>
                    <a:pt x="1533" y="961"/>
                    <a:pt x="1536" y="961"/>
                  </a:cubicBezTo>
                  <a:cubicBezTo>
                    <a:pt x="1545" y="961"/>
                    <a:pt x="1552" y="959"/>
                    <a:pt x="1550" y="948"/>
                  </a:cubicBezTo>
                  <a:cubicBezTo>
                    <a:pt x="1549" y="948"/>
                    <a:pt x="1549" y="948"/>
                    <a:pt x="1548" y="948"/>
                  </a:cubicBezTo>
                  <a:moveTo>
                    <a:pt x="1572" y="944"/>
                  </a:moveTo>
                  <a:cubicBezTo>
                    <a:pt x="1572" y="944"/>
                    <a:pt x="1572" y="944"/>
                    <a:pt x="1572" y="944"/>
                  </a:cubicBezTo>
                  <a:cubicBezTo>
                    <a:pt x="1569" y="951"/>
                    <a:pt x="1561" y="971"/>
                    <a:pt x="1574" y="973"/>
                  </a:cubicBezTo>
                  <a:cubicBezTo>
                    <a:pt x="1579" y="969"/>
                    <a:pt x="1581" y="964"/>
                    <a:pt x="1588" y="962"/>
                  </a:cubicBezTo>
                  <a:cubicBezTo>
                    <a:pt x="1588" y="951"/>
                    <a:pt x="1588" y="951"/>
                    <a:pt x="1588" y="951"/>
                  </a:cubicBezTo>
                  <a:cubicBezTo>
                    <a:pt x="1583" y="948"/>
                    <a:pt x="1580" y="944"/>
                    <a:pt x="1572" y="944"/>
                  </a:cubicBezTo>
                  <a:moveTo>
                    <a:pt x="1253" y="915"/>
                  </a:moveTo>
                  <a:cubicBezTo>
                    <a:pt x="1250" y="915"/>
                    <a:pt x="1249" y="916"/>
                    <a:pt x="1247" y="919"/>
                  </a:cubicBezTo>
                  <a:cubicBezTo>
                    <a:pt x="1245" y="925"/>
                    <a:pt x="1261" y="934"/>
                    <a:pt x="1267" y="939"/>
                  </a:cubicBezTo>
                  <a:cubicBezTo>
                    <a:pt x="1277" y="948"/>
                    <a:pt x="1284" y="954"/>
                    <a:pt x="1286" y="962"/>
                  </a:cubicBezTo>
                  <a:cubicBezTo>
                    <a:pt x="1299" y="967"/>
                    <a:pt x="1298" y="981"/>
                    <a:pt x="1307" y="990"/>
                  </a:cubicBezTo>
                  <a:cubicBezTo>
                    <a:pt x="1309" y="993"/>
                    <a:pt x="1312" y="995"/>
                    <a:pt x="1315" y="997"/>
                  </a:cubicBezTo>
                  <a:cubicBezTo>
                    <a:pt x="1354" y="997"/>
                    <a:pt x="1354" y="997"/>
                    <a:pt x="1354" y="997"/>
                  </a:cubicBezTo>
                  <a:cubicBezTo>
                    <a:pt x="1354" y="996"/>
                    <a:pt x="1353" y="994"/>
                    <a:pt x="1353" y="992"/>
                  </a:cubicBezTo>
                  <a:cubicBezTo>
                    <a:pt x="1364" y="989"/>
                    <a:pt x="1368" y="976"/>
                    <a:pt x="1353" y="974"/>
                  </a:cubicBezTo>
                  <a:cubicBezTo>
                    <a:pt x="1352" y="974"/>
                    <a:pt x="1352" y="974"/>
                    <a:pt x="1351" y="974"/>
                  </a:cubicBezTo>
                  <a:cubicBezTo>
                    <a:pt x="1350" y="974"/>
                    <a:pt x="1349" y="974"/>
                    <a:pt x="1348" y="975"/>
                  </a:cubicBezTo>
                  <a:cubicBezTo>
                    <a:pt x="1348" y="976"/>
                    <a:pt x="1347" y="976"/>
                    <a:pt x="1345" y="976"/>
                  </a:cubicBezTo>
                  <a:cubicBezTo>
                    <a:pt x="1345" y="976"/>
                    <a:pt x="1345" y="976"/>
                    <a:pt x="1345" y="976"/>
                  </a:cubicBezTo>
                  <a:cubicBezTo>
                    <a:pt x="1339" y="972"/>
                    <a:pt x="1330" y="971"/>
                    <a:pt x="1325" y="964"/>
                  </a:cubicBezTo>
                  <a:cubicBezTo>
                    <a:pt x="1323" y="962"/>
                    <a:pt x="1323" y="958"/>
                    <a:pt x="1321" y="955"/>
                  </a:cubicBezTo>
                  <a:cubicBezTo>
                    <a:pt x="1317" y="950"/>
                    <a:pt x="1310" y="950"/>
                    <a:pt x="1304" y="946"/>
                  </a:cubicBezTo>
                  <a:cubicBezTo>
                    <a:pt x="1301" y="944"/>
                    <a:pt x="1299" y="940"/>
                    <a:pt x="1296" y="938"/>
                  </a:cubicBezTo>
                  <a:cubicBezTo>
                    <a:pt x="1293" y="935"/>
                    <a:pt x="1289" y="935"/>
                    <a:pt x="1286" y="933"/>
                  </a:cubicBezTo>
                  <a:cubicBezTo>
                    <a:pt x="1281" y="929"/>
                    <a:pt x="1281" y="923"/>
                    <a:pt x="1273" y="920"/>
                  </a:cubicBezTo>
                  <a:cubicBezTo>
                    <a:pt x="1273" y="920"/>
                    <a:pt x="1273" y="920"/>
                    <a:pt x="1273" y="920"/>
                  </a:cubicBezTo>
                  <a:cubicBezTo>
                    <a:pt x="1270" y="920"/>
                    <a:pt x="1266" y="919"/>
                    <a:pt x="1263" y="918"/>
                  </a:cubicBezTo>
                  <a:cubicBezTo>
                    <a:pt x="1259" y="916"/>
                    <a:pt x="1256" y="915"/>
                    <a:pt x="1253" y="915"/>
                  </a:cubicBezTo>
                  <a:moveTo>
                    <a:pt x="1468" y="904"/>
                  </a:moveTo>
                  <a:cubicBezTo>
                    <a:pt x="1461" y="904"/>
                    <a:pt x="1459" y="910"/>
                    <a:pt x="1455" y="915"/>
                  </a:cubicBezTo>
                  <a:cubicBezTo>
                    <a:pt x="1452" y="921"/>
                    <a:pt x="1449" y="926"/>
                    <a:pt x="1440" y="926"/>
                  </a:cubicBezTo>
                  <a:cubicBezTo>
                    <a:pt x="1440" y="926"/>
                    <a:pt x="1439" y="926"/>
                    <a:pt x="1439" y="926"/>
                  </a:cubicBezTo>
                  <a:cubicBezTo>
                    <a:pt x="1431" y="937"/>
                    <a:pt x="1416" y="942"/>
                    <a:pt x="1404" y="950"/>
                  </a:cubicBezTo>
                  <a:cubicBezTo>
                    <a:pt x="1401" y="949"/>
                    <a:pt x="1399" y="945"/>
                    <a:pt x="1397" y="945"/>
                  </a:cubicBezTo>
                  <a:cubicBezTo>
                    <a:pt x="1396" y="945"/>
                    <a:pt x="1395" y="945"/>
                    <a:pt x="1395" y="946"/>
                  </a:cubicBezTo>
                  <a:cubicBezTo>
                    <a:pt x="1387" y="949"/>
                    <a:pt x="1383" y="957"/>
                    <a:pt x="1384" y="962"/>
                  </a:cubicBezTo>
                  <a:cubicBezTo>
                    <a:pt x="1384" y="965"/>
                    <a:pt x="1391" y="977"/>
                    <a:pt x="1397" y="983"/>
                  </a:cubicBezTo>
                  <a:cubicBezTo>
                    <a:pt x="1405" y="991"/>
                    <a:pt x="1414" y="988"/>
                    <a:pt x="1427" y="990"/>
                  </a:cubicBezTo>
                  <a:cubicBezTo>
                    <a:pt x="1436" y="992"/>
                    <a:pt x="1442" y="996"/>
                    <a:pt x="1448" y="996"/>
                  </a:cubicBezTo>
                  <a:cubicBezTo>
                    <a:pt x="1448" y="996"/>
                    <a:pt x="1449" y="996"/>
                    <a:pt x="1449" y="996"/>
                  </a:cubicBezTo>
                  <a:cubicBezTo>
                    <a:pt x="1458" y="995"/>
                    <a:pt x="1464" y="983"/>
                    <a:pt x="1465" y="975"/>
                  </a:cubicBezTo>
                  <a:cubicBezTo>
                    <a:pt x="1470" y="966"/>
                    <a:pt x="1478" y="960"/>
                    <a:pt x="1486" y="953"/>
                  </a:cubicBezTo>
                  <a:cubicBezTo>
                    <a:pt x="1479" y="949"/>
                    <a:pt x="1476" y="941"/>
                    <a:pt x="1476" y="931"/>
                  </a:cubicBezTo>
                  <a:cubicBezTo>
                    <a:pt x="1480" y="925"/>
                    <a:pt x="1489" y="923"/>
                    <a:pt x="1491" y="915"/>
                  </a:cubicBezTo>
                  <a:cubicBezTo>
                    <a:pt x="1490" y="914"/>
                    <a:pt x="1489" y="914"/>
                    <a:pt x="1488" y="914"/>
                  </a:cubicBezTo>
                  <a:cubicBezTo>
                    <a:pt x="1487" y="914"/>
                    <a:pt x="1486" y="914"/>
                    <a:pt x="1484" y="914"/>
                  </a:cubicBezTo>
                  <a:cubicBezTo>
                    <a:pt x="1483" y="914"/>
                    <a:pt x="1482" y="914"/>
                    <a:pt x="1481" y="914"/>
                  </a:cubicBezTo>
                  <a:cubicBezTo>
                    <a:pt x="1480" y="914"/>
                    <a:pt x="1480" y="914"/>
                    <a:pt x="1479" y="914"/>
                  </a:cubicBezTo>
                  <a:cubicBezTo>
                    <a:pt x="1476" y="913"/>
                    <a:pt x="1477" y="909"/>
                    <a:pt x="1476" y="906"/>
                  </a:cubicBezTo>
                  <a:cubicBezTo>
                    <a:pt x="1473" y="905"/>
                    <a:pt x="1470" y="904"/>
                    <a:pt x="1468" y="904"/>
                  </a:cubicBezTo>
                  <a:moveTo>
                    <a:pt x="1555" y="882"/>
                  </a:moveTo>
                  <a:cubicBezTo>
                    <a:pt x="1549" y="882"/>
                    <a:pt x="1546" y="891"/>
                    <a:pt x="1538" y="891"/>
                  </a:cubicBezTo>
                  <a:cubicBezTo>
                    <a:pt x="1535" y="890"/>
                    <a:pt x="1534" y="887"/>
                    <a:pt x="1531" y="887"/>
                  </a:cubicBezTo>
                  <a:cubicBezTo>
                    <a:pt x="1530" y="887"/>
                    <a:pt x="1530" y="887"/>
                    <a:pt x="1530" y="887"/>
                  </a:cubicBezTo>
                  <a:cubicBezTo>
                    <a:pt x="1525" y="892"/>
                    <a:pt x="1518" y="894"/>
                    <a:pt x="1514" y="900"/>
                  </a:cubicBezTo>
                  <a:cubicBezTo>
                    <a:pt x="1516" y="902"/>
                    <a:pt x="1517" y="906"/>
                    <a:pt x="1521" y="906"/>
                  </a:cubicBezTo>
                  <a:cubicBezTo>
                    <a:pt x="1525" y="904"/>
                    <a:pt x="1528" y="900"/>
                    <a:pt x="1534" y="900"/>
                  </a:cubicBezTo>
                  <a:cubicBezTo>
                    <a:pt x="1540" y="902"/>
                    <a:pt x="1536" y="908"/>
                    <a:pt x="1538" y="912"/>
                  </a:cubicBezTo>
                  <a:cubicBezTo>
                    <a:pt x="1541" y="915"/>
                    <a:pt x="1548" y="915"/>
                    <a:pt x="1553" y="916"/>
                  </a:cubicBezTo>
                  <a:cubicBezTo>
                    <a:pt x="1560" y="910"/>
                    <a:pt x="1570" y="888"/>
                    <a:pt x="1559" y="883"/>
                  </a:cubicBezTo>
                  <a:cubicBezTo>
                    <a:pt x="1557" y="882"/>
                    <a:pt x="1556" y="882"/>
                    <a:pt x="1555" y="882"/>
                  </a:cubicBezTo>
                  <a:moveTo>
                    <a:pt x="1541" y="877"/>
                  </a:moveTo>
                  <a:cubicBezTo>
                    <a:pt x="1540" y="879"/>
                    <a:pt x="1536" y="879"/>
                    <a:pt x="1537" y="883"/>
                  </a:cubicBezTo>
                  <a:cubicBezTo>
                    <a:pt x="1538" y="883"/>
                    <a:pt x="1540" y="884"/>
                    <a:pt x="1542" y="884"/>
                  </a:cubicBezTo>
                  <a:cubicBezTo>
                    <a:pt x="1543" y="884"/>
                    <a:pt x="1544" y="884"/>
                    <a:pt x="1544" y="883"/>
                  </a:cubicBezTo>
                  <a:cubicBezTo>
                    <a:pt x="1545" y="880"/>
                    <a:pt x="1543" y="878"/>
                    <a:pt x="1541" y="877"/>
                  </a:cubicBezTo>
                  <a:moveTo>
                    <a:pt x="1544" y="866"/>
                  </a:moveTo>
                  <a:cubicBezTo>
                    <a:pt x="1543" y="866"/>
                    <a:pt x="1541" y="866"/>
                    <a:pt x="1540" y="867"/>
                  </a:cubicBezTo>
                  <a:cubicBezTo>
                    <a:pt x="1540" y="871"/>
                    <a:pt x="1543" y="873"/>
                    <a:pt x="1544" y="876"/>
                  </a:cubicBezTo>
                  <a:cubicBezTo>
                    <a:pt x="1545" y="876"/>
                    <a:pt x="1546" y="876"/>
                    <a:pt x="1546" y="876"/>
                  </a:cubicBezTo>
                  <a:cubicBezTo>
                    <a:pt x="1550" y="876"/>
                    <a:pt x="1551" y="874"/>
                    <a:pt x="1552" y="872"/>
                  </a:cubicBezTo>
                  <a:cubicBezTo>
                    <a:pt x="1551" y="869"/>
                    <a:pt x="1548" y="866"/>
                    <a:pt x="1544" y="866"/>
                  </a:cubicBezTo>
                  <a:moveTo>
                    <a:pt x="1523" y="864"/>
                  </a:moveTo>
                  <a:cubicBezTo>
                    <a:pt x="1516" y="864"/>
                    <a:pt x="1510" y="870"/>
                    <a:pt x="1513" y="875"/>
                  </a:cubicBezTo>
                  <a:cubicBezTo>
                    <a:pt x="1514" y="875"/>
                    <a:pt x="1514" y="876"/>
                    <a:pt x="1514" y="876"/>
                  </a:cubicBezTo>
                  <a:cubicBezTo>
                    <a:pt x="1516" y="876"/>
                    <a:pt x="1517" y="875"/>
                    <a:pt x="1518" y="874"/>
                  </a:cubicBezTo>
                  <a:cubicBezTo>
                    <a:pt x="1519" y="874"/>
                    <a:pt x="1520" y="873"/>
                    <a:pt x="1521" y="873"/>
                  </a:cubicBezTo>
                  <a:cubicBezTo>
                    <a:pt x="1521" y="873"/>
                    <a:pt x="1522" y="873"/>
                    <a:pt x="1522" y="874"/>
                  </a:cubicBezTo>
                  <a:cubicBezTo>
                    <a:pt x="1522" y="878"/>
                    <a:pt x="1521" y="883"/>
                    <a:pt x="1524" y="885"/>
                  </a:cubicBezTo>
                  <a:cubicBezTo>
                    <a:pt x="1525" y="885"/>
                    <a:pt x="1525" y="885"/>
                    <a:pt x="1525" y="885"/>
                  </a:cubicBezTo>
                  <a:cubicBezTo>
                    <a:pt x="1532" y="885"/>
                    <a:pt x="1533" y="879"/>
                    <a:pt x="1532" y="873"/>
                  </a:cubicBezTo>
                  <a:cubicBezTo>
                    <a:pt x="1532" y="872"/>
                    <a:pt x="1531" y="872"/>
                    <a:pt x="1530" y="872"/>
                  </a:cubicBezTo>
                  <a:cubicBezTo>
                    <a:pt x="1530" y="872"/>
                    <a:pt x="1529" y="872"/>
                    <a:pt x="1528" y="872"/>
                  </a:cubicBezTo>
                  <a:cubicBezTo>
                    <a:pt x="1528" y="872"/>
                    <a:pt x="1527" y="872"/>
                    <a:pt x="1527" y="872"/>
                  </a:cubicBezTo>
                  <a:cubicBezTo>
                    <a:pt x="1526" y="872"/>
                    <a:pt x="1526" y="872"/>
                    <a:pt x="1525" y="872"/>
                  </a:cubicBezTo>
                  <a:cubicBezTo>
                    <a:pt x="1527" y="870"/>
                    <a:pt x="1526" y="867"/>
                    <a:pt x="1527" y="864"/>
                  </a:cubicBezTo>
                  <a:cubicBezTo>
                    <a:pt x="1525" y="864"/>
                    <a:pt x="1524" y="864"/>
                    <a:pt x="1523" y="864"/>
                  </a:cubicBezTo>
                  <a:moveTo>
                    <a:pt x="1506" y="851"/>
                  </a:moveTo>
                  <a:cubicBezTo>
                    <a:pt x="1500" y="851"/>
                    <a:pt x="1492" y="857"/>
                    <a:pt x="1494" y="864"/>
                  </a:cubicBezTo>
                  <a:cubicBezTo>
                    <a:pt x="1491" y="865"/>
                    <a:pt x="1488" y="866"/>
                    <a:pt x="1486" y="867"/>
                  </a:cubicBezTo>
                  <a:cubicBezTo>
                    <a:pt x="1484" y="878"/>
                    <a:pt x="1465" y="882"/>
                    <a:pt x="1471" y="894"/>
                  </a:cubicBezTo>
                  <a:cubicBezTo>
                    <a:pt x="1484" y="891"/>
                    <a:pt x="1487" y="879"/>
                    <a:pt x="1496" y="873"/>
                  </a:cubicBezTo>
                  <a:cubicBezTo>
                    <a:pt x="1496" y="866"/>
                    <a:pt x="1496" y="866"/>
                    <a:pt x="1496" y="866"/>
                  </a:cubicBezTo>
                  <a:cubicBezTo>
                    <a:pt x="1501" y="863"/>
                    <a:pt x="1503" y="857"/>
                    <a:pt x="1512" y="857"/>
                  </a:cubicBezTo>
                  <a:cubicBezTo>
                    <a:pt x="1512" y="857"/>
                    <a:pt x="1512" y="857"/>
                    <a:pt x="1512" y="857"/>
                  </a:cubicBezTo>
                  <a:cubicBezTo>
                    <a:pt x="1512" y="853"/>
                    <a:pt x="1509" y="851"/>
                    <a:pt x="1506" y="851"/>
                  </a:cubicBezTo>
                  <a:moveTo>
                    <a:pt x="1514" y="803"/>
                  </a:moveTo>
                  <a:cubicBezTo>
                    <a:pt x="1507" y="803"/>
                    <a:pt x="1500" y="809"/>
                    <a:pt x="1502" y="821"/>
                  </a:cubicBezTo>
                  <a:cubicBezTo>
                    <a:pt x="1500" y="826"/>
                    <a:pt x="1494" y="825"/>
                    <a:pt x="1493" y="830"/>
                  </a:cubicBezTo>
                  <a:cubicBezTo>
                    <a:pt x="1492" y="843"/>
                    <a:pt x="1513" y="845"/>
                    <a:pt x="1524" y="849"/>
                  </a:cubicBezTo>
                  <a:cubicBezTo>
                    <a:pt x="1531" y="852"/>
                    <a:pt x="1535" y="857"/>
                    <a:pt x="1540" y="857"/>
                  </a:cubicBezTo>
                  <a:cubicBezTo>
                    <a:pt x="1541" y="857"/>
                    <a:pt x="1542" y="857"/>
                    <a:pt x="1543" y="857"/>
                  </a:cubicBezTo>
                  <a:cubicBezTo>
                    <a:pt x="1545" y="839"/>
                    <a:pt x="1519" y="844"/>
                    <a:pt x="1514" y="831"/>
                  </a:cubicBezTo>
                  <a:cubicBezTo>
                    <a:pt x="1518" y="824"/>
                    <a:pt x="1527" y="822"/>
                    <a:pt x="1527" y="813"/>
                  </a:cubicBezTo>
                  <a:cubicBezTo>
                    <a:pt x="1526" y="807"/>
                    <a:pt x="1520" y="803"/>
                    <a:pt x="1514" y="803"/>
                  </a:cubicBezTo>
                  <a:moveTo>
                    <a:pt x="1561" y="666"/>
                  </a:moveTo>
                  <a:cubicBezTo>
                    <a:pt x="1559" y="666"/>
                    <a:pt x="1557" y="668"/>
                    <a:pt x="1557" y="671"/>
                  </a:cubicBezTo>
                  <a:cubicBezTo>
                    <a:pt x="1558" y="673"/>
                    <a:pt x="1559" y="675"/>
                    <a:pt x="1564" y="675"/>
                  </a:cubicBezTo>
                  <a:cubicBezTo>
                    <a:pt x="1564" y="675"/>
                    <a:pt x="1564" y="675"/>
                    <a:pt x="1564" y="675"/>
                  </a:cubicBezTo>
                  <a:cubicBezTo>
                    <a:pt x="1568" y="671"/>
                    <a:pt x="1564" y="666"/>
                    <a:pt x="1561" y="666"/>
                  </a:cubicBezTo>
                  <a:moveTo>
                    <a:pt x="1717" y="594"/>
                  </a:moveTo>
                  <a:cubicBezTo>
                    <a:pt x="1706" y="595"/>
                    <a:pt x="1697" y="597"/>
                    <a:pt x="1695" y="605"/>
                  </a:cubicBezTo>
                  <a:cubicBezTo>
                    <a:pt x="1694" y="608"/>
                    <a:pt x="1698" y="611"/>
                    <a:pt x="1697" y="614"/>
                  </a:cubicBezTo>
                  <a:cubicBezTo>
                    <a:pt x="1696" y="621"/>
                    <a:pt x="1690" y="622"/>
                    <a:pt x="1683" y="626"/>
                  </a:cubicBezTo>
                  <a:cubicBezTo>
                    <a:pt x="1681" y="628"/>
                    <a:pt x="1683" y="633"/>
                    <a:pt x="1681" y="635"/>
                  </a:cubicBezTo>
                  <a:cubicBezTo>
                    <a:pt x="1680" y="635"/>
                    <a:pt x="1679" y="635"/>
                    <a:pt x="1678" y="635"/>
                  </a:cubicBezTo>
                  <a:cubicBezTo>
                    <a:pt x="1675" y="635"/>
                    <a:pt x="1672" y="635"/>
                    <a:pt x="1670" y="634"/>
                  </a:cubicBezTo>
                  <a:cubicBezTo>
                    <a:pt x="1662" y="638"/>
                    <a:pt x="1661" y="647"/>
                    <a:pt x="1652" y="649"/>
                  </a:cubicBezTo>
                  <a:cubicBezTo>
                    <a:pt x="1650" y="650"/>
                    <a:pt x="1649" y="650"/>
                    <a:pt x="1648" y="650"/>
                  </a:cubicBezTo>
                  <a:cubicBezTo>
                    <a:pt x="1645" y="650"/>
                    <a:pt x="1642" y="649"/>
                    <a:pt x="1640" y="649"/>
                  </a:cubicBezTo>
                  <a:cubicBezTo>
                    <a:pt x="1637" y="648"/>
                    <a:pt x="1634" y="648"/>
                    <a:pt x="1632" y="648"/>
                  </a:cubicBezTo>
                  <a:cubicBezTo>
                    <a:pt x="1630" y="648"/>
                    <a:pt x="1629" y="648"/>
                    <a:pt x="1627" y="648"/>
                  </a:cubicBezTo>
                  <a:cubicBezTo>
                    <a:pt x="1618" y="650"/>
                    <a:pt x="1617" y="658"/>
                    <a:pt x="1607" y="658"/>
                  </a:cubicBezTo>
                  <a:cubicBezTo>
                    <a:pt x="1608" y="670"/>
                    <a:pt x="1591" y="666"/>
                    <a:pt x="1591" y="677"/>
                  </a:cubicBezTo>
                  <a:cubicBezTo>
                    <a:pt x="1597" y="682"/>
                    <a:pt x="1599" y="694"/>
                    <a:pt x="1608" y="694"/>
                  </a:cubicBezTo>
                  <a:cubicBezTo>
                    <a:pt x="1608" y="694"/>
                    <a:pt x="1608" y="694"/>
                    <a:pt x="1609" y="694"/>
                  </a:cubicBezTo>
                  <a:cubicBezTo>
                    <a:pt x="1620" y="693"/>
                    <a:pt x="1619" y="674"/>
                    <a:pt x="1611" y="668"/>
                  </a:cubicBezTo>
                  <a:cubicBezTo>
                    <a:pt x="1618" y="667"/>
                    <a:pt x="1630" y="661"/>
                    <a:pt x="1639" y="661"/>
                  </a:cubicBezTo>
                  <a:cubicBezTo>
                    <a:pt x="1643" y="661"/>
                    <a:pt x="1647" y="663"/>
                    <a:pt x="1648" y="667"/>
                  </a:cubicBezTo>
                  <a:cubicBezTo>
                    <a:pt x="1647" y="667"/>
                    <a:pt x="1647" y="668"/>
                    <a:pt x="1646" y="669"/>
                  </a:cubicBezTo>
                  <a:cubicBezTo>
                    <a:pt x="1642" y="667"/>
                    <a:pt x="1638" y="665"/>
                    <a:pt x="1631" y="665"/>
                  </a:cubicBezTo>
                  <a:cubicBezTo>
                    <a:pt x="1630" y="665"/>
                    <a:pt x="1629" y="665"/>
                    <a:pt x="1627" y="665"/>
                  </a:cubicBezTo>
                  <a:cubicBezTo>
                    <a:pt x="1623" y="669"/>
                    <a:pt x="1619" y="677"/>
                    <a:pt x="1627" y="680"/>
                  </a:cubicBezTo>
                  <a:cubicBezTo>
                    <a:pt x="1632" y="676"/>
                    <a:pt x="1639" y="675"/>
                    <a:pt x="1644" y="671"/>
                  </a:cubicBezTo>
                  <a:cubicBezTo>
                    <a:pt x="1647" y="672"/>
                    <a:pt x="1647" y="675"/>
                    <a:pt x="1650" y="675"/>
                  </a:cubicBezTo>
                  <a:cubicBezTo>
                    <a:pt x="1651" y="675"/>
                    <a:pt x="1651" y="675"/>
                    <a:pt x="1652" y="675"/>
                  </a:cubicBezTo>
                  <a:cubicBezTo>
                    <a:pt x="1663" y="673"/>
                    <a:pt x="1665" y="660"/>
                    <a:pt x="1675" y="658"/>
                  </a:cubicBezTo>
                  <a:cubicBezTo>
                    <a:pt x="1675" y="658"/>
                    <a:pt x="1676" y="658"/>
                    <a:pt x="1676" y="658"/>
                  </a:cubicBezTo>
                  <a:cubicBezTo>
                    <a:pt x="1678" y="658"/>
                    <a:pt x="1680" y="659"/>
                    <a:pt x="1682" y="660"/>
                  </a:cubicBezTo>
                  <a:cubicBezTo>
                    <a:pt x="1683" y="661"/>
                    <a:pt x="1685" y="661"/>
                    <a:pt x="1687" y="661"/>
                  </a:cubicBezTo>
                  <a:cubicBezTo>
                    <a:pt x="1687" y="661"/>
                    <a:pt x="1687" y="661"/>
                    <a:pt x="1687" y="661"/>
                  </a:cubicBezTo>
                  <a:cubicBezTo>
                    <a:pt x="1692" y="661"/>
                    <a:pt x="1694" y="657"/>
                    <a:pt x="1698" y="657"/>
                  </a:cubicBezTo>
                  <a:cubicBezTo>
                    <a:pt x="1699" y="657"/>
                    <a:pt x="1700" y="658"/>
                    <a:pt x="1702" y="658"/>
                  </a:cubicBezTo>
                  <a:cubicBezTo>
                    <a:pt x="1710" y="639"/>
                    <a:pt x="1723" y="617"/>
                    <a:pt x="1717" y="594"/>
                  </a:cubicBezTo>
                  <a:moveTo>
                    <a:pt x="1784" y="550"/>
                  </a:moveTo>
                  <a:cubicBezTo>
                    <a:pt x="1773" y="550"/>
                    <a:pt x="1762" y="564"/>
                    <a:pt x="1754" y="569"/>
                  </a:cubicBezTo>
                  <a:cubicBezTo>
                    <a:pt x="1737" y="567"/>
                    <a:pt x="1730" y="558"/>
                    <a:pt x="1719" y="552"/>
                  </a:cubicBezTo>
                  <a:cubicBezTo>
                    <a:pt x="1716" y="555"/>
                    <a:pt x="1716" y="558"/>
                    <a:pt x="1717" y="563"/>
                  </a:cubicBezTo>
                  <a:cubicBezTo>
                    <a:pt x="1714" y="571"/>
                    <a:pt x="1688" y="577"/>
                    <a:pt x="1693" y="589"/>
                  </a:cubicBezTo>
                  <a:cubicBezTo>
                    <a:pt x="1694" y="592"/>
                    <a:pt x="1696" y="594"/>
                    <a:pt x="1698" y="594"/>
                  </a:cubicBezTo>
                  <a:cubicBezTo>
                    <a:pt x="1704" y="594"/>
                    <a:pt x="1711" y="586"/>
                    <a:pt x="1714" y="583"/>
                  </a:cubicBezTo>
                  <a:cubicBezTo>
                    <a:pt x="1722" y="584"/>
                    <a:pt x="1726" y="588"/>
                    <a:pt x="1733" y="590"/>
                  </a:cubicBezTo>
                  <a:cubicBezTo>
                    <a:pt x="1738" y="581"/>
                    <a:pt x="1753" y="579"/>
                    <a:pt x="1758" y="569"/>
                  </a:cubicBezTo>
                  <a:cubicBezTo>
                    <a:pt x="1766" y="569"/>
                    <a:pt x="1766" y="569"/>
                    <a:pt x="1766" y="569"/>
                  </a:cubicBezTo>
                  <a:cubicBezTo>
                    <a:pt x="1769" y="560"/>
                    <a:pt x="1789" y="564"/>
                    <a:pt x="1791" y="553"/>
                  </a:cubicBezTo>
                  <a:cubicBezTo>
                    <a:pt x="1789" y="551"/>
                    <a:pt x="1786" y="550"/>
                    <a:pt x="1784" y="550"/>
                  </a:cubicBezTo>
                  <a:moveTo>
                    <a:pt x="1705" y="498"/>
                  </a:moveTo>
                  <a:cubicBezTo>
                    <a:pt x="1237" y="498"/>
                    <a:pt x="1237" y="498"/>
                    <a:pt x="1237" y="498"/>
                  </a:cubicBezTo>
                  <a:cubicBezTo>
                    <a:pt x="1237" y="800"/>
                    <a:pt x="1237" y="800"/>
                    <a:pt x="1237" y="800"/>
                  </a:cubicBezTo>
                  <a:cubicBezTo>
                    <a:pt x="1238" y="801"/>
                    <a:pt x="1238" y="801"/>
                    <a:pt x="1239" y="802"/>
                  </a:cubicBezTo>
                  <a:cubicBezTo>
                    <a:pt x="1240" y="808"/>
                    <a:pt x="1238" y="814"/>
                    <a:pt x="1237" y="820"/>
                  </a:cubicBezTo>
                  <a:cubicBezTo>
                    <a:pt x="1237" y="828"/>
                    <a:pt x="1237" y="828"/>
                    <a:pt x="1237" y="828"/>
                  </a:cubicBezTo>
                  <a:cubicBezTo>
                    <a:pt x="1237" y="828"/>
                    <a:pt x="1237" y="829"/>
                    <a:pt x="1238" y="829"/>
                  </a:cubicBezTo>
                  <a:cubicBezTo>
                    <a:pt x="1239" y="830"/>
                    <a:pt x="1241" y="830"/>
                    <a:pt x="1244" y="830"/>
                  </a:cubicBezTo>
                  <a:cubicBezTo>
                    <a:pt x="1245" y="830"/>
                    <a:pt x="1247" y="830"/>
                    <a:pt x="1248" y="830"/>
                  </a:cubicBezTo>
                  <a:cubicBezTo>
                    <a:pt x="1249" y="830"/>
                    <a:pt x="1250" y="830"/>
                    <a:pt x="1252" y="830"/>
                  </a:cubicBezTo>
                  <a:cubicBezTo>
                    <a:pt x="1253" y="830"/>
                    <a:pt x="1253" y="830"/>
                    <a:pt x="1254" y="830"/>
                  </a:cubicBezTo>
                  <a:cubicBezTo>
                    <a:pt x="1259" y="828"/>
                    <a:pt x="1259" y="821"/>
                    <a:pt x="1266" y="821"/>
                  </a:cubicBezTo>
                  <a:cubicBezTo>
                    <a:pt x="1266" y="827"/>
                    <a:pt x="1273" y="832"/>
                    <a:pt x="1274" y="837"/>
                  </a:cubicBezTo>
                  <a:cubicBezTo>
                    <a:pt x="1274" y="838"/>
                    <a:pt x="1272" y="841"/>
                    <a:pt x="1273" y="842"/>
                  </a:cubicBezTo>
                  <a:cubicBezTo>
                    <a:pt x="1275" y="847"/>
                    <a:pt x="1281" y="849"/>
                    <a:pt x="1282" y="854"/>
                  </a:cubicBezTo>
                  <a:cubicBezTo>
                    <a:pt x="1285" y="865"/>
                    <a:pt x="1275" y="876"/>
                    <a:pt x="1278" y="891"/>
                  </a:cubicBezTo>
                  <a:cubicBezTo>
                    <a:pt x="1286" y="899"/>
                    <a:pt x="1295" y="907"/>
                    <a:pt x="1296" y="921"/>
                  </a:cubicBezTo>
                  <a:cubicBezTo>
                    <a:pt x="1302" y="924"/>
                    <a:pt x="1303" y="934"/>
                    <a:pt x="1311" y="940"/>
                  </a:cubicBezTo>
                  <a:cubicBezTo>
                    <a:pt x="1312" y="942"/>
                    <a:pt x="1317" y="943"/>
                    <a:pt x="1319" y="944"/>
                  </a:cubicBezTo>
                  <a:cubicBezTo>
                    <a:pt x="1327" y="949"/>
                    <a:pt x="1330" y="959"/>
                    <a:pt x="1339" y="959"/>
                  </a:cubicBezTo>
                  <a:cubicBezTo>
                    <a:pt x="1341" y="959"/>
                    <a:pt x="1343" y="959"/>
                    <a:pt x="1346" y="957"/>
                  </a:cubicBezTo>
                  <a:cubicBezTo>
                    <a:pt x="1346" y="946"/>
                    <a:pt x="1334" y="941"/>
                    <a:pt x="1332" y="931"/>
                  </a:cubicBezTo>
                  <a:cubicBezTo>
                    <a:pt x="1330" y="926"/>
                    <a:pt x="1333" y="920"/>
                    <a:pt x="1328" y="915"/>
                  </a:cubicBezTo>
                  <a:cubicBezTo>
                    <a:pt x="1319" y="911"/>
                    <a:pt x="1306" y="909"/>
                    <a:pt x="1302" y="900"/>
                  </a:cubicBezTo>
                  <a:cubicBezTo>
                    <a:pt x="1306" y="889"/>
                    <a:pt x="1293" y="890"/>
                    <a:pt x="1291" y="880"/>
                  </a:cubicBezTo>
                  <a:cubicBezTo>
                    <a:pt x="1290" y="879"/>
                    <a:pt x="1293" y="863"/>
                    <a:pt x="1295" y="861"/>
                  </a:cubicBezTo>
                  <a:cubicBezTo>
                    <a:pt x="1298" y="856"/>
                    <a:pt x="1301" y="854"/>
                    <a:pt x="1304" y="854"/>
                  </a:cubicBezTo>
                  <a:cubicBezTo>
                    <a:pt x="1312" y="854"/>
                    <a:pt x="1319" y="864"/>
                    <a:pt x="1324" y="868"/>
                  </a:cubicBezTo>
                  <a:cubicBezTo>
                    <a:pt x="1330" y="873"/>
                    <a:pt x="1338" y="873"/>
                    <a:pt x="1340" y="879"/>
                  </a:cubicBezTo>
                  <a:cubicBezTo>
                    <a:pt x="1337" y="887"/>
                    <a:pt x="1340" y="894"/>
                    <a:pt x="1346" y="895"/>
                  </a:cubicBezTo>
                  <a:cubicBezTo>
                    <a:pt x="1346" y="895"/>
                    <a:pt x="1346" y="895"/>
                    <a:pt x="1347" y="895"/>
                  </a:cubicBezTo>
                  <a:cubicBezTo>
                    <a:pt x="1353" y="895"/>
                    <a:pt x="1358" y="884"/>
                    <a:pt x="1364" y="880"/>
                  </a:cubicBezTo>
                  <a:cubicBezTo>
                    <a:pt x="1374" y="873"/>
                    <a:pt x="1383" y="872"/>
                    <a:pt x="1388" y="868"/>
                  </a:cubicBezTo>
                  <a:cubicBezTo>
                    <a:pt x="1397" y="855"/>
                    <a:pt x="1395" y="836"/>
                    <a:pt x="1385" y="826"/>
                  </a:cubicBezTo>
                  <a:cubicBezTo>
                    <a:pt x="1379" y="821"/>
                    <a:pt x="1371" y="820"/>
                    <a:pt x="1366" y="814"/>
                  </a:cubicBezTo>
                  <a:cubicBezTo>
                    <a:pt x="1363" y="810"/>
                    <a:pt x="1358" y="803"/>
                    <a:pt x="1358" y="799"/>
                  </a:cubicBezTo>
                  <a:cubicBezTo>
                    <a:pt x="1358" y="789"/>
                    <a:pt x="1377" y="778"/>
                    <a:pt x="1388" y="777"/>
                  </a:cubicBezTo>
                  <a:cubicBezTo>
                    <a:pt x="1395" y="779"/>
                    <a:pt x="1392" y="789"/>
                    <a:pt x="1400" y="790"/>
                  </a:cubicBezTo>
                  <a:cubicBezTo>
                    <a:pt x="1405" y="784"/>
                    <a:pt x="1411" y="783"/>
                    <a:pt x="1423" y="781"/>
                  </a:cubicBezTo>
                  <a:cubicBezTo>
                    <a:pt x="1438" y="778"/>
                    <a:pt x="1444" y="766"/>
                    <a:pt x="1458" y="766"/>
                  </a:cubicBezTo>
                  <a:cubicBezTo>
                    <a:pt x="1460" y="766"/>
                    <a:pt x="1463" y="766"/>
                    <a:pt x="1466" y="767"/>
                  </a:cubicBezTo>
                  <a:cubicBezTo>
                    <a:pt x="1475" y="764"/>
                    <a:pt x="1476" y="754"/>
                    <a:pt x="1486" y="751"/>
                  </a:cubicBezTo>
                  <a:cubicBezTo>
                    <a:pt x="1491" y="739"/>
                    <a:pt x="1498" y="734"/>
                    <a:pt x="1507" y="723"/>
                  </a:cubicBezTo>
                  <a:cubicBezTo>
                    <a:pt x="1512" y="717"/>
                    <a:pt x="1527" y="703"/>
                    <a:pt x="1524" y="693"/>
                  </a:cubicBezTo>
                  <a:cubicBezTo>
                    <a:pt x="1523" y="687"/>
                    <a:pt x="1509" y="681"/>
                    <a:pt x="1504" y="671"/>
                  </a:cubicBezTo>
                  <a:cubicBezTo>
                    <a:pt x="1503" y="668"/>
                    <a:pt x="1503" y="664"/>
                    <a:pt x="1502" y="662"/>
                  </a:cubicBezTo>
                  <a:cubicBezTo>
                    <a:pt x="1500" y="658"/>
                    <a:pt x="1494" y="658"/>
                    <a:pt x="1494" y="653"/>
                  </a:cubicBezTo>
                  <a:cubicBezTo>
                    <a:pt x="1495" y="646"/>
                    <a:pt x="1511" y="644"/>
                    <a:pt x="1511" y="639"/>
                  </a:cubicBezTo>
                  <a:cubicBezTo>
                    <a:pt x="1513" y="639"/>
                    <a:pt x="1514" y="639"/>
                    <a:pt x="1516" y="639"/>
                  </a:cubicBezTo>
                  <a:cubicBezTo>
                    <a:pt x="1521" y="639"/>
                    <a:pt x="1524" y="638"/>
                    <a:pt x="1523" y="633"/>
                  </a:cubicBezTo>
                  <a:cubicBezTo>
                    <a:pt x="1519" y="631"/>
                    <a:pt x="1515" y="631"/>
                    <a:pt x="1510" y="631"/>
                  </a:cubicBezTo>
                  <a:cubicBezTo>
                    <a:pt x="1507" y="631"/>
                    <a:pt x="1504" y="631"/>
                    <a:pt x="1501" y="631"/>
                  </a:cubicBezTo>
                  <a:cubicBezTo>
                    <a:pt x="1498" y="631"/>
                    <a:pt x="1495" y="632"/>
                    <a:pt x="1493" y="632"/>
                  </a:cubicBezTo>
                  <a:cubicBezTo>
                    <a:pt x="1483" y="632"/>
                    <a:pt x="1475" y="630"/>
                    <a:pt x="1475" y="619"/>
                  </a:cubicBezTo>
                  <a:cubicBezTo>
                    <a:pt x="1475" y="619"/>
                    <a:pt x="1475" y="619"/>
                    <a:pt x="1475" y="619"/>
                  </a:cubicBezTo>
                  <a:cubicBezTo>
                    <a:pt x="1483" y="619"/>
                    <a:pt x="1488" y="614"/>
                    <a:pt x="1494" y="610"/>
                  </a:cubicBezTo>
                  <a:cubicBezTo>
                    <a:pt x="1499" y="605"/>
                    <a:pt x="1504" y="601"/>
                    <a:pt x="1512" y="601"/>
                  </a:cubicBezTo>
                  <a:cubicBezTo>
                    <a:pt x="1514" y="601"/>
                    <a:pt x="1516" y="601"/>
                    <a:pt x="1518" y="602"/>
                  </a:cubicBezTo>
                  <a:cubicBezTo>
                    <a:pt x="1518" y="609"/>
                    <a:pt x="1509" y="612"/>
                    <a:pt x="1513" y="620"/>
                  </a:cubicBezTo>
                  <a:cubicBezTo>
                    <a:pt x="1520" y="617"/>
                    <a:pt x="1532" y="610"/>
                    <a:pt x="1541" y="610"/>
                  </a:cubicBezTo>
                  <a:cubicBezTo>
                    <a:pt x="1545" y="610"/>
                    <a:pt x="1549" y="612"/>
                    <a:pt x="1552" y="617"/>
                  </a:cubicBezTo>
                  <a:cubicBezTo>
                    <a:pt x="1550" y="619"/>
                    <a:pt x="1549" y="622"/>
                    <a:pt x="1548" y="625"/>
                  </a:cubicBezTo>
                  <a:cubicBezTo>
                    <a:pt x="1560" y="632"/>
                    <a:pt x="1570" y="646"/>
                    <a:pt x="1561" y="660"/>
                  </a:cubicBezTo>
                  <a:cubicBezTo>
                    <a:pt x="1563" y="662"/>
                    <a:pt x="1567" y="663"/>
                    <a:pt x="1570" y="663"/>
                  </a:cubicBezTo>
                  <a:cubicBezTo>
                    <a:pt x="1578" y="663"/>
                    <a:pt x="1588" y="660"/>
                    <a:pt x="1592" y="657"/>
                  </a:cubicBezTo>
                  <a:cubicBezTo>
                    <a:pt x="1588" y="646"/>
                    <a:pt x="1595" y="644"/>
                    <a:pt x="1592" y="634"/>
                  </a:cubicBezTo>
                  <a:cubicBezTo>
                    <a:pt x="1589" y="625"/>
                    <a:pt x="1572" y="622"/>
                    <a:pt x="1574" y="613"/>
                  </a:cubicBezTo>
                  <a:cubicBezTo>
                    <a:pt x="1575" y="610"/>
                    <a:pt x="1580" y="610"/>
                    <a:pt x="1584" y="607"/>
                  </a:cubicBezTo>
                  <a:cubicBezTo>
                    <a:pt x="1585" y="606"/>
                    <a:pt x="1585" y="603"/>
                    <a:pt x="1588" y="601"/>
                  </a:cubicBezTo>
                  <a:cubicBezTo>
                    <a:pt x="1590" y="598"/>
                    <a:pt x="1596" y="596"/>
                    <a:pt x="1599" y="594"/>
                  </a:cubicBezTo>
                  <a:cubicBezTo>
                    <a:pt x="1606" y="586"/>
                    <a:pt x="1607" y="579"/>
                    <a:pt x="1619" y="577"/>
                  </a:cubicBezTo>
                  <a:cubicBezTo>
                    <a:pt x="1624" y="578"/>
                    <a:pt x="1624" y="583"/>
                    <a:pt x="1631" y="583"/>
                  </a:cubicBezTo>
                  <a:cubicBezTo>
                    <a:pt x="1647" y="576"/>
                    <a:pt x="1663" y="569"/>
                    <a:pt x="1668" y="553"/>
                  </a:cubicBezTo>
                  <a:cubicBezTo>
                    <a:pt x="1677" y="551"/>
                    <a:pt x="1677" y="543"/>
                    <a:pt x="1683" y="536"/>
                  </a:cubicBezTo>
                  <a:cubicBezTo>
                    <a:pt x="1689" y="529"/>
                    <a:pt x="1701" y="522"/>
                    <a:pt x="1704" y="515"/>
                  </a:cubicBezTo>
                  <a:cubicBezTo>
                    <a:pt x="1706" y="509"/>
                    <a:pt x="1705" y="503"/>
                    <a:pt x="1705" y="498"/>
                  </a:cubicBezTo>
                  <a:moveTo>
                    <a:pt x="1737" y="498"/>
                  </a:moveTo>
                  <a:cubicBezTo>
                    <a:pt x="1719" y="498"/>
                    <a:pt x="1719" y="498"/>
                    <a:pt x="1719" y="498"/>
                  </a:cubicBezTo>
                  <a:cubicBezTo>
                    <a:pt x="1719" y="502"/>
                    <a:pt x="1719" y="506"/>
                    <a:pt x="1718" y="509"/>
                  </a:cubicBezTo>
                  <a:cubicBezTo>
                    <a:pt x="1716" y="523"/>
                    <a:pt x="1707" y="541"/>
                    <a:pt x="1720" y="548"/>
                  </a:cubicBezTo>
                  <a:cubicBezTo>
                    <a:pt x="1724" y="543"/>
                    <a:pt x="1729" y="543"/>
                    <a:pt x="1736" y="543"/>
                  </a:cubicBezTo>
                  <a:cubicBezTo>
                    <a:pt x="1738" y="534"/>
                    <a:pt x="1714" y="522"/>
                    <a:pt x="1729" y="511"/>
                  </a:cubicBezTo>
                  <a:cubicBezTo>
                    <a:pt x="1734" y="512"/>
                    <a:pt x="1738" y="516"/>
                    <a:pt x="1742" y="516"/>
                  </a:cubicBezTo>
                  <a:cubicBezTo>
                    <a:pt x="1744" y="516"/>
                    <a:pt x="1745" y="516"/>
                    <a:pt x="1747" y="515"/>
                  </a:cubicBezTo>
                  <a:cubicBezTo>
                    <a:pt x="1747" y="509"/>
                    <a:pt x="1739" y="506"/>
                    <a:pt x="1737" y="500"/>
                  </a:cubicBezTo>
                  <a:cubicBezTo>
                    <a:pt x="1737" y="499"/>
                    <a:pt x="1737" y="499"/>
                    <a:pt x="1737" y="498"/>
                  </a:cubicBezTo>
                  <a:moveTo>
                    <a:pt x="3255" y="494"/>
                  </a:moveTo>
                  <a:cubicBezTo>
                    <a:pt x="3252" y="494"/>
                    <a:pt x="3250" y="494"/>
                    <a:pt x="3248" y="496"/>
                  </a:cubicBezTo>
                  <a:cubicBezTo>
                    <a:pt x="3248" y="497"/>
                    <a:pt x="3248" y="497"/>
                    <a:pt x="3249" y="498"/>
                  </a:cubicBezTo>
                  <a:cubicBezTo>
                    <a:pt x="3271" y="498"/>
                    <a:pt x="3271" y="498"/>
                    <a:pt x="3271" y="498"/>
                  </a:cubicBezTo>
                  <a:cubicBezTo>
                    <a:pt x="3266" y="496"/>
                    <a:pt x="3260" y="494"/>
                    <a:pt x="3255" y="494"/>
                  </a:cubicBezTo>
                  <a:moveTo>
                    <a:pt x="2613" y="491"/>
                  </a:moveTo>
                  <a:cubicBezTo>
                    <a:pt x="2612" y="491"/>
                    <a:pt x="2611" y="491"/>
                    <a:pt x="2610" y="491"/>
                  </a:cubicBezTo>
                  <a:cubicBezTo>
                    <a:pt x="2610" y="494"/>
                    <a:pt x="2612" y="496"/>
                    <a:pt x="2614" y="498"/>
                  </a:cubicBezTo>
                  <a:cubicBezTo>
                    <a:pt x="2640" y="498"/>
                    <a:pt x="2640" y="498"/>
                    <a:pt x="2640" y="498"/>
                  </a:cubicBezTo>
                  <a:cubicBezTo>
                    <a:pt x="2633" y="493"/>
                    <a:pt x="2624" y="491"/>
                    <a:pt x="2613" y="491"/>
                  </a:cubicBezTo>
                  <a:moveTo>
                    <a:pt x="3329" y="474"/>
                  </a:moveTo>
                  <a:cubicBezTo>
                    <a:pt x="3329" y="474"/>
                    <a:pt x="3328" y="474"/>
                    <a:pt x="3328" y="474"/>
                  </a:cubicBezTo>
                  <a:cubicBezTo>
                    <a:pt x="3323" y="476"/>
                    <a:pt x="3320" y="480"/>
                    <a:pt x="3317" y="482"/>
                  </a:cubicBezTo>
                  <a:cubicBezTo>
                    <a:pt x="3316" y="489"/>
                    <a:pt x="3312" y="494"/>
                    <a:pt x="3308" y="498"/>
                  </a:cubicBezTo>
                  <a:cubicBezTo>
                    <a:pt x="3334" y="498"/>
                    <a:pt x="3334" y="498"/>
                    <a:pt x="3334" y="498"/>
                  </a:cubicBezTo>
                  <a:cubicBezTo>
                    <a:pt x="3330" y="496"/>
                    <a:pt x="3326" y="494"/>
                    <a:pt x="3324" y="491"/>
                  </a:cubicBezTo>
                  <a:cubicBezTo>
                    <a:pt x="3324" y="483"/>
                    <a:pt x="3333" y="483"/>
                    <a:pt x="3333" y="476"/>
                  </a:cubicBezTo>
                  <a:cubicBezTo>
                    <a:pt x="3331" y="475"/>
                    <a:pt x="3331" y="474"/>
                    <a:pt x="3329" y="474"/>
                  </a:cubicBezTo>
                  <a:moveTo>
                    <a:pt x="208" y="446"/>
                  </a:moveTo>
                  <a:cubicBezTo>
                    <a:pt x="206" y="446"/>
                    <a:pt x="203" y="447"/>
                    <a:pt x="201" y="448"/>
                  </a:cubicBezTo>
                  <a:cubicBezTo>
                    <a:pt x="195" y="451"/>
                    <a:pt x="199" y="456"/>
                    <a:pt x="194" y="460"/>
                  </a:cubicBezTo>
                  <a:cubicBezTo>
                    <a:pt x="192" y="462"/>
                    <a:pt x="187" y="460"/>
                    <a:pt x="185" y="462"/>
                  </a:cubicBezTo>
                  <a:cubicBezTo>
                    <a:pt x="179" y="470"/>
                    <a:pt x="173" y="493"/>
                    <a:pt x="187" y="494"/>
                  </a:cubicBezTo>
                  <a:cubicBezTo>
                    <a:pt x="188" y="494"/>
                    <a:pt x="188" y="494"/>
                    <a:pt x="188" y="494"/>
                  </a:cubicBezTo>
                  <a:cubicBezTo>
                    <a:pt x="192" y="494"/>
                    <a:pt x="200" y="492"/>
                    <a:pt x="204" y="491"/>
                  </a:cubicBezTo>
                  <a:cubicBezTo>
                    <a:pt x="212" y="488"/>
                    <a:pt x="218" y="484"/>
                    <a:pt x="223" y="480"/>
                  </a:cubicBezTo>
                  <a:cubicBezTo>
                    <a:pt x="225" y="472"/>
                    <a:pt x="226" y="466"/>
                    <a:pt x="227" y="458"/>
                  </a:cubicBezTo>
                  <a:cubicBezTo>
                    <a:pt x="225" y="452"/>
                    <a:pt x="217" y="446"/>
                    <a:pt x="208" y="446"/>
                  </a:cubicBezTo>
                  <a:moveTo>
                    <a:pt x="477" y="415"/>
                  </a:moveTo>
                  <a:cubicBezTo>
                    <a:pt x="469" y="415"/>
                    <a:pt x="468" y="425"/>
                    <a:pt x="470" y="429"/>
                  </a:cubicBezTo>
                  <a:cubicBezTo>
                    <a:pt x="471" y="430"/>
                    <a:pt x="471" y="430"/>
                    <a:pt x="472" y="430"/>
                  </a:cubicBezTo>
                  <a:cubicBezTo>
                    <a:pt x="480" y="430"/>
                    <a:pt x="479" y="420"/>
                    <a:pt x="478" y="415"/>
                  </a:cubicBezTo>
                  <a:cubicBezTo>
                    <a:pt x="477" y="415"/>
                    <a:pt x="477" y="415"/>
                    <a:pt x="477" y="415"/>
                  </a:cubicBezTo>
                  <a:moveTo>
                    <a:pt x="217" y="407"/>
                  </a:moveTo>
                  <a:cubicBezTo>
                    <a:pt x="212" y="407"/>
                    <a:pt x="209" y="412"/>
                    <a:pt x="208" y="417"/>
                  </a:cubicBezTo>
                  <a:cubicBezTo>
                    <a:pt x="211" y="418"/>
                    <a:pt x="213" y="419"/>
                    <a:pt x="216" y="419"/>
                  </a:cubicBezTo>
                  <a:cubicBezTo>
                    <a:pt x="217" y="419"/>
                    <a:pt x="218" y="419"/>
                    <a:pt x="218" y="419"/>
                  </a:cubicBezTo>
                  <a:cubicBezTo>
                    <a:pt x="219" y="416"/>
                    <a:pt x="221" y="413"/>
                    <a:pt x="222" y="410"/>
                  </a:cubicBezTo>
                  <a:cubicBezTo>
                    <a:pt x="220" y="408"/>
                    <a:pt x="218" y="407"/>
                    <a:pt x="217" y="407"/>
                  </a:cubicBezTo>
                  <a:moveTo>
                    <a:pt x="517" y="400"/>
                  </a:moveTo>
                  <a:cubicBezTo>
                    <a:pt x="511" y="400"/>
                    <a:pt x="503" y="408"/>
                    <a:pt x="517" y="411"/>
                  </a:cubicBezTo>
                  <a:cubicBezTo>
                    <a:pt x="518" y="410"/>
                    <a:pt x="518" y="410"/>
                    <a:pt x="519" y="410"/>
                  </a:cubicBezTo>
                  <a:cubicBezTo>
                    <a:pt x="519" y="410"/>
                    <a:pt x="520" y="410"/>
                    <a:pt x="520" y="410"/>
                  </a:cubicBezTo>
                  <a:cubicBezTo>
                    <a:pt x="522" y="403"/>
                    <a:pt x="520" y="400"/>
                    <a:pt x="517" y="400"/>
                  </a:cubicBezTo>
                  <a:moveTo>
                    <a:pt x="252" y="396"/>
                  </a:moveTo>
                  <a:cubicBezTo>
                    <a:pt x="252" y="396"/>
                    <a:pt x="252" y="396"/>
                    <a:pt x="252" y="396"/>
                  </a:cubicBezTo>
                  <a:cubicBezTo>
                    <a:pt x="253" y="404"/>
                    <a:pt x="245" y="408"/>
                    <a:pt x="234" y="408"/>
                  </a:cubicBezTo>
                  <a:cubicBezTo>
                    <a:pt x="233" y="417"/>
                    <a:pt x="216" y="417"/>
                    <a:pt x="218" y="426"/>
                  </a:cubicBezTo>
                  <a:cubicBezTo>
                    <a:pt x="219" y="426"/>
                    <a:pt x="220" y="426"/>
                    <a:pt x="220" y="426"/>
                  </a:cubicBezTo>
                  <a:cubicBezTo>
                    <a:pt x="222" y="426"/>
                    <a:pt x="223" y="425"/>
                    <a:pt x="224" y="424"/>
                  </a:cubicBezTo>
                  <a:cubicBezTo>
                    <a:pt x="224" y="423"/>
                    <a:pt x="225" y="422"/>
                    <a:pt x="227" y="422"/>
                  </a:cubicBezTo>
                  <a:cubicBezTo>
                    <a:pt x="227" y="422"/>
                    <a:pt x="227" y="422"/>
                    <a:pt x="227" y="422"/>
                  </a:cubicBezTo>
                  <a:cubicBezTo>
                    <a:pt x="232" y="428"/>
                    <a:pt x="220" y="434"/>
                    <a:pt x="223" y="444"/>
                  </a:cubicBezTo>
                  <a:cubicBezTo>
                    <a:pt x="231" y="454"/>
                    <a:pt x="254" y="451"/>
                    <a:pt x="256" y="467"/>
                  </a:cubicBezTo>
                  <a:cubicBezTo>
                    <a:pt x="256" y="474"/>
                    <a:pt x="240" y="469"/>
                    <a:pt x="237" y="474"/>
                  </a:cubicBezTo>
                  <a:cubicBezTo>
                    <a:pt x="236" y="479"/>
                    <a:pt x="240" y="479"/>
                    <a:pt x="239" y="482"/>
                  </a:cubicBezTo>
                  <a:cubicBezTo>
                    <a:pt x="238" y="484"/>
                    <a:pt x="234" y="485"/>
                    <a:pt x="232" y="486"/>
                  </a:cubicBezTo>
                  <a:cubicBezTo>
                    <a:pt x="233" y="491"/>
                    <a:pt x="240" y="489"/>
                    <a:pt x="241" y="494"/>
                  </a:cubicBezTo>
                  <a:cubicBezTo>
                    <a:pt x="240" y="496"/>
                    <a:pt x="239" y="497"/>
                    <a:pt x="238" y="498"/>
                  </a:cubicBezTo>
                  <a:cubicBezTo>
                    <a:pt x="293" y="498"/>
                    <a:pt x="293" y="498"/>
                    <a:pt x="293" y="498"/>
                  </a:cubicBezTo>
                  <a:cubicBezTo>
                    <a:pt x="300" y="495"/>
                    <a:pt x="304" y="490"/>
                    <a:pt x="304" y="481"/>
                  </a:cubicBezTo>
                  <a:cubicBezTo>
                    <a:pt x="296" y="474"/>
                    <a:pt x="281" y="473"/>
                    <a:pt x="283" y="458"/>
                  </a:cubicBezTo>
                  <a:cubicBezTo>
                    <a:pt x="275" y="453"/>
                    <a:pt x="256" y="444"/>
                    <a:pt x="257" y="436"/>
                  </a:cubicBezTo>
                  <a:cubicBezTo>
                    <a:pt x="258" y="428"/>
                    <a:pt x="271" y="433"/>
                    <a:pt x="270" y="422"/>
                  </a:cubicBezTo>
                  <a:cubicBezTo>
                    <a:pt x="269" y="421"/>
                    <a:pt x="266" y="421"/>
                    <a:pt x="264" y="421"/>
                  </a:cubicBezTo>
                  <a:cubicBezTo>
                    <a:pt x="262" y="421"/>
                    <a:pt x="261" y="421"/>
                    <a:pt x="260" y="421"/>
                  </a:cubicBezTo>
                  <a:cubicBezTo>
                    <a:pt x="258" y="421"/>
                    <a:pt x="257" y="421"/>
                    <a:pt x="255" y="421"/>
                  </a:cubicBezTo>
                  <a:cubicBezTo>
                    <a:pt x="252" y="421"/>
                    <a:pt x="249" y="421"/>
                    <a:pt x="247" y="419"/>
                  </a:cubicBezTo>
                  <a:cubicBezTo>
                    <a:pt x="254" y="412"/>
                    <a:pt x="254" y="405"/>
                    <a:pt x="262" y="400"/>
                  </a:cubicBezTo>
                  <a:cubicBezTo>
                    <a:pt x="258" y="399"/>
                    <a:pt x="256" y="396"/>
                    <a:pt x="252" y="396"/>
                  </a:cubicBezTo>
                  <a:moveTo>
                    <a:pt x="489" y="385"/>
                  </a:moveTo>
                  <a:cubicBezTo>
                    <a:pt x="487" y="385"/>
                    <a:pt x="484" y="386"/>
                    <a:pt x="484" y="389"/>
                  </a:cubicBezTo>
                  <a:cubicBezTo>
                    <a:pt x="484" y="391"/>
                    <a:pt x="487" y="392"/>
                    <a:pt x="489" y="392"/>
                  </a:cubicBezTo>
                  <a:cubicBezTo>
                    <a:pt x="491" y="392"/>
                    <a:pt x="492" y="391"/>
                    <a:pt x="493" y="391"/>
                  </a:cubicBezTo>
                  <a:cubicBezTo>
                    <a:pt x="494" y="388"/>
                    <a:pt x="494" y="389"/>
                    <a:pt x="493" y="386"/>
                  </a:cubicBezTo>
                  <a:cubicBezTo>
                    <a:pt x="492" y="385"/>
                    <a:pt x="491" y="385"/>
                    <a:pt x="489" y="385"/>
                  </a:cubicBezTo>
                  <a:moveTo>
                    <a:pt x="270" y="382"/>
                  </a:moveTo>
                  <a:cubicBezTo>
                    <a:pt x="267" y="382"/>
                    <a:pt x="265" y="385"/>
                    <a:pt x="265" y="388"/>
                  </a:cubicBezTo>
                  <a:cubicBezTo>
                    <a:pt x="265" y="391"/>
                    <a:pt x="268" y="394"/>
                    <a:pt x="273" y="394"/>
                  </a:cubicBezTo>
                  <a:cubicBezTo>
                    <a:pt x="274" y="394"/>
                    <a:pt x="275" y="394"/>
                    <a:pt x="276" y="394"/>
                  </a:cubicBezTo>
                  <a:cubicBezTo>
                    <a:pt x="278" y="391"/>
                    <a:pt x="278" y="387"/>
                    <a:pt x="276" y="384"/>
                  </a:cubicBezTo>
                  <a:cubicBezTo>
                    <a:pt x="274" y="383"/>
                    <a:pt x="272" y="382"/>
                    <a:pt x="270" y="382"/>
                  </a:cubicBezTo>
                  <a:moveTo>
                    <a:pt x="3064" y="335"/>
                  </a:moveTo>
                  <a:cubicBezTo>
                    <a:pt x="3059" y="335"/>
                    <a:pt x="3053" y="337"/>
                    <a:pt x="3051" y="340"/>
                  </a:cubicBezTo>
                  <a:cubicBezTo>
                    <a:pt x="3050" y="345"/>
                    <a:pt x="3054" y="347"/>
                    <a:pt x="3058" y="347"/>
                  </a:cubicBezTo>
                  <a:cubicBezTo>
                    <a:pt x="3064" y="347"/>
                    <a:pt x="3071" y="344"/>
                    <a:pt x="3072" y="339"/>
                  </a:cubicBezTo>
                  <a:cubicBezTo>
                    <a:pt x="3070" y="336"/>
                    <a:pt x="3067" y="335"/>
                    <a:pt x="3064" y="335"/>
                  </a:cubicBezTo>
                  <a:moveTo>
                    <a:pt x="3034" y="302"/>
                  </a:moveTo>
                  <a:cubicBezTo>
                    <a:pt x="3033" y="302"/>
                    <a:pt x="3033" y="302"/>
                    <a:pt x="3032" y="302"/>
                  </a:cubicBezTo>
                  <a:cubicBezTo>
                    <a:pt x="3028" y="309"/>
                    <a:pt x="3023" y="320"/>
                    <a:pt x="3025" y="328"/>
                  </a:cubicBezTo>
                  <a:cubicBezTo>
                    <a:pt x="3031" y="331"/>
                    <a:pt x="3036" y="333"/>
                    <a:pt x="3043" y="335"/>
                  </a:cubicBezTo>
                  <a:cubicBezTo>
                    <a:pt x="3049" y="331"/>
                    <a:pt x="3047" y="326"/>
                    <a:pt x="3054" y="325"/>
                  </a:cubicBezTo>
                  <a:cubicBezTo>
                    <a:pt x="3055" y="325"/>
                    <a:pt x="3056" y="324"/>
                    <a:pt x="3057" y="324"/>
                  </a:cubicBezTo>
                  <a:cubicBezTo>
                    <a:pt x="3060" y="324"/>
                    <a:pt x="3064" y="326"/>
                    <a:pt x="3068" y="327"/>
                  </a:cubicBezTo>
                  <a:cubicBezTo>
                    <a:pt x="3071" y="328"/>
                    <a:pt x="3075" y="329"/>
                    <a:pt x="3078" y="329"/>
                  </a:cubicBezTo>
                  <a:cubicBezTo>
                    <a:pt x="3082" y="329"/>
                    <a:pt x="3085" y="327"/>
                    <a:pt x="3085" y="318"/>
                  </a:cubicBezTo>
                  <a:cubicBezTo>
                    <a:pt x="3068" y="313"/>
                    <a:pt x="3056" y="302"/>
                    <a:pt x="3034" y="302"/>
                  </a:cubicBezTo>
                  <a:moveTo>
                    <a:pt x="55" y="302"/>
                  </a:moveTo>
                  <a:cubicBezTo>
                    <a:pt x="53" y="302"/>
                    <a:pt x="51" y="302"/>
                    <a:pt x="50" y="302"/>
                  </a:cubicBezTo>
                  <a:cubicBezTo>
                    <a:pt x="50" y="306"/>
                    <a:pt x="52" y="307"/>
                    <a:pt x="53" y="309"/>
                  </a:cubicBezTo>
                  <a:cubicBezTo>
                    <a:pt x="49" y="313"/>
                    <a:pt x="40" y="314"/>
                    <a:pt x="37" y="319"/>
                  </a:cubicBezTo>
                  <a:cubicBezTo>
                    <a:pt x="37" y="322"/>
                    <a:pt x="37" y="322"/>
                    <a:pt x="37" y="322"/>
                  </a:cubicBezTo>
                  <a:cubicBezTo>
                    <a:pt x="37" y="325"/>
                    <a:pt x="44" y="324"/>
                    <a:pt x="45" y="327"/>
                  </a:cubicBezTo>
                  <a:cubicBezTo>
                    <a:pt x="44" y="330"/>
                    <a:pt x="42" y="330"/>
                    <a:pt x="43" y="333"/>
                  </a:cubicBezTo>
                  <a:cubicBezTo>
                    <a:pt x="44" y="333"/>
                    <a:pt x="45" y="333"/>
                    <a:pt x="45" y="333"/>
                  </a:cubicBezTo>
                  <a:cubicBezTo>
                    <a:pt x="46" y="333"/>
                    <a:pt x="47" y="333"/>
                    <a:pt x="48" y="333"/>
                  </a:cubicBezTo>
                  <a:cubicBezTo>
                    <a:pt x="49" y="333"/>
                    <a:pt x="50" y="333"/>
                    <a:pt x="51" y="333"/>
                  </a:cubicBezTo>
                  <a:cubicBezTo>
                    <a:pt x="54" y="333"/>
                    <a:pt x="57" y="333"/>
                    <a:pt x="58" y="336"/>
                  </a:cubicBezTo>
                  <a:cubicBezTo>
                    <a:pt x="55" y="338"/>
                    <a:pt x="55" y="343"/>
                    <a:pt x="58" y="345"/>
                  </a:cubicBezTo>
                  <a:cubicBezTo>
                    <a:pt x="59" y="345"/>
                    <a:pt x="61" y="345"/>
                    <a:pt x="63" y="345"/>
                  </a:cubicBezTo>
                  <a:cubicBezTo>
                    <a:pt x="68" y="345"/>
                    <a:pt x="74" y="346"/>
                    <a:pt x="79" y="347"/>
                  </a:cubicBezTo>
                  <a:cubicBezTo>
                    <a:pt x="85" y="348"/>
                    <a:pt x="91" y="350"/>
                    <a:pt x="96" y="350"/>
                  </a:cubicBezTo>
                  <a:cubicBezTo>
                    <a:pt x="101" y="350"/>
                    <a:pt x="107" y="348"/>
                    <a:pt x="111" y="343"/>
                  </a:cubicBezTo>
                  <a:cubicBezTo>
                    <a:pt x="129" y="342"/>
                    <a:pt x="137" y="334"/>
                    <a:pt x="149" y="328"/>
                  </a:cubicBezTo>
                  <a:cubicBezTo>
                    <a:pt x="145" y="319"/>
                    <a:pt x="139" y="312"/>
                    <a:pt x="131" y="307"/>
                  </a:cubicBezTo>
                  <a:cubicBezTo>
                    <a:pt x="127" y="308"/>
                    <a:pt x="124" y="308"/>
                    <a:pt x="120" y="308"/>
                  </a:cubicBezTo>
                  <a:cubicBezTo>
                    <a:pt x="117" y="308"/>
                    <a:pt x="114" y="308"/>
                    <a:pt x="111" y="308"/>
                  </a:cubicBezTo>
                  <a:cubicBezTo>
                    <a:pt x="108" y="308"/>
                    <a:pt x="105" y="307"/>
                    <a:pt x="102" y="307"/>
                  </a:cubicBezTo>
                  <a:cubicBezTo>
                    <a:pt x="99" y="307"/>
                    <a:pt x="97" y="308"/>
                    <a:pt x="94" y="308"/>
                  </a:cubicBezTo>
                  <a:cubicBezTo>
                    <a:pt x="84" y="310"/>
                    <a:pt x="84" y="319"/>
                    <a:pt x="76" y="321"/>
                  </a:cubicBezTo>
                  <a:cubicBezTo>
                    <a:pt x="67" y="317"/>
                    <a:pt x="66" y="306"/>
                    <a:pt x="58" y="302"/>
                  </a:cubicBezTo>
                  <a:cubicBezTo>
                    <a:pt x="57" y="302"/>
                    <a:pt x="56" y="302"/>
                    <a:pt x="55" y="302"/>
                  </a:cubicBezTo>
                  <a:moveTo>
                    <a:pt x="433" y="279"/>
                  </a:moveTo>
                  <a:cubicBezTo>
                    <a:pt x="423" y="279"/>
                    <a:pt x="412" y="283"/>
                    <a:pt x="416" y="292"/>
                  </a:cubicBezTo>
                  <a:cubicBezTo>
                    <a:pt x="421" y="291"/>
                    <a:pt x="426" y="289"/>
                    <a:pt x="432" y="289"/>
                  </a:cubicBezTo>
                  <a:cubicBezTo>
                    <a:pt x="434" y="286"/>
                    <a:pt x="435" y="282"/>
                    <a:pt x="433" y="279"/>
                  </a:cubicBezTo>
                  <a:moveTo>
                    <a:pt x="3732" y="279"/>
                  </a:moveTo>
                  <a:cubicBezTo>
                    <a:pt x="3725" y="281"/>
                    <a:pt x="3718" y="281"/>
                    <a:pt x="3710" y="281"/>
                  </a:cubicBezTo>
                  <a:cubicBezTo>
                    <a:pt x="3709" y="281"/>
                    <a:pt x="3709" y="281"/>
                    <a:pt x="3708" y="281"/>
                  </a:cubicBezTo>
                  <a:cubicBezTo>
                    <a:pt x="3707" y="281"/>
                    <a:pt x="3706" y="281"/>
                    <a:pt x="3705" y="281"/>
                  </a:cubicBezTo>
                  <a:cubicBezTo>
                    <a:pt x="3692" y="281"/>
                    <a:pt x="3679" y="281"/>
                    <a:pt x="3673" y="289"/>
                  </a:cubicBezTo>
                  <a:cubicBezTo>
                    <a:pt x="3668" y="287"/>
                    <a:pt x="3667" y="281"/>
                    <a:pt x="3660" y="281"/>
                  </a:cubicBezTo>
                  <a:cubicBezTo>
                    <a:pt x="3660" y="281"/>
                    <a:pt x="3659" y="281"/>
                    <a:pt x="3659" y="281"/>
                  </a:cubicBezTo>
                  <a:cubicBezTo>
                    <a:pt x="3655" y="287"/>
                    <a:pt x="3647" y="290"/>
                    <a:pt x="3645" y="298"/>
                  </a:cubicBezTo>
                  <a:cubicBezTo>
                    <a:pt x="3649" y="304"/>
                    <a:pt x="3655" y="310"/>
                    <a:pt x="3663" y="314"/>
                  </a:cubicBezTo>
                  <a:cubicBezTo>
                    <a:pt x="3661" y="316"/>
                    <a:pt x="3658" y="318"/>
                    <a:pt x="3659" y="324"/>
                  </a:cubicBezTo>
                  <a:cubicBezTo>
                    <a:pt x="3661" y="325"/>
                    <a:pt x="3662" y="325"/>
                    <a:pt x="3664" y="325"/>
                  </a:cubicBezTo>
                  <a:cubicBezTo>
                    <a:pt x="3670" y="325"/>
                    <a:pt x="3673" y="319"/>
                    <a:pt x="3679" y="318"/>
                  </a:cubicBezTo>
                  <a:cubicBezTo>
                    <a:pt x="3683" y="320"/>
                    <a:pt x="3688" y="321"/>
                    <a:pt x="3692" y="321"/>
                  </a:cubicBezTo>
                  <a:cubicBezTo>
                    <a:pt x="3701" y="321"/>
                    <a:pt x="3710" y="318"/>
                    <a:pt x="3717" y="316"/>
                  </a:cubicBezTo>
                  <a:cubicBezTo>
                    <a:pt x="3733" y="313"/>
                    <a:pt x="3754" y="314"/>
                    <a:pt x="3758" y="301"/>
                  </a:cubicBezTo>
                  <a:cubicBezTo>
                    <a:pt x="3751" y="292"/>
                    <a:pt x="3742" y="285"/>
                    <a:pt x="3732" y="279"/>
                  </a:cubicBezTo>
                  <a:moveTo>
                    <a:pt x="3132" y="261"/>
                  </a:moveTo>
                  <a:cubicBezTo>
                    <a:pt x="3126" y="261"/>
                    <a:pt x="3117" y="266"/>
                    <a:pt x="3114" y="270"/>
                  </a:cubicBezTo>
                  <a:cubicBezTo>
                    <a:pt x="3113" y="277"/>
                    <a:pt x="3115" y="281"/>
                    <a:pt x="3122" y="282"/>
                  </a:cubicBezTo>
                  <a:cubicBezTo>
                    <a:pt x="3127" y="277"/>
                    <a:pt x="3141" y="274"/>
                    <a:pt x="3138" y="265"/>
                  </a:cubicBezTo>
                  <a:cubicBezTo>
                    <a:pt x="3137" y="262"/>
                    <a:pt x="3135" y="261"/>
                    <a:pt x="3132" y="261"/>
                  </a:cubicBezTo>
                  <a:moveTo>
                    <a:pt x="465" y="257"/>
                  </a:moveTo>
                  <a:cubicBezTo>
                    <a:pt x="464" y="257"/>
                    <a:pt x="464" y="257"/>
                    <a:pt x="463" y="257"/>
                  </a:cubicBezTo>
                  <a:cubicBezTo>
                    <a:pt x="461" y="259"/>
                    <a:pt x="459" y="262"/>
                    <a:pt x="459" y="265"/>
                  </a:cubicBezTo>
                  <a:cubicBezTo>
                    <a:pt x="460" y="266"/>
                    <a:pt x="460" y="266"/>
                    <a:pt x="461" y="266"/>
                  </a:cubicBezTo>
                  <a:cubicBezTo>
                    <a:pt x="466" y="266"/>
                    <a:pt x="468" y="262"/>
                    <a:pt x="469" y="259"/>
                  </a:cubicBezTo>
                  <a:cubicBezTo>
                    <a:pt x="467" y="259"/>
                    <a:pt x="467" y="257"/>
                    <a:pt x="465" y="257"/>
                  </a:cubicBezTo>
                  <a:moveTo>
                    <a:pt x="785" y="256"/>
                  </a:moveTo>
                  <a:cubicBezTo>
                    <a:pt x="784" y="256"/>
                    <a:pt x="782" y="256"/>
                    <a:pt x="781" y="256"/>
                  </a:cubicBezTo>
                  <a:cubicBezTo>
                    <a:pt x="768" y="259"/>
                    <a:pt x="773" y="275"/>
                    <a:pt x="783" y="275"/>
                  </a:cubicBezTo>
                  <a:cubicBezTo>
                    <a:pt x="783" y="275"/>
                    <a:pt x="783" y="275"/>
                    <a:pt x="783" y="275"/>
                  </a:cubicBezTo>
                  <a:cubicBezTo>
                    <a:pt x="793" y="274"/>
                    <a:pt x="798" y="256"/>
                    <a:pt x="785" y="256"/>
                  </a:cubicBezTo>
                  <a:moveTo>
                    <a:pt x="489" y="245"/>
                  </a:moveTo>
                  <a:cubicBezTo>
                    <a:pt x="484" y="245"/>
                    <a:pt x="481" y="249"/>
                    <a:pt x="479" y="252"/>
                  </a:cubicBezTo>
                  <a:cubicBezTo>
                    <a:pt x="480" y="254"/>
                    <a:pt x="482" y="254"/>
                    <a:pt x="484" y="254"/>
                  </a:cubicBezTo>
                  <a:cubicBezTo>
                    <a:pt x="488" y="254"/>
                    <a:pt x="493" y="250"/>
                    <a:pt x="492" y="246"/>
                  </a:cubicBezTo>
                  <a:cubicBezTo>
                    <a:pt x="491" y="245"/>
                    <a:pt x="490" y="245"/>
                    <a:pt x="489" y="245"/>
                  </a:cubicBezTo>
                  <a:moveTo>
                    <a:pt x="2912" y="241"/>
                  </a:moveTo>
                  <a:cubicBezTo>
                    <a:pt x="2904" y="241"/>
                    <a:pt x="2897" y="244"/>
                    <a:pt x="2896" y="252"/>
                  </a:cubicBezTo>
                  <a:cubicBezTo>
                    <a:pt x="2906" y="253"/>
                    <a:pt x="2916" y="258"/>
                    <a:pt x="2926" y="258"/>
                  </a:cubicBezTo>
                  <a:cubicBezTo>
                    <a:pt x="2930" y="258"/>
                    <a:pt x="2934" y="257"/>
                    <a:pt x="2938" y="254"/>
                  </a:cubicBezTo>
                  <a:cubicBezTo>
                    <a:pt x="2936" y="247"/>
                    <a:pt x="2923" y="241"/>
                    <a:pt x="2912" y="241"/>
                  </a:cubicBezTo>
                  <a:moveTo>
                    <a:pt x="23" y="237"/>
                  </a:moveTo>
                  <a:cubicBezTo>
                    <a:pt x="16" y="237"/>
                    <a:pt x="6" y="240"/>
                    <a:pt x="0" y="241"/>
                  </a:cubicBezTo>
                  <a:cubicBezTo>
                    <a:pt x="2" y="247"/>
                    <a:pt x="8" y="249"/>
                    <a:pt x="15" y="249"/>
                  </a:cubicBezTo>
                  <a:cubicBezTo>
                    <a:pt x="22" y="249"/>
                    <a:pt x="30" y="247"/>
                    <a:pt x="33" y="243"/>
                  </a:cubicBezTo>
                  <a:cubicBezTo>
                    <a:pt x="32" y="239"/>
                    <a:pt x="28" y="237"/>
                    <a:pt x="23" y="237"/>
                  </a:cubicBezTo>
                  <a:moveTo>
                    <a:pt x="2951" y="212"/>
                  </a:moveTo>
                  <a:cubicBezTo>
                    <a:pt x="2938" y="212"/>
                    <a:pt x="2927" y="214"/>
                    <a:pt x="2926" y="223"/>
                  </a:cubicBezTo>
                  <a:cubicBezTo>
                    <a:pt x="2925" y="227"/>
                    <a:pt x="2931" y="233"/>
                    <a:pt x="2929" y="239"/>
                  </a:cubicBezTo>
                  <a:cubicBezTo>
                    <a:pt x="2936" y="241"/>
                    <a:pt x="2946" y="241"/>
                    <a:pt x="2951" y="246"/>
                  </a:cubicBezTo>
                  <a:cubicBezTo>
                    <a:pt x="2951" y="250"/>
                    <a:pt x="2944" y="248"/>
                    <a:pt x="2946" y="253"/>
                  </a:cubicBezTo>
                  <a:cubicBezTo>
                    <a:pt x="2946" y="257"/>
                    <a:pt x="2953" y="255"/>
                    <a:pt x="2952" y="260"/>
                  </a:cubicBezTo>
                  <a:cubicBezTo>
                    <a:pt x="2949" y="264"/>
                    <a:pt x="2940" y="264"/>
                    <a:pt x="2938" y="269"/>
                  </a:cubicBezTo>
                  <a:cubicBezTo>
                    <a:pt x="2939" y="273"/>
                    <a:pt x="2943" y="282"/>
                    <a:pt x="2935" y="282"/>
                  </a:cubicBezTo>
                  <a:cubicBezTo>
                    <a:pt x="2935" y="282"/>
                    <a:pt x="2934" y="282"/>
                    <a:pt x="2933" y="282"/>
                  </a:cubicBezTo>
                  <a:cubicBezTo>
                    <a:pt x="2929" y="279"/>
                    <a:pt x="2931" y="271"/>
                    <a:pt x="2929" y="266"/>
                  </a:cubicBezTo>
                  <a:cubicBezTo>
                    <a:pt x="2927" y="266"/>
                    <a:pt x="2925" y="265"/>
                    <a:pt x="2923" y="265"/>
                  </a:cubicBezTo>
                  <a:cubicBezTo>
                    <a:pt x="2922" y="265"/>
                    <a:pt x="2922" y="265"/>
                    <a:pt x="2921" y="265"/>
                  </a:cubicBezTo>
                  <a:cubicBezTo>
                    <a:pt x="2917" y="267"/>
                    <a:pt x="2920" y="274"/>
                    <a:pt x="2915" y="274"/>
                  </a:cubicBezTo>
                  <a:cubicBezTo>
                    <a:pt x="2915" y="274"/>
                    <a:pt x="2915" y="274"/>
                    <a:pt x="2915" y="274"/>
                  </a:cubicBezTo>
                  <a:cubicBezTo>
                    <a:pt x="2909" y="273"/>
                    <a:pt x="2909" y="268"/>
                    <a:pt x="2903" y="267"/>
                  </a:cubicBezTo>
                  <a:cubicBezTo>
                    <a:pt x="2898" y="270"/>
                    <a:pt x="2893" y="271"/>
                    <a:pt x="2887" y="271"/>
                  </a:cubicBezTo>
                  <a:cubicBezTo>
                    <a:pt x="2880" y="271"/>
                    <a:pt x="2872" y="270"/>
                    <a:pt x="2865" y="268"/>
                  </a:cubicBezTo>
                  <a:cubicBezTo>
                    <a:pt x="2858" y="267"/>
                    <a:pt x="2851" y="265"/>
                    <a:pt x="2845" y="265"/>
                  </a:cubicBezTo>
                  <a:cubicBezTo>
                    <a:pt x="2844" y="265"/>
                    <a:pt x="2843" y="265"/>
                    <a:pt x="2843" y="265"/>
                  </a:cubicBezTo>
                  <a:cubicBezTo>
                    <a:pt x="2837" y="263"/>
                    <a:pt x="2835" y="257"/>
                    <a:pt x="2828" y="255"/>
                  </a:cubicBezTo>
                  <a:cubicBezTo>
                    <a:pt x="2821" y="260"/>
                    <a:pt x="2811" y="258"/>
                    <a:pt x="2807" y="264"/>
                  </a:cubicBezTo>
                  <a:cubicBezTo>
                    <a:pt x="2808" y="266"/>
                    <a:pt x="2810" y="267"/>
                    <a:pt x="2812" y="267"/>
                  </a:cubicBezTo>
                  <a:cubicBezTo>
                    <a:pt x="2814" y="267"/>
                    <a:pt x="2816" y="266"/>
                    <a:pt x="2818" y="265"/>
                  </a:cubicBezTo>
                  <a:cubicBezTo>
                    <a:pt x="2821" y="264"/>
                    <a:pt x="2823" y="263"/>
                    <a:pt x="2825" y="263"/>
                  </a:cubicBezTo>
                  <a:cubicBezTo>
                    <a:pt x="2826" y="263"/>
                    <a:pt x="2827" y="263"/>
                    <a:pt x="2828" y="264"/>
                  </a:cubicBezTo>
                  <a:cubicBezTo>
                    <a:pt x="2825" y="269"/>
                    <a:pt x="2818" y="270"/>
                    <a:pt x="2813" y="272"/>
                  </a:cubicBezTo>
                  <a:cubicBezTo>
                    <a:pt x="2817" y="276"/>
                    <a:pt x="2823" y="288"/>
                    <a:pt x="2810" y="288"/>
                  </a:cubicBezTo>
                  <a:cubicBezTo>
                    <a:pt x="2809" y="288"/>
                    <a:pt x="2809" y="288"/>
                    <a:pt x="2808" y="288"/>
                  </a:cubicBezTo>
                  <a:cubicBezTo>
                    <a:pt x="2805" y="284"/>
                    <a:pt x="2810" y="280"/>
                    <a:pt x="2807" y="277"/>
                  </a:cubicBezTo>
                  <a:cubicBezTo>
                    <a:pt x="2801" y="275"/>
                    <a:pt x="2797" y="268"/>
                    <a:pt x="2788" y="268"/>
                  </a:cubicBezTo>
                  <a:cubicBezTo>
                    <a:pt x="2788" y="268"/>
                    <a:pt x="2788" y="268"/>
                    <a:pt x="2788" y="268"/>
                  </a:cubicBezTo>
                  <a:cubicBezTo>
                    <a:pt x="2785" y="268"/>
                    <a:pt x="2780" y="271"/>
                    <a:pt x="2776" y="272"/>
                  </a:cubicBezTo>
                  <a:cubicBezTo>
                    <a:pt x="2772" y="272"/>
                    <a:pt x="2768" y="273"/>
                    <a:pt x="2764" y="273"/>
                  </a:cubicBezTo>
                  <a:cubicBezTo>
                    <a:pt x="2756" y="273"/>
                    <a:pt x="2748" y="272"/>
                    <a:pt x="2742" y="269"/>
                  </a:cubicBezTo>
                  <a:cubicBezTo>
                    <a:pt x="2741" y="264"/>
                    <a:pt x="2747" y="265"/>
                    <a:pt x="2747" y="262"/>
                  </a:cubicBezTo>
                  <a:cubicBezTo>
                    <a:pt x="2744" y="258"/>
                    <a:pt x="2741" y="257"/>
                    <a:pt x="2738" y="257"/>
                  </a:cubicBezTo>
                  <a:cubicBezTo>
                    <a:pt x="2734" y="257"/>
                    <a:pt x="2731" y="258"/>
                    <a:pt x="2727" y="258"/>
                  </a:cubicBezTo>
                  <a:cubicBezTo>
                    <a:pt x="2727" y="258"/>
                    <a:pt x="2727" y="258"/>
                    <a:pt x="2727" y="258"/>
                  </a:cubicBezTo>
                  <a:cubicBezTo>
                    <a:pt x="2718" y="258"/>
                    <a:pt x="2714" y="252"/>
                    <a:pt x="2705" y="249"/>
                  </a:cubicBezTo>
                  <a:cubicBezTo>
                    <a:pt x="2692" y="245"/>
                    <a:pt x="2677" y="247"/>
                    <a:pt x="2662" y="244"/>
                  </a:cubicBezTo>
                  <a:cubicBezTo>
                    <a:pt x="2658" y="245"/>
                    <a:pt x="2659" y="250"/>
                    <a:pt x="2654" y="250"/>
                  </a:cubicBezTo>
                  <a:cubicBezTo>
                    <a:pt x="2654" y="250"/>
                    <a:pt x="2654" y="250"/>
                    <a:pt x="2654" y="250"/>
                  </a:cubicBezTo>
                  <a:cubicBezTo>
                    <a:pt x="2648" y="248"/>
                    <a:pt x="2650" y="239"/>
                    <a:pt x="2642" y="239"/>
                  </a:cubicBezTo>
                  <a:cubicBezTo>
                    <a:pt x="2638" y="241"/>
                    <a:pt x="2642" y="250"/>
                    <a:pt x="2636" y="250"/>
                  </a:cubicBezTo>
                  <a:cubicBezTo>
                    <a:pt x="2636" y="250"/>
                    <a:pt x="2636" y="250"/>
                    <a:pt x="2635" y="250"/>
                  </a:cubicBezTo>
                  <a:cubicBezTo>
                    <a:pt x="2627" y="249"/>
                    <a:pt x="2627" y="231"/>
                    <a:pt x="2619" y="230"/>
                  </a:cubicBezTo>
                  <a:cubicBezTo>
                    <a:pt x="2618" y="230"/>
                    <a:pt x="2618" y="230"/>
                    <a:pt x="2617" y="230"/>
                  </a:cubicBezTo>
                  <a:cubicBezTo>
                    <a:pt x="2611" y="230"/>
                    <a:pt x="2610" y="235"/>
                    <a:pt x="2609" y="242"/>
                  </a:cubicBezTo>
                  <a:cubicBezTo>
                    <a:pt x="2603" y="245"/>
                    <a:pt x="2594" y="251"/>
                    <a:pt x="2587" y="251"/>
                  </a:cubicBezTo>
                  <a:cubicBezTo>
                    <a:pt x="2585" y="251"/>
                    <a:pt x="2583" y="250"/>
                    <a:pt x="2581" y="250"/>
                  </a:cubicBezTo>
                  <a:cubicBezTo>
                    <a:pt x="2575" y="253"/>
                    <a:pt x="2572" y="261"/>
                    <a:pt x="2564" y="261"/>
                  </a:cubicBezTo>
                  <a:cubicBezTo>
                    <a:pt x="2563" y="261"/>
                    <a:pt x="2561" y="261"/>
                    <a:pt x="2560" y="261"/>
                  </a:cubicBezTo>
                  <a:cubicBezTo>
                    <a:pt x="2562" y="244"/>
                    <a:pt x="2592" y="251"/>
                    <a:pt x="2596" y="237"/>
                  </a:cubicBezTo>
                  <a:cubicBezTo>
                    <a:pt x="2583" y="238"/>
                    <a:pt x="2568" y="245"/>
                    <a:pt x="2555" y="249"/>
                  </a:cubicBezTo>
                  <a:cubicBezTo>
                    <a:pt x="2552" y="247"/>
                    <a:pt x="2549" y="246"/>
                    <a:pt x="2546" y="246"/>
                  </a:cubicBezTo>
                  <a:cubicBezTo>
                    <a:pt x="2541" y="246"/>
                    <a:pt x="2535" y="248"/>
                    <a:pt x="2531" y="251"/>
                  </a:cubicBezTo>
                  <a:cubicBezTo>
                    <a:pt x="2530" y="254"/>
                    <a:pt x="2535" y="258"/>
                    <a:pt x="2532" y="260"/>
                  </a:cubicBezTo>
                  <a:cubicBezTo>
                    <a:pt x="2520" y="257"/>
                    <a:pt x="2511" y="251"/>
                    <a:pt x="2499" y="247"/>
                  </a:cubicBezTo>
                  <a:cubicBezTo>
                    <a:pt x="2499" y="385"/>
                    <a:pt x="2499" y="385"/>
                    <a:pt x="2499" y="385"/>
                  </a:cubicBezTo>
                  <a:cubicBezTo>
                    <a:pt x="2507" y="390"/>
                    <a:pt x="2515" y="395"/>
                    <a:pt x="2522" y="400"/>
                  </a:cubicBezTo>
                  <a:cubicBezTo>
                    <a:pt x="2528" y="396"/>
                    <a:pt x="2532" y="396"/>
                    <a:pt x="2541" y="396"/>
                  </a:cubicBezTo>
                  <a:cubicBezTo>
                    <a:pt x="2551" y="408"/>
                    <a:pt x="2570" y="413"/>
                    <a:pt x="2574" y="429"/>
                  </a:cubicBezTo>
                  <a:cubicBezTo>
                    <a:pt x="2586" y="430"/>
                    <a:pt x="2592" y="438"/>
                    <a:pt x="2590" y="448"/>
                  </a:cubicBezTo>
                  <a:cubicBezTo>
                    <a:pt x="2601" y="456"/>
                    <a:pt x="2610" y="466"/>
                    <a:pt x="2623" y="472"/>
                  </a:cubicBezTo>
                  <a:cubicBezTo>
                    <a:pt x="2623" y="477"/>
                    <a:pt x="2615" y="476"/>
                    <a:pt x="2617" y="482"/>
                  </a:cubicBezTo>
                  <a:cubicBezTo>
                    <a:pt x="2627" y="486"/>
                    <a:pt x="2641" y="491"/>
                    <a:pt x="2653" y="498"/>
                  </a:cubicBezTo>
                  <a:cubicBezTo>
                    <a:pt x="3212" y="498"/>
                    <a:pt x="3212" y="498"/>
                    <a:pt x="3212" y="498"/>
                  </a:cubicBezTo>
                  <a:cubicBezTo>
                    <a:pt x="3217" y="494"/>
                    <a:pt x="3221" y="491"/>
                    <a:pt x="3226" y="487"/>
                  </a:cubicBezTo>
                  <a:cubicBezTo>
                    <a:pt x="3231" y="489"/>
                    <a:pt x="3237" y="489"/>
                    <a:pt x="3243" y="489"/>
                  </a:cubicBezTo>
                  <a:cubicBezTo>
                    <a:pt x="3247" y="489"/>
                    <a:pt x="3252" y="489"/>
                    <a:pt x="3256" y="489"/>
                  </a:cubicBezTo>
                  <a:cubicBezTo>
                    <a:pt x="3260" y="488"/>
                    <a:pt x="3264" y="488"/>
                    <a:pt x="3269" y="488"/>
                  </a:cubicBezTo>
                  <a:cubicBezTo>
                    <a:pt x="3275" y="488"/>
                    <a:pt x="3280" y="489"/>
                    <a:pt x="3286" y="490"/>
                  </a:cubicBezTo>
                  <a:cubicBezTo>
                    <a:pt x="3286" y="489"/>
                    <a:pt x="3286" y="489"/>
                    <a:pt x="3287" y="489"/>
                  </a:cubicBezTo>
                  <a:cubicBezTo>
                    <a:pt x="3287" y="489"/>
                    <a:pt x="3288" y="489"/>
                    <a:pt x="3288" y="489"/>
                  </a:cubicBezTo>
                  <a:cubicBezTo>
                    <a:pt x="3294" y="484"/>
                    <a:pt x="3296" y="478"/>
                    <a:pt x="3306" y="475"/>
                  </a:cubicBezTo>
                  <a:cubicBezTo>
                    <a:pt x="3318" y="470"/>
                    <a:pt x="3335" y="471"/>
                    <a:pt x="3332" y="456"/>
                  </a:cubicBezTo>
                  <a:cubicBezTo>
                    <a:pt x="3325" y="453"/>
                    <a:pt x="3322" y="448"/>
                    <a:pt x="3314" y="447"/>
                  </a:cubicBezTo>
                  <a:cubicBezTo>
                    <a:pt x="3313" y="447"/>
                    <a:pt x="3312" y="447"/>
                    <a:pt x="3311" y="447"/>
                  </a:cubicBezTo>
                  <a:cubicBezTo>
                    <a:pt x="3307" y="447"/>
                    <a:pt x="3303" y="449"/>
                    <a:pt x="3300" y="450"/>
                  </a:cubicBezTo>
                  <a:cubicBezTo>
                    <a:pt x="3297" y="452"/>
                    <a:pt x="3294" y="454"/>
                    <a:pt x="3291" y="454"/>
                  </a:cubicBezTo>
                  <a:cubicBezTo>
                    <a:pt x="3289" y="454"/>
                    <a:pt x="3286" y="453"/>
                    <a:pt x="3283" y="452"/>
                  </a:cubicBezTo>
                  <a:cubicBezTo>
                    <a:pt x="3283" y="446"/>
                    <a:pt x="3287" y="445"/>
                    <a:pt x="3292" y="445"/>
                  </a:cubicBezTo>
                  <a:cubicBezTo>
                    <a:pt x="3294" y="445"/>
                    <a:pt x="3296" y="445"/>
                    <a:pt x="3298" y="445"/>
                  </a:cubicBezTo>
                  <a:cubicBezTo>
                    <a:pt x="3300" y="445"/>
                    <a:pt x="3302" y="446"/>
                    <a:pt x="3304" y="446"/>
                  </a:cubicBezTo>
                  <a:cubicBezTo>
                    <a:pt x="3308" y="446"/>
                    <a:pt x="3312" y="445"/>
                    <a:pt x="3313" y="441"/>
                  </a:cubicBezTo>
                  <a:cubicBezTo>
                    <a:pt x="3310" y="432"/>
                    <a:pt x="3290" y="438"/>
                    <a:pt x="3283" y="432"/>
                  </a:cubicBezTo>
                  <a:cubicBezTo>
                    <a:pt x="3273" y="420"/>
                    <a:pt x="3269" y="403"/>
                    <a:pt x="3257" y="392"/>
                  </a:cubicBezTo>
                  <a:cubicBezTo>
                    <a:pt x="3253" y="383"/>
                    <a:pt x="3253" y="371"/>
                    <a:pt x="3240" y="368"/>
                  </a:cubicBezTo>
                  <a:cubicBezTo>
                    <a:pt x="3229" y="377"/>
                    <a:pt x="3233" y="396"/>
                    <a:pt x="3216" y="396"/>
                  </a:cubicBezTo>
                  <a:cubicBezTo>
                    <a:pt x="3215" y="396"/>
                    <a:pt x="3214" y="396"/>
                    <a:pt x="3214" y="396"/>
                  </a:cubicBezTo>
                  <a:cubicBezTo>
                    <a:pt x="3210" y="396"/>
                    <a:pt x="3207" y="392"/>
                    <a:pt x="3203" y="391"/>
                  </a:cubicBezTo>
                  <a:cubicBezTo>
                    <a:pt x="3202" y="391"/>
                    <a:pt x="3201" y="391"/>
                    <a:pt x="3201" y="391"/>
                  </a:cubicBezTo>
                  <a:cubicBezTo>
                    <a:pt x="3200" y="391"/>
                    <a:pt x="3198" y="392"/>
                    <a:pt x="3197" y="392"/>
                  </a:cubicBezTo>
                  <a:cubicBezTo>
                    <a:pt x="3196" y="392"/>
                    <a:pt x="3195" y="392"/>
                    <a:pt x="3194" y="392"/>
                  </a:cubicBezTo>
                  <a:cubicBezTo>
                    <a:pt x="3192" y="392"/>
                    <a:pt x="3191" y="392"/>
                    <a:pt x="3189" y="391"/>
                  </a:cubicBezTo>
                  <a:cubicBezTo>
                    <a:pt x="3195" y="384"/>
                    <a:pt x="3188" y="375"/>
                    <a:pt x="3194" y="366"/>
                  </a:cubicBezTo>
                  <a:cubicBezTo>
                    <a:pt x="3190" y="363"/>
                    <a:pt x="3184" y="362"/>
                    <a:pt x="3177" y="361"/>
                  </a:cubicBezTo>
                  <a:cubicBezTo>
                    <a:pt x="3169" y="353"/>
                    <a:pt x="3161" y="343"/>
                    <a:pt x="3146" y="343"/>
                  </a:cubicBezTo>
                  <a:cubicBezTo>
                    <a:pt x="3143" y="343"/>
                    <a:pt x="3139" y="344"/>
                    <a:pt x="3135" y="345"/>
                  </a:cubicBezTo>
                  <a:cubicBezTo>
                    <a:pt x="3132" y="342"/>
                    <a:pt x="3125" y="341"/>
                    <a:pt x="3119" y="341"/>
                  </a:cubicBezTo>
                  <a:cubicBezTo>
                    <a:pt x="3112" y="341"/>
                    <a:pt x="3106" y="343"/>
                    <a:pt x="3105" y="348"/>
                  </a:cubicBezTo>
                  <a:cubicBezTo>
                    <a:pt x="3111" y="356"/>
                    <a:pt x="3107" y="367"/>
                    <a:pt x="3114" y="375"/>
                  </a:cubicBezTo>
                  <a:cubicBezTo>
                    <a:pt x="3111" y="381"/>
                    <a:pt x="3103" y="383"/>
                    <a:pt x="3104" y="390"/>
                  </a:cubicBezTo>
                  <a:cubicBezTo>
                    <a:pt x="3105" y="393"/>
                    <a:pt x="3111" y="394"/>
                    <a:pt x="3114" y="398"/>
                  </a:cubicBezTo>
                  <a:cubicBezTo>
                    <a:pt x="3119" y="405"/>
                    <a:pt x="3120" y="413"/>
                    <a:pt x="3124" y="418"/>
                  </a:cubicBezTo>
                  <a:cubicBezTo>
                    <a:pt x="3120" y="429"/>
                    <a:pt x="3107" y="433"/>
                    <a:pt x="3095" y="437"/>
                  </a:cubicBezTo>
                  <a:cubicBezTo>
                    <a:pt x="3098" y="451"/>
                    <a:pt x="3112" y="477"/>
                    <a:pt x="3091" y="482"/>
                  </a:cubicBezTo>
                  <a:cubicBezTo>
                    <a:pt x="3081" y="477"/>
                    <a:pt x="3073" y="469"/>
                    <a:pt x="3066" y="460"/>
                  </a:cubicBezTo>
                  <a:cubicBezTo>
                    <a:pt x="3065" y="450"/>
                    <a:pt x="3070" y="440"/>
                    <a:pt x="3063" y="435"/>
                  </a:cubicBezTo>
                  <a:cubicBezTo>
                    <a:pt x="3026" y="434"/>
                    <a:pt x="3008" y="417"/>
                    <a:pt x="2980" y="409"/>
                  </a:cubicBezTo>
                  <a:cubicBezTo>
                    <a:pt x="2975" y="409"/>
                    <a:pt x="2974" y="412"/>
                    <a:pt x="2969" y="412"/>
                  </a:cubicBezTo>
                  <a:cubicBezTo>
                    <a:pt x="2968" y="412"/>
                    <a:pt x="2968" y="412"/>
                    <a:pt x="2968" y="412"/>
                  </a:cubicBezTo>
                  <a:cubicBezTo>
                    <a:pt x="2963" y="407"/>
                    <a:pt x="2963" y="398"/>
                    <a:pt x="2958" y="393"/>
                  </a:cubicBezTo>
                  <a:cubicBezTo>
                    <a:pt x="2956" y="393"/>
                    <a:pt x="2953" y="392"/>
                    <a:pt x="2950" y="392"/>
                  </a:cubicBezTo>
                  <a:cubicBezTo>
                    <a:pt x="2949" y="392"/>
                    <a:pt x="2948" y="392"/>
                    <a:pt x="2947" y="392"/>
                  </a:cubicBezTo>
                  <a:cubicBezTo>
                    <a:pt x="2944" y="388"/>
                    <a:pt x="2940" y="384"/>
                    <a:pt x="2940" y="379"/>
                  </a:cubicBezTo>
                  <a:cubicBezTo>
                    <a:pt x="2940" y="372"/>
                    <a:pt x="2953" y="356"/>
                    <a:pt x="2958" y="352"/>
                  </a:cubicBezTo>
                  <a:cubicBezTo>
                    <a:pt x="2966" y="344"/>
                    <a:pt x="2981" y="343"/>
                    <a:pt x="2983" y="335"/>
                  </a:cubicBezTo>
                  <a:cubicBezTo>
                    <a:pt x="2969" y="329"/>
                    <a:pt x="2949" y="330"/>
                    <a:pt x="2936" y="322"/>
                  </a:cubicBezTo>
                  <a:cubicBezTo>
                    <a:pt x="2939" y="320"/>
                    <a:pt x="2943" y="319"/>
                    <a:pt x="2947" y="319"/>
                  </a:cubicBezTo>
                  <a:cubicBezTo>
                    <a:pt x="2959" y="319"/>
                    <a:pt x="2973" y="326"/>
                    <a:pt x="2985" y="327"/>
                  </a:cubicBezTo>
                  <a:cubicBezTo>
                    <a:pt x="2988" y="323"/>
                    <a:pt x="2993" y="320"/>
                    <a:pt x="2998" y="320"/>
                  </a:cubicBezTo>
                  <a:cubicBezTo>
                    <a:pt x="3000" y="320"/>
                    <a:pt x="3003" y="321"/>
                    <a:pt x="3005" y="322"/>
                  </a:cubicBezTo>
                  <a:cubicBezTo>
                    <a:pt x="3011" y="319"/>
                    <a:pt x="3018" y="316"/>
                    <a:pt x="3018" y="308"/>
                  </a:cubicBezTo>
                  <a:cubicBezTo>
                    <a:pt x="3008" y="306"/>
                    <a:pt x="2995" y="306"/>
                    <a:pt x="2991" y="299"/>
                  </a:cubicBezTo>
                  <a:cubicBezTo>
                    <a:pt x="2993" y="297"/>
                    <a:pt x="2996" y="297"/>
                    <a:pt x="2998" y="297"/>
                  </a:cubicBezTo>
                  <a:cubicBezTo>
                    <a:pt x="3002" y="297"/>
                    <a:pt x="3006" y="298"/>
                    <a:pt x="3010" y="299"/>
                  </a:cubicBezTo>
                  <a:cubicBezTo>
                    <a:pt x="3014" y="301"/>
                    <a:pt x="3018" y="302"/>
                    <a:pt x="3021" y="302"/>
                  </a:cubicBezTo>
                  <a:cubicBezTo>
                    <a:pt x="3022" y="302"/>
                    <a:pt x="3022" y="302"/>
                    <a:pt x="3023" y="302"/>
                  </a:cubicBezTo>
                  <a:cubicBezTo>
                    <a:pt x="3028" y="297"/>
                    <a:pt x="3024" y="287"/>
                    <a:pt x="3033" y="286"/>
                  </a:cubicBezTo>
                  <a:cubicBezTo>
                    <a:pt x="3037" y="286"/>
                    <a:pt x="3038" y="290"/>
                    <a:pt x="3042" y="290"/>
                  </a:cubicBezTo>
                  <a:cubicBezTo>
                    <a:pt x="3043" y="290"/>
                    <a:pt x="3043" y="290"/>
                    <a:pt x="3043" y="290"/>
                  </a:cubicBezTo>
                  <a:cubicBezTo>
                    <a:pt x="3047" y="289"/>
                    <a:pt x="3044" y="284"/>
                    <a:pt x="3048" y="284"/>
                  </a:cubicBezTo>
                  <a:cubicBezTo>
                    <a:pt x="3048" y="284"/>
                    <a:pt x="3048" y="284"/>
                    <a:pt x="3049" y="284"/>
                  </a:cubicBezTo>
                  <a:cubicBezTo>
                    <a:pt x="3054" y="285"/>
                    <a:pt x="3054" y="290"/>
                    <a:pt x="3060" y="290"/>
                  </a:cubicBezTo>
                  <a:cubicBezTo>
                    <a:pt x="3067" y="287"/>
                    <a:pt x="3073" y="282"/>
                    <a:pt x="3076" y="275"/>
                  </a:cubicBezTo>
                  <a:cubicBezTo>
                    <a:pt x="3073" y="270"/>
                    <a:pt x="3071" y="265"/>
                    <a:pt x="3067" y="261"/>
                  </a:cubicBezTo>
                  <a:cubicBezTo>
                    <a:pt x="3069" y="258"/>
                    <a:pt x="3073" y="257"/>
                    <a:pt x="3073" y="253"/>
                  </a:cubicBezTo>
                  <a:cubicBezTo>
                    <a:pt x="3070" y="248"/>
                    <a:pt x="3065" y="244"/>
                    <a:pt x="3056" y="244"/>
                  </a:cubicBezTo>
                  <a:cubicBezTo>
                    <a:pt x="3055" y="244"/>
                    <a:pt x="3054" y="244"/>
                    <a:pt x="3053" y="244"/>
                  </a:cubicBezTo>
                  <a:cubicBezTo>
                    <a:pt x="3050" y="242"/>
                    <a:pt x="3045" y="239"/>
                    <a:pt x="3041" y="239"/>
                  </a:cubicBezTo>
                  <a:cubicBezTo>
                    <a:pt x="3039" y="239"/>
                    <a:pt x="3037" y="240"/>
                    <a:pt x="3035" y="241"/>
                  </a:cubicBezTo>
                  <a:cubicBezTo>
                    <a:pt x="3034" y="247"/>
                    <a:pt x="3041" y="247"/>
                    <a:pt x="3040" y="253"/>
                  </a:cubicBezTo>
                  <a:cubicBezTo>
                    <a:pt x="3038" y="256"/>
                    <a:pt x="3034" y="256"/>
                    <a:pt x="3031" y="258"/>
                  </a:cubicBezTo>
                  <a:cubicBezTo>
                    <a:pt x="3034" y="268"/>
                    <a:pt x="3026" y="277"/>
                    <a:pt x="3017" y="277"/>
                  </a:cubicBezTo>
                  <a:cubicBezTo>
                    <a:pt x="3017" y="277"/>
                    <a:pt x="3017" y="277"/>
                    <a:pt x="3016" y="277"/>
                  </a:cubicBezTo>
                  <a:cubicBezTo>
                    <a:pt x="3001" y="275"/>
                    <a:pt x="3012" y="262"/>
                    <a:pt x="3011" y="255"/>
                  </a:cubicBezTo>
                  <a:cubicBezTo>
                    <a:pt x="3010" y="250"/>
                    <a:pt x="3003" y="247"/>
                    <a:pt x="2998" y="247"/>
                  </a:cubicBezTo>
                  <a:cubicBezTo>
                    <a:pt x="2997" y="247"/>
                    <a:pt x="2997" y="247"/>
                    <a:pt x="2997" y="247"/>
                  </a:cubicBezTo>
                  <a:cubicBezTo>
                    <a:pt x="2988" y="249"/>
                    <a:pt x="2994" y="254"/>
                    <a:pt x="2990" y="262"/>
                  </a:cubicBezTo>
                  <a:cubicBezTo>
                    <a:pt x="2990" y="262"/>
                    <a:pt x="2990" y="262"/>
                    <a:pt x="2990" y="262"/>
                  </a:cubicBezTo>
                  <a:cubicBezTo>
                    <a:pt x="2981" y="262"/>
                    <a:pt x="2984" y="251"/>
                    <a:pt x="2979" y="248"/>
                  </a:cubicBezTo>
                  <a:cubicBezTo>
                    <a:pt x="2976" y="245"/>
                    <a:pt x="2964" y="248"/>
                    <a:pt x="2964" y="242"/>
                  </a:cubicBezTo>
                  <a:cubicBezTo>
                    <a:pt x="2964" y="237"/>
                    <a:pt x="2971" y="237"/>
                    <a:pt x="2972" y="232"/>
                  </a:cubicBezTo>
                  <a:cubicBezTo>
                    <a:pt x="2966" y="225"/>
                    <a:pt x="2961" y="217"/>
                    <a:pt x="2953" y="212"/>
                  </a:cubicBezTo>
                  <a:cubicBezTo>
                    <a:pt x="2952" y="212"/>
                    <a:pt x="2951" y="212"/>
                    <a:pt x="2951" y="212"/>
                  </a:cubicBezTo>
                  <a:moveTo>
                    <a:pt x="839" y="202"/>
                  </a:moveTo>
                  <a:cubicBezTo>
                    <a:pt x="830" y="202"/>
                    <a:pt x="820" y="205"/>
                    <a:pt x="818" y="211"/>
                  </a:cubicBezTo>
                  <a:cubicBezTo>
                    <a:pt x="820" y="218"/>
                    <a:pt x="809" y="219"/>
                    <a:pt x="808" y="226"/>
                  </a:cubicBezTo>
                  <a:cubicBezTo>
                    <a:pt x="810" y="228"/>
                    <a:pt x="814" y="228"/>
                    <a:pt x="818" y="228"/>
                  </a:cubicBezTo>
                  <a:cubicBezTo>
                    <a:pt x="819" y="228"/>
                    <a:pt x="819" y="228"/>
                    <a:pt x="820" y="228"/>
                  </a:cubicBezTo>
                  <a:cubicBezTo>
                    <a:pt x="820" y="228"/>
                    <a:pt x="821" y="228"/>
                    <a:pt x="822" y="228"/>
                  </a:cubicBezTo>
                  <a:cubicBezTo>
                    <a:pt x="827" y="228"/>
                    <a:pt x="832" y="228"/>
                    <a:pt x="833" y="234"/>
                  </a:cubicBezTo>
                  <a:cubicBezTo>
                    <a:pt x="832" y="235"/>
                    <a:pt x="830" y="236"/>
                    <a:pt x="829" y="236"/>
                  </a:cubicBezTo>
                  <a:cubicBezTo>
                    <a:pt x="827" y="236"/>
                    <a:pt x="826" y="235"/>
                    <a:pt x="824" y="233"/>
                  </a:cubicBezTo>
                  <a:cubicBezTo>
                    <a:pt x="823" y="232"/>
                    <a:pt x="821" y="231"/>
                    <a:pt x="818" y="231"/>
                  </a:cubicBezTo>
                  <a:cubicBezTo>
                    <a:pt x="818" y="231"/>
                    <a:pt x="818" y="231"/>
                    <a:pt x="818" y="231"/>
                  </a:cubicBezTo>
                  <a:cubicBezTo>
                    <a:pt x="817" y="234"/>
                    <a:pt x="817" y="235"/>
                    <a:pt x="818" y="238"/>
                  </a:cubicBezTo>
                  <a:cubicBezTo>
                    <a:pt x="826" y="238"/>
                    <a:pt x="832" y="246"/>
                    <a:pt x="842" y="247"/>
                  </a:cubicBezTo>
                  <a:cubicBezTo>
                    <a:pt x="843" y="247"/>
                    <a:pt x="844" y="247"/>
                    <a:pt x="845" y="247"/>
                  </a:cubicBezTo>
                  <a:cubicBezTo>
                    <a:pt x="851" y="247"/>
                    <a:pt x="858" y="245"/>
                    <a:pt x="865" y="244"/>
                  </a:cubicBezTo>
                  <a:cubicBezTo>
                    <a:pt x="861" y="232"/>
                    <a:pt x="841" y="222"/>
                    <a:pt x="854" y="206"/>
                  </a:cubicBezTo>
                  <a:cubicBezTo>
                    <a:pt x="851" y="203"/>
                    <a:pt x="845" y="202"/>
                    <a:pt x="839" y="202"/>
                  </a:cubicBezTo>
                  <a:moveTo>
                    <a:pt x="3096" y="176"/>
                  </a:moveTo>
                  <a:cubicBezTo>
                    <a:pt x="3090" y="176"/>
                    <a:pt x="3084" y="176"/>
                    <a:pt x="3080" y="177"/>
                  </a:cubicBezTo>
                  <a:cubicBezTo>
                    <a:pt x="3077" y="181"/>
                    <a:pt x="3080" y="183"/>
                    <a:pt x="3081" y="187"/>
                  </a:cubicBezTo>
                  <a:cubicBezTo>
                    <a:pt x="3076" y="181"/>
                    <a:pt x="3071" y="179"/>
                    <a:pt x="3064" y="179"/>
                  </a:cubicBezTo>
                  <a:cubicBezTo>
                    <a:pt x="3053" y="179"/>
                    <a:pt x="3040" y="186"/>
                    <a:pt x="3035" y="194"/>
                  </a:cubicBezTo>
                  <a:cubicBezTo>
                    <a:pt x="3038" y="195"/>
                    <a:pt x="3043" y="198"/>
                    <a:pt x="3040" y="201"/>
                  </a:cubicBezTo>
                  <a:cubicBezTo>
                    <a:pt x="3039" y="202"/>
                    <a:pt x="3039" y="202"/>
                    <a:pt x="3038" y="202"/>
                  </a:cubicBezTo>
                  <a:cubicBezTo>
                    <a:pt x="3037" y="202"/>
                    <a:pt x="3036" y="202"/>
                    <a:pt x="3036" y="202"/>
                  </a:cubicBezTo>
                  <a:cubicBezTo>
                    <a:pt x="3035" y="202"/>
                    <a:pt x="3034" y="202"/>
                    <a:pt x="3034" y="202"/>
                  </a:cubicBezTo>
                  <a:cubicBezTo>
                    <a:pt x="3033" y="202"/>
                    <a:pt x="3032" y="202"/>
                    <a:pt x="3032" y="203"/>
                  </a:cubicBezTo>
                  <a:cubicBezTo>
                    <a:pt x="3037" y="207"/>
                    <a:pt x="3054" y="219"/>
                    <a:pt x="3035" y="221"/>
                  </a:cubicBezTo>
                  <a:cubicBezTo>
                    <a:pt x="3034" y="218"/>
                    <a:pt x="3033" y="215"/>
                    <a:pt x="3033" y="212"/>
                  </a:cubicBezTo>
                  <a:cubicBezTo>
                    <a:pt x="3012" y="205"/>
                    <a:pt x="3027" y="187"/>
                    <a:pt x="3036" y="179"/>
                  </a:cubicBezTo>
                  <a:cubicBezTo>
                    <a:pt x="3034" y="177"/>
                    <a:pt x="3031" y="176"/>
                    <a:pt x="3027" y="176"/>
                  </a:cubicBezTo>
                  <a:cubicBezTo>
                    <a:pt x="3010" y="176"/>
                    <a:pt x="2985" y="199"/>
                    <a:pt x="2990" y="213"/>
                  </a:cubicBezTo>
                  <a:cubicBezTo>
                    <a:pt x="2993" y="222"/>
                    <a:pt x="3009" y="214"/>
                    <a:pt x="3014" y="222"/>
                  </a:cubicBezTo>
                  <a:cubicBezTo>
                    <a:pt x="3013" y="224"/>
                    <a:pt x="3012" y="225"/>
                    <a:pt x="3009" y="225"/>
                  </a:cubicBezTo>
                  <a:cubicBezTo>
                    <a:pt x="3008" y="225"/>
                    <a:pt x="3006" y="224"/>
                    <a:pt x="3004" y="224"/>
                  </a:cubicBezTo>
                  <a:cubicBezTo>
                    <a:pt x="3002" y="224"/>
                    <a:pt x="3001" y="224"/>
                    <a:pt x="2999" y="224"/>
                  </a:cubicBezTo>
                  <a:cubicBezTo>
                    <a:pt x="2999" y="224"/>
                    <a:pt x="2999" y="224"/>
                    <a:pt x="2999" y="224"/>
                  </a:cubicBezTo>
                  <a:cubicBezTo>
                    <a:pt x="2999" y="230"/>
                    <a:pt x="3004" y="232"/>
                    <a:pt x="3008" y="235"/>
                  </a:cubicBezTo>
                  <a:cubicBezTo>
                    <a:pt x="3013" y="234"/>
                    <a:pt x="3018" y="234"/>
                    <a:pt x="3023" y="234"/>
                  </a:cubicBezTo>
                  <a:cubicBezTo>
                    <a:pt x="3034" y="234"/>
                    <a:pt x="3045" y="235"/>
                    <a:pt x="3056" y="236"/>
                  </a:cubicBezTo>
                  <a:cubicBezTo>
                    <a:pt x="3066" y="237"/>
                    <a:pt x="3077" y="238"/>
                    <a:pt x="3087" y="238"/>
                  </a:cubicBezTo>
                  <a:cubicBezTo>
                    <a:pt x="3092" y="238"/>
                    <a:pt x="3097" y="238"/>
                    <a:pt x="3102" y="238"/>
                  </a:cubicBezTo>
                  <a:cubicBezTo>
                    <a:pt x="3104" y="232"/>
                    <a:pt x="3095" y="231"/>
                    <a:pt x="3100" y="226"/>
                  </a:cubicBezTo>
                  <a:cubicBezTo>
                    <a:pt x="3113" y="230"/>
                    <a:pt x="3115" y="242"/>
                    <a:pt x="3125" y="248"/>
                  </a:cubicBezTo>
                  <a:cubicBezTo>
                    <a:pt x="3124" y="250"/>
                    <a:pt x="3122" y="254"/>
                    <a:pt x="3124" y="256"/>
                  </a:cubicBezTo>
                  <a:cubicBezTo>
                    <a:pt x="3128" y="255"/>
                    <a:pt x="3133" y="254"/>
                    <a:pt x="3137" y="254"/>
                  </a:cubicBezTo>
                  <a:cubicBezTo>
                    <a:pt x="3148" y="254"/>
                    <a:pt x="3157" y="259"/>
                    <a:pt x="3163" y="265"/>
                  </a:cubicBezTo>
                  <a:cubicBezTo>
                    <a:pt x="3159" y="275"/>
                    <a:pt x="3152" y="283"/>
                    <a:pt x="3146" y="290"/>
                  </a:cubicBezTo>
                  <a:cubicBezTo>
                    <a:pt x="3147" y="294"/>
                    <a:pt x="3149" y="296"/>
                    <a:pt x="3148" y="300"/>
                  </a:cubicBezTo>
                  <a:cubicBezTo>
                    <a:pt x="3141" y="303"/>
                    <a:pt x="3130" y="304"/>
                    <a:pt x="3120" y="304"/>
                  </a:cubicBezTo>
                  <a:cubicBezTo>
                    <a:pt x="3117" y="304"/>
                    <a:pt x="3113" y="304"/>
                    <a:pt x="3111" y="303"/>
                  </a:cubicBezTo>
                  <a:cubicBezTo>
                    <a:pt x="3110" y="305"/>
                    <a:pt x="3109" y="306"/>
                    <a:pt x="3107" y="306"/>
                  </a:cubicBezTo>
                  <a:cubicBezTo>
                    <a:pt x="3108" y="316"/>
                    <a:pt x="3112" y="319"/>
                    <a:pt x="3118" y="319"/>
                  </a:cubicBezTo>
                  <a:cubicBezTo>
                    <a:pt x="3122" y="319"/>
                    <a:pt x="3126" y="318"/>
                    <a:pt x="3131" y="317"/>
                  </a:cubicBezTo>
                  <a:cubicBezTo>
                    <a:pt x="3136" y="316"/>
                    <a:pt x="3141" y="314"/>
                    <a:pt x="3146" y="314"/>
                  </a:cubicBezTo>
                  <a:cubicBezTo>
                    <a:pt x="3147" y="314"/>
                    <a:pt x="3148" y="315"/>
                    <a:pt x="3148" y="315"/>
                  </a:cubicBezTo>
                  <a:cubicBezTo>
                    <a:pt x="3153" y="319"/>
                    <a:pt x="3158" y="324"/>
                    <a:pt x="3167" y="325"/>
                  </a:cubicBezTo>
                  <a:cubicBezTo>
                    <a:pt x="3174" y="338"/>
                    <a:pt x="3197" y="336"/>
                    <a:pt x="3204" y="349"/>
                  </a:cubicBezTo>
                  <a:cubicBezTo>
                    <a:pt x="3206" y="349"/>
                    <a:pt x="3211" y="350"/>
                    <a:pt x="3216" y="350"/>
                  </a:cubicBezTo>
                  <a:cubicBezTo>
                    <a:pt x="3220" y="350"/>
                    <a:pt x="3224" y="349"/>
                    <a:pt x="3225" y="346"/>
                  </a:cubicBezTo>
                  <a:cubicBezTo>
                    <a:pt x="3221" y="336"/>
                    <a:pt x="3202" y="337"/>
                    <a:pt x="3199" y="326"/>
                  </a:cubicBezTo>
                  <a:cubicBezTo>
                    <a:pt x="3201" y="325"/>
                    <a:pt x="3202" y="324"/>
                    <a:pt x="3204" y="324"/>
                  </a:cubicBezTo>
                  <a:cubicBezTo>
                    <a:pt x="3209" y="324"/>
                    <a:pt x="3216" y="329"/>
                    <a:pt x="3222" y="333"/>
                  </a:cubicBezTo>
                  <a:cubicBezTo>
                    <a:pt x="3228" y="337"/>
                    <a:pt x="3234" y="342"/>
                    <a:pt x="3237" y="342"/>
                  </a:cubicBezTo>
                  <a:cubicBezTo>
                    <a:pt x="3240" y="342"/>
                    <a:pt x="3242" y="339"/>
                    <a:pt x="3241" y="330"/>
                  </a:cubicBezTo>
                  <a:cubicBezTo>
                    <a:pt x="3244" y="329"/>
                    <a:pt x="3248" y="329"/>
                    <a:pt x="3248" y="327"/>
                  </a:cubicBezTo>
                  <a:cubicBezTo>
                    <a:pt x="3241" y="316"/>
                    <a:pt x="3225" y="313"/>
                    <a:pt x="3216" y="303"/>
                  </a:cubicBezTo>
                  <a:cubicBezTo>
                    <a:pt x="3215" y="298"/>
                    <a:pt x="3215" y="295"/>
                    <a:pt x="3213" y="290"/>
                  </a:cubicBezTo>
                  <a:cubicBezTo>
                    <a:pt x="3215" y="289"/>
                    <a:pt x="3213" y="287"/>
                    <a:pt x="3216" y="287"/>
                  </a:cubicBezTo>
                  <a:cubicBezTo>
                    <a:pt x="3216" y="287"/>
                    <a:pt x="3216" y="287"/>
                    <a:pt x="3216" y="287"/>
                  </a:cubicBezTo>
                  <a:cubicBezTo>
                    <a:pt x="3217" y="287"/>
                    <a:pt x="3217" y="287"/>
                    <a:pt x="3218" y="287"/>
                  </a:cubicBezTo>
                  <a:cubicBezTo>
                    <a:pt x="3224" y="287"/>
                    <a:pt x="3232" y="289"/>
                    <a:pt x="3235" y="294"/>
                  </a:cubicBezTo>
                  <a:cubicBezTo>
                    <a:pt x="3234" y="297"/>
                    <a:pt x="3230" y="297"/>
                    <a:pt x="3231" y="302"/>
                  </a:cubicBezTo>
                  <a:cubicBezTo>
                    <a:pt x="3237" y="305"/>
                    <a:pt x="3244" y="307"/>
                    <a:pt x="3251" y="309"/>
                  </a:cubicBezTo>
                  <a:cubicBezTo>
                    <a:pt x="3251" y="301"/>
                    <a:pt x="3257" y="300"/>
                    <a:pt x="3263" y="298"/>
                  </a:cubicBezTo>
                  <a:cubicBezTo>
                    <a:pt x="3266" y="296"/>
                    <a:pt x="3265" y="292"/>
                    <a:pt x="3267" y="290"/>
                  </a:cubicBezTo>
                  <a:cubicBezTo>
                    <a:pt x="3267" y="290"/>
                    <a:pt x="3268" y="290"/>
                    <a:pt x="3269" y="290"/>
                  </a:cubicBezTo>
                  <a:cubicBezTo>
                    <a:pt x="3271" y="290"/>
                    <a:pt x="3272" y="289"/>
                    <a:pt x="3275" y="289"/>
                  </a:cubicBezTo>
                  <a:cubicBezTo>
                    <a:pt x="3274" y="275"/>
                    <a:pt x="3255" y="278"/>
                    <a:pt x="3246" y="272"/>
                  </a:cubicBezTo>
                  <a:cubicBezTo>
                    <a:pt x="3242" y="270"/>
                    <a:pt x="3243" y="266"/>
                    <a:pt x="3238" y="265"/>
                  </a:cubicBezTo>
                  <a:cubicBezTo>
                    <a:pt x="3238" y="265"/>
                    <a:pt x="3237" y="265"/>
                    <a:pt x="3237" y="265"/>
                  </a:cubicBezTo>
                  <a:cubicBezTo>
                    <a:pt x="3236" y="265"/>
                    <a:pt x="3236" y="265"/>
                    <a:pt x="3235" y="265"/>
                  </a:cubicBezTo>
                  <a:cubicBezTo>
                    <a:pt x="3235" y="265"/>
                    <a:pt x="3234" y="265"/>
                    <a:pt x="3234" y="265"/>
                  </a:cubicBezTo>
                  <a:cubicBezTo>
                    <a:pt x="3232" y="265"/>
                    <a:pt x="3230" y="266"/>
                    <a:pt x="3229" y="266"/>
                  </a:cubicBezTo>
                  <a:cubicBezTo>
                    <a:pt x="3219" y="259"/>
                    <a:pt x="3205" y="255"/>
                    <a:pt x="3198" y="246"/>
                  </a:cubicBezTo>
                  <a:cubicBezTo>
                    <a:pt x="3199" y="244"/>
                    <a:pt x="3201" y="243"/>
                    <a:pt x="3203" y="243"/>
                  </a:cubicBezTo>
                  <a:cubicBezTo>
                    <a:pt x="3205" y="243"/>
                    <a:pt x="3207" y="244"/>
                    <a:pt x="3209" y="244"/>
                  </a:cubicBezTo>
                  <a:cubicBezTo>
                    <a:pt x="3211" y="245"/>
                    <a:pt x="3213" y="245"/>
                    <a:pt x="3215" y="245"/>
                  </a:cubicBezTo>
                  <a:cubicBezTo>
                    <a:pt x="3216" y="245"/>
                    <a:pt x="3218" y="245"/>
                    <a:pt x="3219" y="243"/>
                  </a:cubicBezTo>
                  <a:cubicBezTo>
                    <a:pt x="3217" y="238"/>
                    <a:pt x="3212" y="234"/>
                    <a:pt x="3205" y="234"/>
                  </a:cubicBezTo>
                  <a:cubicBezTo>
                    <a:pt x="3204" y="234"/>
                    <a:pt x="3202" y="234"/>
                    <a:pt x="3200" y="235"/>
                  </a:cubicBezTo>
                  <a:cubicBezTo>
                    <a:pt x="3197" y="232"/>
                    <a:pt x="3197" y="227"/>
                    <a:pt x="3194" y="224"/>
                  </a:cubicBezTo>
                  <a:cubicBezTo>
                    <a:pt x="3193" y="224"/>
                    <a:pt x="3193" y="224"/>
                    <a:pt x="3192" y="224"/>
                  </a:cubicBezTo>
                  <a:cubicBezTo>
                    <a:pt x="3187" y="224"/>
                    <a:pt x="3184" y="221"/>
                    <a:pt x="3178" y="220"/>
                  </a:cubicBezTo>
                  <a:cubicBezTo>
                    <a:pt x="3175" y="220"/>
                    <a:pt x="3173" y="224"/>
                    <a:pt x="3170" y="224"/>
                  </a:cubicBezTo>
                  <a:cubicBezTo>
                    <a:pt x="3169" y="224"/>
                    <a:pt x="3168" y="223"/>
                    <a:pt x="3167" y="222"/>
                  </a:cubicBezTo>
                  <a:cubicBezTo>
                    <a:pt x="3166" y="216"/>
                    <a:pt x="3175" y="219"/>
                    <a:pt x="3175" y="214"/>
                  </a:cubicBezTo>
                  <a:cubicBezTo>
                    <a:pt x="3173" y="210"/>
                    <a:pt x="3169" y="209"/>
                    <a:pt x="3164" y="209"/>
                  </a:cubicBezTo>
                  <a:cubicBezTo>
                    <a:pt x="3160" y="209"/>
                    <a:pt x="3155" y="210"/>
                    <a:pt x="3152" y="213"/>
                  </a:cubicBezTo>
                  <a:cubicBezTo>
                    <a:pt x="3141" y="210"/>
                    <a:pt x="3137" y="202"/>
                    <a:pt x="3134" y="193"/>
                  </a:cubicBezTo>
                  <a:cubicBezTo>
                    <a:pt x="3108" y="193"/>
                    <a:pt x="3108" y="193"/>
                    <a:pt x="3108" y="193"/>
                  </a:cubicBezTo>
                  <a:cubicBezTo>
                    <a:pt x="3104" y="195"/>
                    <a:pt x="3105" y="201"/>
                    <a:pt x="3102" y="203"/>
                  </a:cubicBezTo>
                  <a:cubicBezTo>
                    <a:pt x="3094" y="203"/>
                    <a:pt x="3091" y="198"/>
                    <a:pt x="3084" y="197"/>
                  </a:cubicBezTo>
                  <a:cubicBezTo>
                    <a:pt x="3082" y="199"/>
                    <a:pt x="3084" y="204"/>
                    <a:pt x="3079" y="204"/>
                  </a:cubicBezTo>
                  <a:cubicBezTo>
                    <a:pt x="3079" y="204"/>
                    <a:pt x="3079" y="204"/>
                    <a:pt x="3079" y="204"/>
                  </a:cubicBezTo>
                  <a:cubicBezTo>
                    <a:pt x="3073" y="199"/>
                    <a:pt x="3083" y="194"/>
                    <a:pt x="3084" y="188"/>
                  </a:cubicBezTo>
                  <a:cubicBezTo>
                    <a:pt x="3088" y="189"/>
                    <a:pt x="3090" y="192"/>
                    <a:pt x="3095" y="192"/>
                  </a:cubicBezTo>
                  <a:cubicBezTo>
                    <a:pt x="3103" y="185"/>
                    <a:pt x="3119" y="189"/>
                    <a:pt x="3127" y="185"/>
                  </a:cubicBezTo>
                  <a:cubicBezTo>
                    <a:pt x="3122" y="179"/>
                    <a:pt x="3108" y="176"/>
                    <a:pt x="3096" y="176"/>
                  </a:cubicBezTo>
                  <a:moveTo>
                    <a:pt x="2892" y="174"/>
                  </a:moveTo>
                  <a:cubicBezTo>
                    <a:pt x="2886" y="174"/>
                    <a:pt x="2879" y="178"/>
                    <a:pt x="2879" y="184"/>
                  </a:cubicBezTo>
                  <a:cubicBezTo>
                    <a:pt x="2880" y="189"/>
                    <a:pt x="2886" y="188"/>
                    <a:pt x="2888" y="193"/>
                  </a:cubicBezTo>
                  <a:cubicBezTo>
                    <a:pt x="2887" y="194"/>
                    <a:pt x="2886" y="195"/>
                    <a:pt x="2885" y="196"/>
                  </a:cubicBezTo>
                  <a:cubicBezTo>
                    <a:pt x="2884" y="196"/>
                    <a:pt x="2884" y="196"/>
                    <a:pt x="2884" y="196"/>
                  </a:cubicBezTo>
                  <a:cubicBezTo>
                    <a:pt x="2878" y="196"/>
                    <a:pt x="2878" y="191"/>
                    <a:pt x="2872" y="190"/>
                  </a:cubicBezTo>
                  <a:cubicBezTo>
                    <a:pt x="2869" y="192"/>
                    <a:pt x="2864" y="194"/>
                    <a:pt x="2864" y="199"/>
                  </a:cubicBezTo>
                  <a:cubicBezTo>
                    <a:pt x="2867" y="204"/>
                    <a:pt x="2876" y="204"/>
                    <a:pt x="2885" y="205"/>
                  </a:cubicBezTo>
                  <a:cubicBezTo>
                    <a:pt x="2891" y="210"/>
                    <a:pt x="2892" y="218"/>
                    <a:pt x="2900" y="218"/>
                  </a:cubicBezTo>
                  <a:cubicBezTo>
                    <a:pt x="2900" y="218"/>
                    <a:pt x="2901" y="218"/>
                    <a:pt x="2901" y="218"/>
                  </a:cubicBezTo>
                  <a:cubicBezTo>
                    <a:pt x="2904" y="218"/>
                    <a:pt x="2906" y="217"/>
                    <a:pt x="2909" y="215"/>
                  </a:cubicBezTo>
                  <a:cubicBezTo>
                    <a:pt x="2911" y="214"/>
                    <a:pt x="2914" y="212"/>
                    <a:pt x="2917" y="212"/>
                  </a:cubicBezTo>
                  <a:cubicBezTo>
                    <a:pt x="2918" y="212"/>
                    <a:pt x="2919" y="212"/>
                    <a:pt x="2920" y="213"/>
                  </a:cubicBezTo>
                  <a:cubicBezTo>
                    <a:pt x="2923" y="209"/>
                    <a:pt x="2926" y="206"/>
                    <a:pt x="2926" y="200"/>
                  </a:cubicBezTo>
                  <a:cubicBezTo>
                    <a:pt x="2923" y="194"/>
                    <a:pt x="2913" y="194"/>
                    <a:pt x="2911" y="188"/>
                  </a:cubicBezTo>
                  <a:cubicBezTo>
                    <a:pt x="2913" y="185"/>
                    <a:pt x="2919" y="185"/>
                    <a:pt x="2918" y="179"/>
                  </a:cubicBezTo>
                  <a:cubicBezTo>
                    <a:pt x="2917" y="178"/>
                    <a:pt x="2915" y="177"/>
                    <a:pt x="2912" y="177"/>
                  </a:cubicBezTo>
                  <a:cubicBezTo>
                    <a:pt x="2909" y="177"/>
                    <a:pt x="2905" y="178"/>
                    <a:pt x="2902" y="178"/>
                  </a:cubicBezTo>
                  <a:cubicBezTo>
                    <a:pt x="2900" y="175"/>
                    <a:pt x="2896" y="174"/>
                    <a:pt x="2892" y="174"/>
                  </a:cubicBezTo>
                  <a:moveTo>
                    <a:pt x="2833" y="173"/>
                  </a:moveTo>
                  <a:cubicBezTo>
                    <a:pt x="2828" y="173"/>
                    <a:pt x="2823" y="176"/>
                    <a:pt x="2824" y="181"/>
                  </a:cubicBezTo>
                  <a:cubicBezTo>
                    <a:pt x="2824" y="185"/>
                    <a:pt x="2832" y="186"/>
                    <a:pt x="2831" y="189"/>
                  </a:cubicBezTo>
                  <a:cubicBezTo>
                    <a:pt x="2828" y="188"/>
                    <a:pt x="2822" y="187"/>
                    <a:pt x="2816" y="187"/>
                  </a:cubicBezTo>
                  <a:cubicBezTo>
                    <a:pt x="2813" y="187"/>
                    <a:pt x="2810" y="187"/>
                    <a:pt x="2808" y="188"/>
                  </a:cubicBezTo>
                  <a:cubicBezTo>
                    <a:pt x="2808" y="196"/>
                    <a:pt x="2818" y="211"/>
                    <a:pt x="2809" y="214"/>
                  </a:cubicBezTo>
                  <a:cubicBezTo>
                    <a:pt x="2803" y="205"/>
                    <a:pt x="2801" y="192"/>
                    <a:pt x="2787" y="188"/>
                  </a:cubicBezTo>
                  <a:cubicBezTo>
                    <a:pt x="2785" y="194"/>
                    <a:pt x="2782" y="204"/>
                    <a:pt x="2775" y="204"/>
                  </a:cubicBezTo>
                  <a:cubicBezTo>
                    <a:pt x="2774" y="204"/>
                    <a:pt x="2772" y="203"/>
                    <a:pt x="2771" y="202"/>
                  </a:cubicBezTo>
                  <a:cubicBezTo>
                    <a:pt x="2770" y="197"/>
                    <a:pt x="2778" y="198"/>
                    <a:pt x="2776" y="192"/>
                  </a:cubicBezTo>
                  <a:cubicBezTo>
                    <a:pt x="2774" y="191"/>
                    <a:pt x="2772" y="191"/>
                    <a:pt x="2770" y="191"/>
                  </a:cubicBezTo>
                  <a:cubicBezTo>
                    <a:pt x="2765" y="191"/>
                    <a:pt x="2758" y="194"/>
                    <a:pt x="2753" y="194"/>
                  </a:cubicBezTo>
                  <a:cubicBezTo>
                    <a:pt x="2751" y="192"/>
                    <a:pt x="2752" y="188"/>
                    <a:pt x="2750" y="187"/>
                  </a:cubicBezTo>
                  <a:cubicBezTo>
                    <a:pt x="2749" y="187"/>
                    <a:pt x="2749" y="187"/>
                    <a:pt x="2749" y="187"/>
                  </a:cubicBezTo>
                  <a:cubicBezTo>
                    <a:pt x="2729" y="187"/>
                    <a:pt x="2707" y="193"/>
                    <a:pt x="2705" y="211"/>
                  </a:cubicBezTo>
                  <a:cubicBezTo>
                    <a:pt x="2711" y="213"/>
                    <a:pt x="2712" y="218"/>
                    <a:pt x="2720" y="218"/>
                  </a:cubicBezTo>
                  <a:cubicBezTo>
                    <a:pt x="2722" y="218"/>
                    <a:pt x="2725" y="214"/>
                    <a:pt x="2728" y="214"/>
                  </a:cubicBezTo>
                  <a:cubicBezTo>
                    <a:pt x="2729" y="214"/>
                    <a:pt x="2730" y="215"/>
                    <a:pt x="2731" y="215"/>
                  </a:cubicBezTo>
                  <a:cubicBezTo>
                    <a:pt x="2730" y="224"/>
                    <a:pt x="2714" y="220"/>
                    <a:pt x="2709" y="225"/>
                  </a:cubicBezTo>
                  <a:cubicBezTo>
                    <a:pt x="2712" y="230"/>
                    <a:pt x="2718" y="231"/>
                    <a:pt x="2725" y="231"/>
                  </a:cubicBezTo>
                  <a:cubicBezTo>
                    <a:pt x="2730" y="231"/>
                    <a:pt x="2736" y="231"/>
                    <a:pt x="2741" y="230"/>
                  </a:cubicBezTo>
                  <a:cubicBezTo>
                    <a:pt x="2747" y="229"/>
                    <a:pt x="2752" y="229"/>
                    <a:pt x="2757" y="229"/>
                  </a:cubicBezTo>
                  <a:cubicBezTo>
                    <a:pt x="2764" y="229"/>
                    <a:pt x="2770" y="230"/>
                    <a:pt x="2773" y="234"/>
                  </a:cubicBezTo>
                  <a:cubicBezTo>
                    <a:pt x="2769" y="236"/>
                    <a:pt x="2765" y="237"/>
                    <a:pt x="2760" y="237"/>
                  </a:cubicBezTo>
                  <a:cubicBezTo>
                    <a:pt x="2755" y="237"/>
                    <a:pt x="2751" y="236"/>
                    <a:pt x="2747" y="236"/>
                  </a:cubicBezTo>
                  <a:cubicBezTo>
                    <a:pt x="2742" y="235"/>
                    <a:pt x="2738" y="235"/>
                    <a:pt x="2734" y="235"/>
                  </a:cubicBezTo>
                  <a:cubicBezTo>
                    <a:pt x="2727" y="235"/>
                    <a:pt x="2720" y="236"/>
                    <a:pt x="2717" y="242"/>
                  </a:cubicBezTo>
                  <a:cubicBezTo>
                    <a:pt x="2724" y="248"/>
                    <a:pt x="2734" y="251"/>
                    <a:pt x="2745" y="251"/>
                  </a:cubicBezTo>
                  <a:cubicBezTo>
                    <a:pt x="2749" y="251"/>
                    <a:pt x="2753" y="250"/>
                    <a:pt x="2757" y="250"/>
                  </a:cubicBezTo>
                  <a:cubicBezTo>
                    <a:pt x="2759" y="254"/>
                    <a:pt x="2759" y="260"/>
                    <a:pt x="2764" y="262"/>
                  </a:cubicBezTo>
                  <a:cubicBezTo>
                    <a:pt x="2775" y="261"/>
                    <a:pt x="2782" y="257"/>
                    <a:pt x="2794" y="257"/>
                  </a:cubicBezTo>
                  <a:cubicBezTo>
                    <a:pt x="2795" y="257"/>
                    <a:pt x="2797" y="257"/>
                    <a:pt x="2798" y="257"/>
                  </a:cubicBezTo>
                  <a:cubicBezTo>
                    <a:pt x="2808" y="253"/>
                    <a:pt x="2821" y="244"/>
                    <a:pt x="2832" y="244"/>
                  </a:cubicBezTo>
                  <a:cubicBezTo>
                    <a:pt x="2835" y="244"/>
                    <a:pt x="2839" y="245"/>
                    <a:pt x="2841" y="247"/>
                  </a:cubicBezTo>
                  <a:cubicBezTo>
                    <a:pt x="2841" y="249"/>
                    <a:pt x="2835" y="247"/>
                    <a:pt x="2836" y="251"/>
                  </a:cubicBezTo>
                  <a:cubicBezTo>
                    <a:pt x="2838" y="254"/>
                    <a:pt x="2842" y="255"/>
                    <a:pt x="2846" y="255"/>
                  </a:cubicBezTo>
                  <a:cubicBezTo>
                    <a:pt x="2849" y="255"/>
                    <a:pt x="2852" y="254"/>
                    <a:pt x="2856" y="253"/>
                  </a:cubicBezTo>
                  <a:cubicBezTo>
                    <a:pt x="2860" y="253"/>
                    <a:pt x="2863" y="252"/>
                    <a:pt x="2867" y="252"/>
                  </a:cubicBezTo>
                  <a:cubicBezTo>
                    <a:pt x="2868" y="252"/>
                    <a:pt x="2869" y="252"/>
                    <a:pt x="2870" y="252"/>
                  </a:cubicBezTo>
                  <a:cubicBezTo>
                    <a:pt x="2872" y="247"/>
                    <a:pt x="2863" y="249"/>
                    <a:pt x="2864" y="244"/>
                  </a:cubicBezTo>
                  <a:cubicBezTo>
                    <a:pt x="2865" y="241"/>
                    <a:pt x="2869" y="240"/>
                    <a:pt x="2873" y="240"/>
                  </a:cubicBezTo>
                  <a:cubicBezTo>
                    <a:pt x="2876" y="240"/>
                    <a:pt x="2878" y="241"/>
                    <a:pt x="2880" y="241"/>
                  </a:cubicBezTo>
                  <a:cubicBezTo>
                    <a:pt x="2883" y="239"/>
                    <a:pt x="2885" y="237"/>
                    <a:pt x="2882" y="233"/>
                  </a:cubicBezTo>
                  <a:cubicBezTo>
                    <a:pt x="2870" y="231"/>
                    <a:pt x="2860" y="226"/>
                    <a:pt x="2850" y="222"/>
                  </a:cubicBezTo>
                  <a:cubicBezTo>
                    <a:pt x="2843" y="214"/>
                    <a:pt x="2843" y="201"/>
                    <a:pt x="2837" y="192"/>
                  </a:cubicBezTo>
                  <a:cubicBezTo>
                    <a:pt x="2840" y="188"/>
                    <a:pt x="2847" y="188"/>
                    <a:pt x="2848" y="183"/>
                  </a:cubicBezTo>
                  <a:cubicBezTo>
                    <a:pt x="2847" y="177"/>
                    <a:pt x="2840" y="173"/>
                    <a:pt x="2833" y="173"/>
                  </a:cubicBezTo>
                  <a:moveTo>
                    <a:pt x="2665" y="164"/>
                  </a:moveTo>
                  <a:cubicBezTo>
                    <a:pt x="2658" y="164"/>
                    <a:pt x="2651" y="166"/>
                    <a:pt x="2645" y="171"/>
                  </a:cubicBezTo>
                  <a:cubicBezTo>
                    <a:pt x="2656" y="187"/>
                    <a:pt x="2635" y="198"/>
                    <a:pt x="2632" y="214"/>
                  </a:cubicBezTo>
                  <a:cubicBezTo>
                    <a:pt x="2636" y="217"/>
                    <a:pt x="2642" y="217"/>
                    <a:pt x="2648" y="217"/>
                  </a:cubicBezTo>
                  <a:cubicBezTo>
                    <a:pt x="2649" y="217"/>
                    <a:pt x="2651" y="217"/>
                    <a:pt x="2652" y="217"/>
                  </a:cubicBezTo>
                  <a:cubicBezTo>
                    <a:pt x="2655" y="221"/>
                    <a:pt x="2659" y="222"/>
                    <a:pt x="2662" y="222"/>
                  </a:cubicBezTo>
                  <a:cubicBezTo>
                    <a:pt x="2669" y="222"/>
                    <a:pt x="2677" y="216"/>
                    <a:pt x="2683" y="213"/>
                  </a:cubicBezTo>
                  <a:cubicBezTo>
                    <a:pt x="2696" y="197"/>
                    <a:pt x="2717" y="189"/>
                    <a:pt x="2734" y="177"/>
                  </a:cubicBezTo>
                  <a:cubicBezTo>
                    <a:pt x="2728" y="172"/>
                    <a:pt x="2718" y="171"/>
                    <a:pt x="2710" y="167"/>
                  </a:cubicBezTo>
                  <a:cubicBezTo>
                    <a:pt x="2705" y="169"/>
                    <a:pt x="2703" y="172"/>
                    <a:pt x="2697" y="173"/>
                  </a:cubicBezTo>
                  <a:cubicBezTo>
                    <a:pt x="2689" y="168"/>
                    <a:pt x="2677" y="164"/>
                    <a:pt x="2665" y="164"/>
                  </a:cubicBezTo>
                  <a:moveTo>
                    <a:pt x="1117" y="163"/>
                  </a:moveTo>
                  <a:cubicBezTo>
                    <a:pt x="1114" y="163"/>
                    <a:pt x="1113" y="165"/>
                    <a:pt x="1114" y="168"/>
                  </a:cubicBezTo>
                  <a:cubicBezTo>
                    <a:pt x="1115" y="170"/>
                    <a:pt x="1116" y="172"/>
                    <a:pt x="1119" y="172"/>
                  </a:cubicBezTo>
                  <a:cubicBezTo>
                    <a:pt x="1121" y="172"/>
                    <a:pt x="1123" y="171"/>
                    <a:pt x="1126" y="166"/>
                  </a:cubicBezTo>
                  <a:cubicBezTo>
                    <a:pt x="1122" y="164"/>
                    <a:pt x="1119" y="163"/>
                    <a:pt x="1117" y="163"/>
                  </a:cubicBezTo>
                  <a:moveTo>
                    <a:pt x="1237" y="150"/>
                  </a:moveTo>
                  <a:cubicBezTo>
                    <a:pt x="1235" y="150"/>
                    <a:pt x="1233" y="150"/>
                    <a:pt x="1231" y="150"/>
                  </a:cubicBezTo>
                  <a:cubicBezTo>
                    <a:pt x="1228" y="154"/>
                    <a:pt x="1233" y="159"/>
                    <a:pt x="1229" y="161"/>
                  </a:cubicBezTo>
                  <a:cubicBezTo>
                    <a:pt x="1224" y="158"/>
                    <a:pt x="1219" y="158"/>
                    <a:pt x="1214" y="158"/>
                  </a:cubicBezTo>
                  <a:cubicBezTo>
                    <a:pt x="1207" y="158"/>
                    <a:pt x="1200" y="159"/>
                    <a:pt x="1193" y="161"/>
                  </a:cubicBezTo>
                  <a:cubicBezTo>
                    <a:pt x="1186" y="162"/>
                    <a:pt x="1180" y="164"/>
                    <a:pt x="1174" y="164"/>
                  </a:cubicBezTo>
                  <a:cubicBezTo>
                    <a:pt x="1172" y="164"/>
                    <a:pt x="1171" y="164"/>
                    <a:pt x="1169" y="163"/>
                  </a:cubicBezTo>
                  <a:cubicBezTo>
                    <a:pt x="1165" y="167"/>
                    <a:pt x="1170" y="176"/>
                    <a:pt x="1166" y="181"/>
                  </a:cubicBezTo>
                  <a:cubicBezTo>
                    <a:pt x="1168" y="186"/>
                    <a:pt x="1174" y="188"/>
                    <a:pt x="1175" y="193"/>
                  </a:cubicBezTo>
                  <a:cubicBezTo>
                    <a:pt x="1173" y="197"/>
                    <a:pt x="1170" y="201"/>
                    <a:pt x="1163" y="201"/>
                  </a:cubicBezTo>
                  <a:cubicBezTo>
                    <a:pt x="1163" y="201"/>
                    <a:pt x="1162" y="201"/>
                    <a:pt x="1162" y="201"/>
                  </a:cubicBezTo>
                  <a:cubicBezTo>
                    <a:pt x="1158" y="198"/>
                    <a:pt x="1165" y="195"/>
                    <a:pt x="1162" y="192"/>
                  </a:cubicBezTo>
                  <a:cubicBezTo>
                    <a:pt x="1160" y="192"/>
                    <a:pt x="1158" y="192"/>
                    <a:pt x="1156" y="192"/>
                  </a:cubicBezTo>
                  <a:cubicBezTo>
                    <a:pt x="1153" y="192"/>
                    <a:pt x="1149" y="192"/>
                    <a:pt x="1145" y="192"/>
                  </a:cubicBezTo>
                  <a:cubicBezTo>
                    <a:pt x="1141" y="192"/>
                    <a:pt x="1137" y="192"/>
                    <a:pt x="1133" y="192"/>
                  </a:cubicBezTo>
                  <a:cubicBezTo>
                    <a:pt x="1115" y="192"/>
                    <a:pt x="1099" y="194"/>
                    <a:pt x="1105" y="211"/>
                  </a:cubicBezTo>
                  <a:cubicBezTo>
                    <a:pt x="1111" y="215"/>
                    <a:pt x="1134" y="220"/>
                    <a:pt x="1136" y="231"/>
                  </a:cubicBezTo>
                  <a:cubicBezTo>
                    <a:pt x="1137" y="238"/>
                    <a:pt x="1131" y="242"/>
                    <a:pt x="1126" y="242"/>
                  </a:cubicBezTo>
                  <a:cubicBezTo>
                    <a:pt x="1122" y="242"/>
                    <a:pt x="1118" y="240"/>
                    <a:pt x="1117" y="237"/>
                  </a:cubicBezTo>
                  <a:cubicBezTo>
                    <a:pt x="1118" y="232"/>
                    <a:pt x="1124" y="233"/>
                    <a:pt x="1125" y="227"/>
                  </a:cubicBezTo>
                  <a:cubicBezTo>
                    <a:pt x="1106" y="225"/>
                    <a:pt x="1100" y="214"/>
                    <a:pt x="1080" y="213"/>
                  </a:cubicBezTo>
                  <a:cubicBezTo>
                    <a:pt x="1074" y="215"/>
                    <a:pt x="1078" y="220"/>
                    <a:pt x="1074" y="222"/>
                  </a:cubicBezTo>
                  <a:cubicBezTo>
                    <a:pt x="1073" y="222"/>
                    <a:pt x="1073" y="222"/>
                    <a:pt x="1073" y="222"/>
                  </a:cubicBezTo>
                  <a:cubicBezTo>
                    <a:pt x="1071" y="222"/>
                    <a:pt x="1069" y="221"/>
                    <a:pt x="1067" y="220"/>
                  </a:cubicBezTo>
                  <a:cubicBezTo>
                    <a:pt x="1066" y="219"/>
                    <a:pt x="1064" y="218"/>
                    <a:pt x="1062" y="218"/>
                  </a:cubicBezTo>
                  <a:cubicBezTo>
                    <a:pt x="1061" y="218"/>
                    <a:pt x="1060" y="218"/>
                    <a:pt x="1059" y="219"/>
                  </a:cubicBezTo>
                  <a:cubicBezTo>
                    <a:pt x="1054" y="233"/>
                    <a:pt x="1082" y="226"/>
                    <a:pt x="1085" y="237"/>
                  </a:cubicBezTo>
                  <a:cubicBezTo>
                    <a:pt x="1082" y="237"/>
                    <a:pt x="1079" y="238"/>
                    <a:pt x="1076" y="238"/>
                  </a:cubicBezTo>
                  <a:cubicBezTo>
                    <a:pt x="1067" y="238"/>
                    <a:pt x="1058" y="235"/>
                    <a:pt x="1054" y="229"/>
                  </a:cubicBezTo>
                  <a:cubicBezTo>
                    <a:pt x="1051" y="226"/>
                    <a:pt x="1052" y="221"/>
                    <a:pt x="1047" y="218"/>
                  </a:cubicBezTo>
                  <a:cubicBezTo>
                    <a:pt x="1037" y="220"/>
                    <a:pt x="1032" y="224"/>
                    <a:pt x="1027" y="230"/>
                  </a:cubicBezTo>
                  <a:cubicBezTo>
                    <a:pt x="1035" y="238"/>
                    <a:pt x="1037" y="252"/>
                    <a:pt x="1031" y="264"/>
                  </a:cubicBezTo>
                  <a:cubicBezTo>
                    <a:pt x="1034" y="264"/>
                    <a:pt x="1037" y="265"/>
                    <a:pt x="1041" y="265"/>
                  </a:cubicBezTo>
                  <a:cubicBezTo>
                    <a:pt x="1044" y="265"/>
                    <a:pt x="1047" y="264"/>
                    <a:pt x="1049" y="264"/>
                  </a:cubicBezTo>
                  <a:cubicBezTo>
                    <a:pt x="1052" y="264"/>
                    <a:pt x="1055" y="264"/>
                    <a:pt x="1058" y="264"/>
                  </a:cubicBezTo>
                  <a:cubicBezTo>
                    <a:pt x="1067" y="264"/>
                    <a:pt x="1075" y="266"/>
                    <a:pt x="1078" y="275"/>
                  </a:cubicBezTo>
                  <a:cubicBezTo>
                    <a:pt x="1080" y="281"/>
                    <a:pt x="1076" y="285"/>
                    <a:pt x="1080" y="292"/>
                  </a:cubicBezTo>
                  <a:cubicBezTo>
                    <a:pt x="1078" y="293"/>
                    <a:pt x="1076" y="293"/>
                    <a:pt x="1075" y="293"/>
                  </a:cubicBezTo>
                  <a:cubicBezTo>
                    <a:pt x="1066" y="293"/>
                    <a:pt x="1067" y="281"/>
                    <a:pt x="1066" y="274"/>
                  </a:cubicBezTo>
                  <a:cubicBezTo>
                    <a:pt x="1063" y="272"/>
                    <a:pt x="1058" y="271"/>
                    <a:pt x="1052" y="271"/>
                  </a:cubicBezTo>
                  <a:cubicBezTo>
                    <a:pt x="1048" y="271"/>
                    <a:pt x="1044" y="271"/>
                    <a:pt x="1041" y="272"/>
                  </a:cubicBezTo>
                  <a:cubicBezTo>
                    <a:pt x="1040" y="278"/>
                    <a:pt x="1047" y="278"/>
                    <a:pt x="1047" y="283"/>
                  </a:cubicBezTo>
                  <a:cubicBezTo>
                    <a:pt x="1045" y="287"/>
                    <a:pt x="1038" y="286"/>
                    <a:pt x="1035" y="290"/>
                  </a:cubicBezTo>
                  <a:cubicBezTo>
                    <a:pt x="1036" y="302"/>
                    <a:pt x="1018" y="308"/>
                    <a:pt x="1001" y="308"/>
                  </a:cubicBezTo>
                  <a:cubicBezTo>
                    <a:pt x="989" y="308"/>
                    <a:pt x="978" y="305"/>
                    <a:pt x="974" y="300"/>
                  </a:cubicBezTo>
                  <a:cubicBezTo>
                    <a:pt x="976" y="297"/>
                    <a:pt x="980" y="296"/>
                    <a:pt x="984" y="296"/>
                  </a:cubicBezTo>
                  <a:cubicBezTo>
                    <a:pt x="991" y="296"/>
                    <a:pt x="998" y="299"/>
                    <a:pt x="1003" y="301"/>
                  </a:cubicBezTo>
                  <a:cubicBezTo>
                    <a:pt x="1016" y="296"/>
                    <a:pt x="1025" y="288"/>
                    <a:pt x="1028" y="275"/>
                  </a:cubicBezTo>
                  <a:cubicBezTo>
                    <a:pt x="1016" y="268"/>
                    <a:pt x="1026" y="250"/>
                    <a:pt x="1024" y="239"/>
                  </a:cubicBezTo>
                  <a:cubicBezTo>
                    <a:pt x="1023" y="234"/>
                    <a:pt x="1016" y="233"/>
                    <a:pt x="1017" y="228"/>
                  </a:cubicBezTo>
                  <a:cubicBezTo>
                    <a:pt x="1027" y="222"/>
                    <a:pt x="1026" y="208"/>
                    <a:pt x="1013" y="205"/>
                  </a:cubicBezTo>
                  <a:cubicBezTo>
                    <a:pt x="1011" y="201"/>
                    <a:pt x="1012" y="197"/>
                    <a:pt x="1008" y="195"/>
                  </a:cubicBezTo>
                  <a:cubicBezTo>
                    <a:pt x="1007" y="195"/>
                    <a:pt x="1005" y="195"/>
                    <a:pt x="1004" y="195"/>
                  </a:cubicBezTo>
                  <a:cubicBezTo>
                    <a:pt x="1000" y="195"/>
                    <a:pt x="997" y="195"/>
                    <a:pt x="997" y="199"/>
                  </a:cubicBezTo>
                  <a:cubicBezTo>
                    <a:pt x="998" y="204"/>
                    <a:pt x="1008" y="201"/>
                    <a:pt x="1008" y="206"/>
                  </a:cubicBezTo>
                  <a:cubicBezTo>
                    <a:pt x="1007" y="207"/>
                    <a:pt x="1005" y="207"/>
                    <a:pt x="1004" y="207"/>
                  </a:cubicBezTo>
                  <a:cubicBezTo>
                    <a:pt x="1002" y="207"/>
                    <a:pt x="1000" y="207"/>
                    <a:pt x="998" y="206"/>
                  </a:cubicBezTo>
                  <a:cubicBezTo>
                    <a:pt x="996" y="206"/>
                    <a:pt x="994" y="205"/>
                    <a:pt x="992" y="205"/>
                  </a:cubicBezTo>
                  <a:cubicBezTo>
                    <a:pt x="991" y="205"/>
                    <a:pt x="989" y="206"/>
                    <a:pt x="988" y="206"/>
                  </a:cubicBezTo>
                  <a:cubicBezTo>
                    <a:pt x="986" y="220"/>
                    <a:pt x="979" y="230"/>
                    <a:pt x="964" y="233"/>
                  </a:cubicBezTo>
                  <a:cubicBezTo>
                    <a:pt x="962" y="240"/>
                    <a:pt x="970" y="245"/>
                    <a:pt x="965" y="253"/>
                  </a:cubicBezTo>
                  <a:cubicBezTo>
                    <a:pt x="972" y="259"/>
                    <a:pt x="980" y="264"/>
                    <a:pt x="987" y="270"/>
                  </a:cubicBezTo>
                  <a:cubicBezTo>
                    <a:pt x="985" y="274"/>
                    <a:pt x="983" y="277"/>
                    <a:pt x="978" y="278"/>
                  </a:cubicBezTo>
                  <a:cubicBezTo>
                    <a:pt x="958" y="270"/>
                    <a:pt x="940" y="257"/>
                    <a:pt x="912" y="257"/>
                  </a:cubicBezTo>
                  <a:cubicBezTo>
                    <a:pt x="908" y="257"/>
                    <a:pt x="905" y="257"/>
                    <a:pt x="902" y="257"/>
                  </a:cubicBezTo>
                  <a:cubicBezTo>
                    <a:pt x="898" y="256"/>
                    <a:pt x="897" y="251"/>
                    <a:pt x="894" y="249"/>
                  </a:cubicBezTo>
                  <a:cubicBezTo>
                    <a:pt x="890" y="249"/>
                    <a:pt x="886" y="246"/>
                    <a:pt x="883" y="246"/>
                  </a:cubicBezTo>
                  <a:cubicBezTo>
                    <a:pt x="881" y="246"/>
                    <a:pt x="880" y="247"/>
                    <a:pt x="879" y="248"/>
                  </a:cubicBezTo>
                  <a:cubicBezTo>
                    <a:pt x="877" y="260"/>
                    <a:pt x="900" y="258"/>
                    <a:pt x="903" y="270"/>
                  </a:cubicBezTo>
                  <a:cubicBezTo>
                    <a:pt x="899" y="272"/>
                    <a:pt x="893" y="276"/>
                    <a:pt x="887" y="276"/>
                  </a:cubicBezTo>
                  <a:cubicBezTo>
                    <a:pt x="887" y="276"/>
                    <a:pt x="886" y="276"/>
                    <a:pt x="885" y="276"/>
                  </a:cubicBezTo>
                  <a:cubicBezTo>
                    <a:pt x="882" y="273"/>
                    <a:pt x="887" y="269"/>
                    <a:pt x="884" y="266"/>
                  </a:cubicBezTo>
                  <a:cubicBezTo>
                    <a:pt x="875" y="268"/>
                    <a:pt x="870" y="274"/>
                    <a:pt x="861" y="274"/>
                  </a:cubicBezTo>
                  <a:cubicBezTo>
                    <a:pt x="858" y="274"/>
                    <a:pt x="856" y="274"/>
                    <a:pt x="852" y="273"/>
                  </a:cubicBezTo>
                  <a:cubicBezTo>
                    <a:pt x="846" y="276"/>
                    <a:pt x="838" y="284"/>
                    <a:pt x="829" y="284"/>
                  </a:cubicBezTo>
                  <a:cubicBezTo>
                    <a:pt x="827" y="284"/>
                    <a:pt x="825" y="284"/>
                    <a:pt x="823" y="283"/>
                  </a:cubicBezTo>
                  <a:cubicBezTo>
                    <a:pt x="827" y="279"/>
                    <a:pt x="837" y="275"/>
                    <a:pt x="834" y="268"/>
                  </a:cubicBezTo>
                  <a:cubicBezTo>
                    <a:pt x="834" y="268"/>
                    <a:pt x="833" y="268"/>
                    <a:pt x="833" y="268"/>
                  </a:cubicBezTo>
                  <a:cubicBezTo>
                    <a:pt x="826" y="268"/>
                    <a:pt x="822" y="274"/>
                    <a:pt x="817" y="275"/>
                  </a:cubicBezTo>
                  <a:cubicBezTo>
                    <a:pt x="815" y="275"/>
                    <a:pt x="814" y="275"/>
                    <a:pt x="812" y="275"/>
                  </a:cubicBezTo>
                  <a:cubicBezTo>
                    <a:pt x="811" y="275"/>
                    <a:pt x="810" y="275"/>
                    <a:pt x="809" y="275"/>
                  </a:cubicBezTo>
                  <a:cubicBezTo>
                    <a:pt x="808" y="275"/>
                    <a:pt x="806" y="275"/>
                    <a:pt x="805" y="275"/>
                  </a:cubicBezTo>
                  <a:cubicBezTo>
                    <a:pt x="803" y="275"/>
                    <a:pt x="801" y="275"/>
                    <a:pt x="799" y="276"/>
                  </a:cubicBezTo>
                  <a:cubicBezTo>
                    <a:pt x="796" y="277"/>
                    <a:pt x="791" y="281"/>
                    <a:pt x="787" y="283"/>
                  </a:cubicBezTo>
                  <a:cubicBezTo>
                    <a:pt x="784" y="284"/>
                    <a:pt x="780" y="285"/>
                    <a:pt x="778" y="286"/>
                  </a:cubicBezTo>
                  <a:cubicBezTo>
                    <a:pt x="770" y="290"/>
                    <a:pt x="767" y="298"/>
                    <a:pt x="761" y="299"/>
                  </a:cubicBezTo>
                  <a:cubicBezTo>
                    <a:pt x="760" y="299"/>
                    <a:pt x="760" y="299"/>
                    <a:pt x="759" y="299"/>
                  </a:cubicBezTo>
                  <a:cubicBezTo>
                    <a:pt x="753" y="299"/>
                    <a:pt x="746" y="295"/>
                    <a:pt x="743" y="291"/>
                  </a:cubicBezTo>
                  <a:cubicBezTo>
                    <a:pt x="745" y="285"/>
                    <a:pt x="758" y="288"/>
                    <a:pt x="761" y="282"/>
                  </a:cubicBezTo>
                  <a:cubicBezTo>
                    <a:pt x="755" y="276"/>
                    <a:pt x="745" y="270"/>
                    <a:pt x="734" y="270"/>
                  </a:cubicBezTo>
                  <a:cubicBezTo>
                    <a:pt x="732" y="270"/>
                    <a:pt x="730" y="271"/>
                    <a:pt x="728" y="271"/>
                  </a:cubicBezTo>
                  <a:cubicBezTo>
                    <a:pt x="733" y="277"/>
                    <a:pt x="731" y="284"/>
                    <a:pt x="732" y="292"/>
                  </a:cubicBezTo>
                  <a:cubicBezTo>
                    <a:pt x="733" y="298"/>
                    <a:pt x="742" y="307"/>
                    <a:pt x="732" y="309"/>
                  </a:cubicBezTo>
                  <a:cubicBezTo>
                    <a:pt x="726" y="308"/>
                    <a:pt x="724" y="303"/>
                    <a:pt x="716" y="303"/>
                  </a:cubicBezTo>
                  <a:cubicBezTo>
                    <a:pt x="715" y="303"/>
                    <a:pt x="713" y="303"/>
                    <a:pt x="711" y="303"/>
                  </a:cubicBezTo>
                  <a:cubicBezTo>
                    <a:pt x="707" y="310"/>
                    <a:pt x="696" y="312"/>
                    <a:pt x="691" y="319"/>
                  </a:cubicBezTo>
                  <a:cubicBezTo>
                    <a:pt x="693" y="323"/>
                    <a:pt x="698" y="325"/>
                    <a:pt x="695" y="329"/>
                  </a:cubicBezTo>
                  <a:cubicBezTo>
                    <a:pt x="693" y="330"/>
                    <a:pt x="691" y="330"/>
                    <a:pt x="690" y="330"/>
                  </a:cubicBezTo>
                  <a:cubicBezTo>
                    <a:pt x="684" y="330"/>
                    <a:pt x="678" y="328"/>
                    <a:pt x="673" y="325"/>
                  </a:cubicBezTo>
                  <a:cubicBezTo>
                    <a:pt x="668" y="323"/>
                    <a:pt x="663" y="321"/>
                    <a:pt x="658" y="321"/>
                  </a:cubicBezTo>
                  <a:cubicBezTo>
                    <a:pt x="658" y="321"/>
                    <a:pt x="658" y="321"/>
                    <a:pt x="658" y="321"/>
                  </a:cubicBezTo>
                  <a:cubicBezTo>
                    <a:pt x="655" y="325"/>
                    <a:pt x="661" y="329"/>
                    <a:pt x="663" y="332"/>
                  </a:cubicBezTo>
                  <a:cubicBezTo>
                    <a:pt x="665" y="334"/>
                    <a:pt x="673" y="332"/>
                    <a:pt x="674" y="335"/>
                  </a:cubicBezTo>
                  <a:cubicBezTo>
                    <a:pt x="672" y="340"/>
                    <a:pt x="669" y="342"/>
                    <a:pt x="666" y="342"/>
                  </a:cubicBezTo>
                  <a:cubicBezTo>
                    <a:pt x="660" y="342"/>
                    <a:pt x="654" y="337"/>
                    <a:pt x="649" y="335"/>
                  </a:cubicBezTo>
                  <a:cubicBezTo>
                    <a:pt x="646" y="333"/>
                    <a:pt x="643" y="334"/>
                    <a:pt x="640" y="333"/>
                  </a:cubicBezTo>
                  <a:cubicBezTo>
                    <a:pt x="631" y="328"/>
                    <a:pt x="639" y="322"/>
                    <a:pt x="642" y="315"/>
                  </a:cubicBezTo>
                  <a:cubicBezTo>
                    <a:pt x="635" y="307"/>
                    <a:pt x="615" y="305"/>
                    <a:pt x="616" y="293"/>
                  </a:cubicBezTo>
                  <a:cubicBezTo>
                    <a:pt x="626" y="294"/>
                    <a:pt x="636" y="303"/>
                    <a:pt x="650" y="306"/>
                  </a:cubicBezTo>
                  <a:cubicBezTo>
                    <a:pt x="660" y="308"/>
                    <a:pt x="669" y="309"/>
                    <a:pt x="678" y="309"/>
                  </a:cubicBezTo>
                  <a:cubicBezTo>
                    <a:pt x="689" y="309"/>
                    <a:pt x="699" y="307"/>
                    <a:pt x="705" y="299"/>
                  </a:cubicBezTo>
                  <a:cubicBezTo>
                    <a:pt x="710" y="290"/>
                    <a:pt x="696" y="279"/>
                    <a:pt x="684" y="279"/>
                  </a:cubicBezTo>
                  <a:cubicBezTo>
                    <a:pt x="683" y="279"/>
                    <a:pt x="683" y="279"/>
                    <a:pt x="683" y="279"/>
                  </a:cubicBezTo>
                  <a:cubicBezTo>
                    <a:pt x="667" y="270"/>
                    <a:pt x="646" y="265"/>
                    <a:pt x="621" y="264"/>
                  </a:cubicBezTo>
                  <a:cubicBezTo>
                    <a:pt x="620" y="260"/>
                    <a:pt x="621" y="255"/>
                    <a:pt x="619" y="253"/>
                  </a:cubicBezTo>
                  <a:cubicBezTo>
                    <a:pt x="609" y="255"/>
                    <a:pt x="602" y="259"/>
                    <a:pt x="592" y="261"/>
                  </a:cubicBezTo>
                  <a:cubicBezTo>
                    <a:pt x="591" y="259"/>
                    <a:pt x="588" y="259"/>
                    <a:pt x="588" y="256"/>
                  </a:cubicBezTo>
                  <a:cubicBezTo>
                    <a:pt x="592" y="252"/>
                    <a:pt x="599" y="248"/>
                    <a:pt x="594" y="241"/>
                  </a:cubicBezTo>
                  <a:cubicBezTo>
                    <a:pt x="592" y="241"/>
                    <a:pt x="591" y="240"/>
                    <a:pt x="590" y="240"/>
                  </a:cubicBezTo>
                  <a:cubicBezTo>
                    <a:pt x="586" y="240"/>
                    <a:pt x="583" y="243"/>
                    <a:pt x="578" y="243"/>
                  </a:cubicBezTo>
                  <a:cubicBezTo>
                    <a:pt x="577" y="240"/>
                    <a:pt x="578" y="235"/>
                    <a:pt x="573" y="235"/>
                  </a:cubicBezTo>
                  <a:cubicBezTo>
                    <a:pt x="572" y="235"/>
                    <a:pt x="572" y="235"/>
                    <a:pt x="572" y="235"/>
                  </a:cubicBezTo>
                  <a:cubicBezTo>
                    <a:pt x="565" y="237"/>
                    <a:pt x="569" y="243"/>
                    <a:pt x="562" y="245"/>
                  </a:cubicBezTo>
                  <a:cubicBezTo>
                    <a:pt x="561" y="245"/>
                    <a:pt x="560" y="245"/>
                    <a:pt x="560" y="245"/>
                  </a:cubicBezTo>
                  <a:cubicBezTo>
                    <a:pt x="554" y="245"/>
                    <a:pt x="549" y="241"/>
                    <a:pt x="544" y="239"/>
                  </a:cubicBezTo>
                  <a:cubicBezTo>
                    <a:pt x="537" y="245"/>
                    <a:pt x="527" y="250"/>
                    <a:pt x="516" y="250"/>
                  </a:cubicBezTo>
                  <a:cubicBezTo>
                    <a:pt x="513" y="250"/>
                    <a:pt x="510" y="250"/>
                    <a:pt x="506" y="249"/>
                  </a:cubicBezTo>
                  <a:cubicBezTo>
                    <a:pt x="504" y="252"/>
                    <a:pt x="509" y="254"/>
                    <a:pt x="506" y="257"/>
                  </a:cubicBezTo>
                  <a:cubicBezTo>
                    <a:pt x="503" y="260"/>
                    <a:pt x="499" y="260"/>
                    <a:pt x="495" y="260"/>
                  </a:cubicBezTo>
                  <a:cubicBezTo>
                    <a:pt x="491" y="260"/>
                    <a:pt x="487" y="260"/>
                    <a:pt x="482" y="259"/>
                  </a:cubicBezTo>
                  <a:cubicBezTo>
                    <a:pt x="473" y="263"/>
                    <a:pt x="470" y="271"/>
                    <a:pt x="457" y="272"/>
                  </a:cubicBezTo>
                  <a:cubicBezTo>
                    <a:pt x="452" y="271"/>
                    <a:pt x="452" y="265"/>
                    <a:pt x="450" y="263"/>
                  </a:cubicBezTo>
                  <a:cubicBezTo>
                    <a:pt x="443" y="265"/>
                    <a:pt x="437" y="268"/>
                    <a:pt x="434" y="275"/>
                  </a:cubicBezTo>
                  <a:cubicBezTo>
                    <a:pt x="440" y="278"/>
                    <a:pt x="446" y="276"/>
                    <a:pt x="452" y="277"/>
                  </a:cubicBezTo>
                  <a:cubicBezTo>
                    <a:pt x="447" y="280"/>
                    <a:pt x="441" y="283"/>
                    <a:pt x="440" y="290"/>
                  </a:cubicBezTo>
                  <a:cubicBezTo>
                    <a:pt x="434" y="293"/>
                    <a:pt x="428" y="296"/>
                    <a:pt x="423" y="300"/>
                  </a:cubicBezTo>
                  <a:cubicBezTo>
                    <a:pt x="425" y="313"/>
                    <a:pt x="412" y="321"/>
                    <a:pt x="400" y="326"/>
                  </a:cubicBezTo>
                  <a:cubicBezTo>
                    <a:pt x="397" y="328"/>
                    <a:pt x="403" y="330"/>
                    <a:pt x="400" y="332"/>
                  </a:cubicBezTo>
                  <a:cubicBezTo>
                    <a:pt x="395" y="334"/>
                    <a:pt x="388" y="335"/>
                    <a:pt x="387" y="341"/>
                  </a:cubicBezTo>
                  <a:cubicBezTo>
                    <a:pt x="388" y="343"/>
                    <a:pt x="389" y="343"/>
                    <a:pt x="391" y="343"/>
                  </a:cubicBezTo>
                  <a:cubicBezTo>
                    <a:pt x="391" y="343"/>
                    <a:pt x="392" y="343"/>
                    <a:pt x="392" y="343"/>
                  </a:cubicBezTo>
                  <a:cubicBezTo>
                    <a:pt x="393" y="343"/>
                    <a:pt x="393" y="343"/>
                    <a:pt x="394" y="343"/>
                  </a:cubicBezTo>
                  <a:cubicBezTo>
                    <a:pt x="396" y="343"/>
                    <a:pt x="398" y="343"/>
                    <a:pt x="398" y="346"/>
                  </a:cubicBezTo>
                  <a:cubicBezTo>
                    <a:pt x="397" y="348"/>
                    <a:pt x="395" y="349"/>
                    <a:pt x="393" y="349"/>
                  </a:cubicBezTo>
                  <a:cubicBezTo>
                    <a:pt x="390" y="349"/>
                    <a:pt x="387" y="347"/>
                    <a:pt x="383" y="347"/>
                  </a:cubicBezTo>
                  <a:cubicBezTo>
                    <a:pt x="379" y="348"/>
                    <a:pt x="381" y="354"/>
                    <a:pt x="376" y="354"/>
                  </a:cubicBezTo>
                  <a:cubicBezTo>
                    <a:pt x="373" y="353"/>
                    <a:pt x="370" y="353"/>
                    <a:pt x="368" y="353"/>
                  </a:cubicBezTo>
                  <a:cubicBezTo>
                    <a:pt x="363" y="353"/>
                    <a:pt x="360" y="355"/>
                    <a:pt x="356" y="357"/>
                  </a:cubicBezTo>
                  <a:cubicBezTo>
                    <a:pt x="352" y="359"/>
                    <a:pt x="347" y="361"/>
                    <a:pt x="342" y="361"/>
                  </a:cubicBezTo>
                  <a:cubicBezTo>
                    <a:pt x="342" y="361"/>
                    <a:pt x="342" y="361"/>
                    <a:pt x="341" y="361"/>
                  </a:cubicBezTo>
                  <a:cubicBezTo>
                    <a:pt x="343" y="367"/>
                    <a:pt x="340" y="375"/>
                    <a:pt x="344" y="380"/>
                  </a:cubicBezTo>
                  <a:cubicBezTo>
                    <a:pt x="341" y="382"/>
                    <a:pt x="336" y="381"/>
                    <a:pt x="337" y="386"/>
                  </a:cubicBezTo>
                  <a:cubicBezTo>
                    <a:pt x="338" y="387"/>
                    <a:pt x="339" y="387"/>
                    <a:pt x="341" y="387"/>
                  </a:cubicBezTo>
                  <a:cubicBezTo>
                    <a:pt x="342" y="387"/>
                    <a:pt x="343" y="387"/>
                    <a:pt x="344" y="387"/>
                  </a:cubicBezTo>
                  <a:cubicBezTo>
                    <a:pt x="345" y="387"/>
                    <a:pt x="346" y="387"/>
                    <a:pt x="347" y="387"/>
                  </a:cubicBezTo>
                  <a:cubicBezTo>
                    <a:pt x="349" y="387"/>
                    <a:pt x="350" y="387"/>
                    <a:pt x="351" y="389"/>
                  </a:cubicBezTo>
                  <a:cubicBezTo>
                    <a:pt x="349" y="392"/>
                    <a:pt x="344" y="393"/>
                    <a:pt x="341" y="397"/>
                  </a:cubicBezTo>
                  <a:cubicBezTo>
                    <a:pt x="344" y="408"/>
                    <a:pt x="350" y="415"/>
                    <a:pt x="365" y="416"/>
                  </a:cubicBezTo>
                  <a:cubicBezTo>
                    <a:pt x="376" y="412"/>
                    <a:pt x="381" y="403"/>
                    <a:pt x="396" y="402"/>
                  </a:cubicBezTo>
                  <a:cubicBezTo>
                    <a:pt x="403" y="411"/>
                    <a:pt x="418" y="421"/>
                    <a:pt x="408" y="437"/>
                  </a:cubicBezTo>
                  <a:cubicBezTo>
                    <a:pt x="411" y="443"/>
                    <a:pt x="417" y="447"/>
                    <a:pt x="423" y="447"/>
                  </a:cubicBezTo>
                  <a:cubicBezTo>
                    <a:pt x="428" y="447"/>
                    <a:pt x="434" y="444"/>
                    <a:pt x="438" y="440"/>
                  </a:cubicBezTo>
                  <a:cubicBezTo>
                    <a:pt x="439" y="440"/>
                    <a:pt x="440" y="440"/>
                    <a:pt x="441" y="440"/>
                  </a:cubicBezTo>
                  <a:cubicBezTo>
                    <a:pt x="452" y="440"/>
                    <a:pt x="469" y="432"/>
                    <a:pt x="459" y="423"/>
                  </a:cubicBezTo>
                  <a:cubicBezTo>
                    <a:pt x="455" y="424"/>
                    <a:pt x="457" y="431"/>
                    <a:pt x="452" y="431"/>
                  </a:cubicBezTo>
                  <a:cubicBezTo>
                    <a:pt x="452" y="431"/>
                    <a:pt x="452" y="430"/>
                    <a:pt x="451" y="430"/>
                  </a:cubicBezTo>
                  <a:cubicBezTo>
                    <a:pt x="441" y="408"/>
                    <a:pt x="478" y="409"/>
                    <a:pt x="477" y="388"/>
                  </a:cubicBezTo>
                  <a:cubicBezTo>
                    <a:pt x="474" y="383"/>
                    <a:pt x="465" y="384"/>
                    <a:pt x="462" y="379"/>
                  </a:cubicBezTo>
                  <a:cubicBezTo>
                    <a:pt x="465" y="368"/>
                    <a:pt x="463" y="361"/>
                    <a:pt x="468" y="355"/>
                  </a:cubicBezTo>
                  <a:cubicBezTo>
                    <a:pt x="477" y="344"/>
                    <a:pt x="505" y="345"/>
                    <a:pt x="509" y="330"/>
                  </a:cubicBezTo>
                  <a:cubicBezTo>
                    <a:pt x="508" y="327"/>
                    <a:pt x="506" y="325"/>
                    <a:pt x="504" y="322"/>
                  </a:cubicBezTo>
                  <a:cubicBezTo>
                    <a:pt x="509" y="310"/>
                    <a:pt x="526" y="315"/>
                    <a:pt x="541" y="312"/>
                  </a:cubicBezTo>
                  <a:cubicBezTo>
                    <a:pt x="564" y="325"/>
                    <a:pt x="521" y="335"/>
                    <a:pt x="516" y="346"/>
                  </a:cubicBezTo>
                  <a:cubicBezTo>
                    <a:pt x="506" y="348"/>
                    <a:pt x="504" y="358"/>
                    <a:pt x="501" y="366"/>
                  </a:cubicBezTo>
                  <a:cubicBezTo>
                    <a:pt x="506" y="370"/>
                    <a:pt x="504" y="376"/>
                    <a:pt x="501" y="381"/>
                  </a:cubicBezTo>
                  <a:cubicBezTo>
                    <a:pt x="509" y="387"/>
                    <a:pt x="519" y="390"/>
                    <a:pt x="529" y="390"/>
                  </a:cubicBezTo>
                  <a:cubicBezTo>
                    <a:pt x="538" y="390"/>
                    <a:pt x="548" y="388"/>
                    <a:pt x="558" y="386"/>
                  </a:cubicBezTo>
                  <a:cubicBezTo>
                    <a:pt x="565" y="385"/>
                    <a:pt x="570" y="382"/>
                    <a:pt x="575" y="382"/>
                  </a:cubicBezTo>
                  <a:cubicBezTo>
                    <a:pt x="579" y="382"/>
                    <a:pt x="582" y="384"/>
                    <a:pt x="585" y="389"/>
                  </a:cubicBezTo>
                  <a:cubicBezTo>
                    <a:pt x="582" y="394"/>
                    <a:pt x="572" y="398"/>
                    <a:pt x="563" y="398"/>
                  </a:cubicBezTo>
                  <a:cubicBezTo>
                    <a:pt x="558" y="398"/>
                    <a:pt x="554" y="397"/>
                    <a:pt x="551" y="394"/>
                  </a:cubicBezTo>
                  <a:cubicBezTo>
                    <a:pt x="545" y="398"/>
                    <a:pt x="533" y="397"/>
                    <a:pt x="529" y="403"/>
                  </a:cubicBezTo>
                  <a:cubicBezTo>
                    <a:pt x="534" y="411"/>
                    <a:pt x="538" y="422"/>
                    <a:pt x="527" y="429"/>
                  </a:cubicBezTo>
                  <a:cubicBezTo>
                    <a:pt x="520" y="426"/>
                    <a:pt x="522" y="419"/>
                    <a:pt x="515" y="417"/>
                  </a:cubicBezTo>
                  <a:cubicBezTo>
                    <a:pt x="515" y="417"/>
                    <a:pt x="514" y="417"/>
                    <a:pt x="513" y="417"/>
                  </a:cubicBezTo>
                  <a:cubicBezTo>
                    <a:pt x="501" y="417"/>
                    <a:pt x="499" y="437"/>
                    <a:pt x="501" y="449"/>
                  </a:cubicBezTo>
                  <a:cubicBezTo>
                    <a:pt x="496" y="453"/>
                    <a:pt x="488" y="456"/>
                    <a:pt x="481" y="458"/>
                  </a:cubicBezTo>
                  <a:cubicBezTo>
                    <a:pt x="476" y="453"/>
                    <a:pt x="472" y="451"/>
                    <a:pt x="468" y="451"/>
                  </a:cubicBezTo>
                  <a:cubicBezTo>
                    <a:pt x="460" y="451"/>
                    <a:pt x="452" y="458"/>
                    <a:pt x="438" y="458"/>
                  </a:cubicBezTo>
                  <a:cubicBezTo>
                    <a:pt x="436" y="464"/>
                    <a:pt x="433" y="466"/>
                    <a:pt x="430" y="466"/>
                  </a:cubicBezTo>
                  <a:cubicBezTo>
                    <a:pt x="425" y="466"/>
                    <a:pt x="420" y="461"/>
                    <a:pt x="418" y="456"/>
                  </a:cubicBezTo>
                  <a:cubicBezTo>
                    <a:pt x="418" y="456"/>
                    <a:pt x="417" y="456"/>
                    <a:pt x="417" y="456"/>
                  </a:cubicBezTo>
                  <a:cubicBezTo>
                    <a:pt x="412" y="456"/>
                    <a:pt x="406" y="462"/>
                    <a:pt x="399" y="463"/>
                  </a:cubicBezTo>
                  <a:cubicBezTo>
                    <a:pt x="395" y="459"/>
                    <a:pt x="390" y="456"/>
                    <a:pt x="387" y="451"/>
                  </a:cubicBezTo>
                  <a:cubicBezTo>
                    <a:pt x="398" y="444"/>
                    <a:pt x="392" y="427"/>
                    <a:pt x="393" y="418"/>
                  </a:cubicBezTo>
                  <a:cubicBezTo>
                    <a:pt x="392" y="418"/>
                    <a:pt x="390" y="418"/>
                    <a:pt x="389" y="418"/>
                  </a:cubicBezTo>
                  <a:cubicBezTo>
                    <a:pt x="381" y="418"/>
                    <a:pt x="377" y="424"/>
                    <a:pt x="372" y="428"/>
                  </a:cubicBezTo>
                  <a:cubicBezTo>
                    <a:pt x="372" y="440"/>
                    <a:pt x="379" y="457"/>
                    <a:pt x="369" y="467"/>
                  </a:cubicBezTo>
                  <a:cubicBezTo>
                    <a:pt x="367" y="466"/>
                    <a:pt x="365" y="466"/>
                    <a:pt x="363" y="466"/>
                  </a:cubicBezTo>
                  <a:cubicBezTo>
                    <a:pt x="359" y="466"/>
                    <a:pt x="355" y="467"/>
                    <a:pt x="351" y="468"/>
                  </a:cubicBezTo>
                  <a:cubicBezTo>
                    <a:pt x="346" y="469"/>
                    <a:pt x="342" y="470"/>
                    <a:pt x="337" y="470"/>
                  </a:cubicBezTo>
                  <a:cubicBezTo>
                    <a:pt x="337" y="470"/>
                    <a:pt x="337" y="470"/>
                    <a:pt x="337" y="470"/>
                  </a:cubicBezTo>
                  <a:cubicBezTo>
                    <a:pt x="333" y="474"/>
                    <a:pt x="331" y="479"/>
                    <a:pt x="329" y="485"/>
                  </a:cubicBezTo>
                  <a:cubicBezTo>
                    <a:pt x="322" y="489"/>
                    <a:pt x="316" y="494"/>
                    <a:pt x="309" y="498"/>
                  </a:cubicBezTo>
                  <a:cubicBezTo>
                    <a:pt x="1237" y="498"/>
                    <a:pt x="1237" y="498"/>
                    <a:pt x="1237" y="498"/>
                  </a:cubicBezTo>
                  <a:cubicBezTo>
                    <a:pt x="1237" y="150"/>
                    <a:pt x="1237" y="150"/>
                    <a:pt x="1237" y="150"/>
                  </a:cubicBezTo>
                  <a:moveTo>
                    <a:pt x="2942" y="147"/>
                  </a:moveTo>
                  <a:cubicBezTo>
                    <a:pt x="2936" y="147"/>
                    <a:pt x="2929" y="149"/>
                    <a:pt x="2926" y="153"/>
                  </a:cubicBezTo>
                  <a:cubicBezTo>
                    <a:pt x="2927" y="161"/>
                    <a:pt x="2939" y="161"/>
                    <a:pt x="2942" y="168"/>
                  </a:cubicBezTo>
                  <a:cubicBezTo>
                    <a:pt x="2936" y="181"/>
                    <a:pt x="2926" y="198"/>
                    <a:pt x="2942" y="208"/>
                  </a:cubicBezTo>
                  <a:cubicBezTo>
                    <a:pt x="2950" y="206"/>
                    <a:pt x="2954" y="202"/>
                    <a:pt x="2952" y="196"/>
                  </a:cubicBezTo>
                  <a:cubicBezTo>
                    <a:pt x="2954" y="195"/>
                    <a:pt x="2957" y="195"/>
                    <a:pt x="2961" y="195"/>
                  </a:cubicBezTo>
                  <a:cubicBezTo>
                    <a:pt x="2962" y="195"/>
                    <a:pt x="2963" y="195"/>
                    <a:pt x="2964" y="195"/>
                  </a:cubicBezTo>
                  <a:cubicBezTo>
                    <a:pt x="2965" y="195"/>
                    <a:pt x="2966" y="195"/>
                    <a:pt x="2967" y="195"/>
                  </a:cubicBezTo>
                  <a:cubicBezTo>
                    <a:pt x="2968" y="195"/>
                    <a:pt x="2968" y="195"/>
                    <a:pt x="2969" y="195"/>
                  </a:cubicBezTo>
                  <a:cubicBezTo>
                    <a:pt x="2972" y="187"/>
                    <a:pt x="2983" y="184"/>
                    <a:pt x="2985" y="175"/>
                  </a:cubicBezTo>
                  <a:cubicBezTo>
                    <a:pt x="2979" y="168"/>
                    <a:pt x="2958" y="173"/>
                    <a:pt x="2949" y="168"/>
                  </a:cubicBezTo>
                  <a:cubicBezTo>
                    <a:pt x="2950" y="161"/>
                    <a:pt x="2957" y="162"/>
                    <a:pt x="2957" y="155"/>
                  </a:cubicBezTo>
                  <a:cubicBezTo>
                    <a:pt x="2956" y="149"/>
                    <a:pt x="2949" y="147"/>
                    <a:pt x="2942" y="147"/>
                  </a:cubicBezTo>
                  <a:moveTo>
                    <a:pt x="2710" y="140"/>
                  </a:moveTo>
                  <a:cubicBezTo>
                    <a:pt x="2706" y="140"/>
                    <a:pt x="2700" y="145"/>
                    <a:pt x="2702" y="150"/>
                  </a:cubicBezTo>
                  <a:cubicBezTo>
                    <a:pt x="2703" y="150"/>
                    <a:pt x="2704" y="150"/>
                    <a:pt x="2705" y="150"/>
                  </a:cubicBezTo>
                  <a:cubicBezTo>
                    <a:pt x="2710" y="150"/>
                    <a:pt x="2715" y="146"/>
                    <a:pt x="2714" y="143"/>
                  </a:cubicBezTo>
                  <a:cubicBezTo>
                    <a:pt x="2714" y="141"/>
                    <a:pt x="2712" y="140"/>
                    <a:pt x="2710" y="140"/>
                  </a:cubicBezTo>
                  <a:moveTo>
                    <a:pt x="973" y="138"/>
                  </a:moveTo>
                  <a:cubicBezTo>
                    <a:pt x="963" y="138"/>
                    <a:pt x="952" y="142"/>
                    <a:pt x="948" y="146"/>
                  </a:cubicBezTo>
                  <a:cubicBezTo>
                    <a:pt x="947" y="146"/>
                    <a:pt x="946" y="146"/>
                    <a:pt x="946" y="146"/>
                  </a:cubicBezTo>
                  <a:cubicBezTo>
                    <a:pt x="937" y="146"/>
                    <a:pt x="931" y="151"/>
                    <a:pt x="923" y="151"/>
                  </a:cubicBezTo>
                  <a:cubicBezTo>
                    <a:pt x="923" y="151"/>
                    <a:pt x="923" y="151"/>
                    <a:pt x="922" y="151"/>
                  </a:cubicBezTo>
                  <a:cubicBezTo>
                    <a:pt x="920" y="151"/>
                    <a:pt x="919" y="151"/>
                    <a:pt x="917" y="150"/>
                  </a:cubicBezTo>
                  <a:cubicBezTo>
                    <a:pt x="915" y="150"/>
                    <a:pt x="913" y="149"/>
                    <a:pt x="911" y="149"/>
                  </a:cubicBezTo>
                  <a:cubicBezTo>
                    <a:pt x="910" y="149"/>
                    <a:pt x="910" y="149"/>
                    <a:pt x="910" y="150"/>
                  </a:cubicBezTo>
                  <a:cubicBezTo>
                    <a:pt x="905" y="150"/>
                    <a:pt x="900" y="154"/>
                    <a:pt x="894" y="156"/>
                  </a:cubicBezTo>
                  <a:cubicBezTo>
                    <a:pt x="887" y="158"/>
                    <a:pt x="881" y="158"/>
                    <a:pt x="876" y="161"/>
                  </a:cubicBezTo>
                  <a:cubicBezTo>
                    <a:pt x="872" y="163"/>
                    <a:pt x="870" y="169"/>
                    <a:pt x="866" y="172"/>
                  </a:cubicBezTo>
                  <a:cubicBezTo>
                    <a:pt x="862" y="175"/>
                    <a:pt x="856" y="179"/>
                    <a:pt x="851" y="182"/>
                  </a:cubicBezTo>
                  <a:cubicBezTo>
                    <a:pt x="845" y="185"/>
                    <a:pt x="837" y="185"/>
                    <a:pt x="833" y="190"/>
                  </a:cubicBezTo>
                  <a:cubicBezTo>
                    <a:pt x="838" y="199"/>
                    <a:pt x="855" y="197"/>
                    <a:pt x="863" y="203"/>
                  </a:cubicBezTo>
                  <a:cubicBezTo>
                    <a:pt x="870" y="184"/>
                    <a:pt x="902" y="181"/>
                    <a:pt x="922" y="171"/>
                  </a:cubicBezTo>
                  <a:cubicBezTo>
                    <a:pt x="928" y="168"/>
                    <a:pt x="932" y="164"/>
                    <a:pt x="938" y="162"/>
                  </a:cubicBezTo>
                  <a:cubicBezTo>
                    <a:pt x="950" y="157"/>
                    <a:pt x="985" y="157"/>
                    <a:pt x="986" y="147"/>
                  </a:cubicBezTo>
                  <a:cubicBezTo>
                    <a:pt x="987" y="140"/>
                    <a:pt x="981" y="138"/>
                    <a:pt x="973" y="138"/>
                  </a:cubicBezTo>
                  <a:moveTo>
                    <a:pt x="2907" y="126"/>
                  </a:moveTo>
                  <a:cubicBezTo>
                    <a:pt x="2905" y="126"/>
                    <a:pt x="2903" y="127"/>
                    <a:pt x="2901" y="128"/>
                  </a:cubicBezTo>
                  <a:cubicBezTo>
                    <a:pt x="2901" y="128"/>
                    <a:pt x="2901" y="128"/>
                    <a:pt x="2901" y="128"/>
                  </a:cubicBezTo>
                  <a:cubicBezTo>
                    <a:pt x="2900" y="128"/>
                    <a:pt x="2899" y="128"/>
                    <a:pt x="2898" y="128"/>
                  </a:cubicBezTo>
                  <a:cubicBezTo>
                    <a:pt x="2897" y="128"/>
                    <a:pt x="2896" y="128"/>
                    <a:pt x="2895" y="128"/>
                  </a:cubicBezTo>
                  <a:cubicBezTo>
                    <a:pt x="2890" y="128"/>
                    <a:pt x="2886" y="129"/>
                    <a:pt x="2885" y="132"/>
                  </a:cubicBezTo>
                  <a:cubicBezTo>
                    <a:pt x="2887" y="134"/>
                    <a:pt x="2888" y="139"/>
                    <a:pt x="2884" y="139"/>
                  </a:cubicBezTo>
                  <a:cubicBezTo>
                    <a:pt x="2880" y="136"/>
                    <a:pt x="2879" y="130"/>
                    <a:pt x="2872" y="128"/>
                  </a:cubicBezTo>
                  <a:cubicBezTo>
                    <a:pt x="2870" y="130"/>
                    <a:pt x="2868" y="132"/>
                    <a:pt x="2866" y="134"/>
                  </a:cubicBezTo>
                  <a:cubicBezTo>
                    <a:pt x="2866" y="138"/>
                    <a:pt x="2870" y="138"/>
                    <a:pt x="2870" y="142"/>
                  </a:cubicBezTo>
                  <a:cubicBezTo>
                    <a:pt x="2867" y="144"/>
                    <a:pt x="2862" y="150"/>
                    <a:pt x="2867" y="154"/>
                  </a:cubicBezTo>
                  <a:cubicBezTo>
                    <a:pt x="2874" y="153"/>
                    <a:pt x="2881" y="148"/>
                    <a:pt x="2888" y="148"/>
                  </a:cubicBezTo>
                  <a:cubicBezTo>
                    <a:pt x="2889" y="148"/>
                    <a:pt x="2890" y="148"/>
                    <a:pt x="2891" y="149"/>
                  </a:cubicBezTo>
                  <a:cubicBezTo>
                    <a:pt x="2891" y="150"/>
                    <a:pt x="2889" y="151"/>
                    <a:pt x="2888" y="151"/>
                  </a:cubicBezTo>
                  <a:cubicBezTo>
                    <a:pt x="2888" y="151"/>
                    <a:pt x="2887" y="151"/>
                    <a:pt x="2887" y="151"/>
                  </a:cubicBezTo>
                  <a:cubicBezTo>
                    <a:pt x="2886" y="151"/>
                    <a:pt x="2886" y="151"/>
                    <a:pt x="2885" y="151"/>
                  </a:cubicBezTo>
                  <a:cubicBezTo>
                    <a:pt x="2884" y="151"/>
                    <a:pt x="2883" y="151"/>
                    <a:pt x="2882" y="151"/>
                  </a:cubicBezTo>
                  <a:cubicBezTo>
                    <a:pt x="2883" y="155"/>
                    <a:pt x="2880" y="156"/>
                    <a:pt x="2882" y="158"/>
                  </a:cubicBezTo>
                  <a:cubicBezTo>
                    <a:pt x="2888" y="157"/>
                    <a:pt x="2893" y="155"/>
                    <a:pt x="2899" y="155"/>
                  </a:cubicBezTo>
                  <a:cubicBezTo>
                    <a:pt x="2901" y="155"/>
                    <a:pt x="2903" y="156"/>
                    <a:pt x="2906" y="156"/>
                  </a:cubicBezTo>
                  <a:cubicBezTo>
                    <a:pt x="2919" y="154"/>
                    <a:pt x="2919" y="126"/>
                    <a:pt x="2907" y="126"/>
                  </a:cubicBezTo>
                  <a:moveTo>
                    <a:pt x="2786" y="124"/>
                  </a:moveTo>
                  <a:cubicBezTo>
                    <a:pt x="2782" y="124"/>
                    <a:pt x="2778" y="126"/>
                    <a:pt x="2777" y="131"/>
                  </a:cubicBezTo>
                  <a:cubicBezTo>
                    <a:pt x="2777" y="139"/>
                    <a:pt x="2791" y="139"/>
                    <a:pt x="2790" y="149"/>
                  </a:cubicBezTo>
                  <a:cubicBezTo>
                    <a:pt x="2775" y="146"/>
                    <a:pt x="2757" y="137"/>
                    <a:pt x="2738" y="133"/>
                  </a:cubicBezTo>
                  <a:cubicBezTo>
                    <a:pt x="2733" y="141"/>
                    <a:pt x="2727" y="148"/>
                    <a:pt x="2718" y="153"/>
                  </a:cubicBezTo>
                  <a:cubicBezTo>
                    <a:pt x="2722" y="157"/>
                    <a:pt x="2727" y="158"/>
                    <a:pt x="2732" y="158"/>
                  </a:cubicBezTo>
                  <a:cubicBezTo>
                    <a:pt x="2738" y="158"/>
                    <a:pt x="2745" y="157"/>
                    <a:pt x="2751" y="155"/>
                  </a:cubicBezTo>
                  <a:cubicBezTo>
                    <a:pt x="2757" y="154"/>
                    <a:pt x="2763" y="153"/>
                    <a:pt x="2767" y="153"/>
                  </a:cubicBezTo>
                  <a:cubicBezTo>
                    <a:pt x="2768" y="153"/>
                    <a:pt x="2769" y="153"/>
                    <a:pt x="2769" y="153"/>
                  </a:cubicBezTo>
                  <a:cubicBezTo>
                    <a:pt x="2766" y="162"/>
                    <a:pt x="2748" y="158"/>
                    <a:pt x="2746" y="167"/>
                  </a:cubicBezTo>
                  <a:cubicBezTo>
                    <a:pt x="2751" y="169"/>
                    <a:pt x="2755" y="170"/>
                    <a:pt x="2759" y="170"/>
                  </a:cubicBezTo>
                  <a:cubicBezTo>
                    <a:pt x="2774" y="170"/>
                    <a:pt x="2785" y="159"/>
                    <a:pt x="2802" y="157"/>
                  </a:cubicBezTo>
                  <a:cubicBezTo>
                    <a:pt x="2802" y="157"/>
                    <a:pt x="2803" y="157"/>
                    <a:pt x="2803" y="157"/>
                  </a:cubicBezTo>
                  <a:cubicBezTo>
                    <a:pt x="2804" y="157"/>
                    <a:pt x="2805" y="157"/>
                    <a:pt x="2807" y="157"/>
                  </a:cubicBezTo>
                  <a:cubicBezTo>
                    <a:pt x="2808" y="157"/>
                    <a:pt x="2809" y="157"/>
                    <a:pt x="2810" y="157"/>
                  </a:cubicBezTo>
                  <a:cubicBezTo>
                    <a:pt x="2811" y="157"/>
                    <a:pt x="2812" y="157"/>
                    <a:pt x="2813" y="157"/>
                  </a:cubicBezTo>
                  <a:cubicBezTo>
                    <a:pt x="2823" y="154"/>
                    <a:pt x="2834" y="140"/>
                    <a:pt x="2820" y="138"/>
                  </a:cubicBezTo>
                  <a:cubicBezTo>
                    <a:pt x="2820" y="138"/>
                    <a:pt x="2820" y="138"/>
                    <a:pt x="2819" y="138"/>
                  </a:cubicBezTo>
                  <a:cubicBezTo>
                    <a:pt x="2817" y="138"/>
                    <a:pt x="2816" y="139"/>
                    <a:pt x="2815" y="140"/>
                  </a:cubicBezTo>
                  <a:cubicBezTo>
                    <a:pt x="2813" y="141"/>
                    <a:pt x="2812" y="142"/>
                    <a:pt x="2810" y="142"/>
                  </a:cubicBezTo>
                  <a:cubicBezTo>
                    <a:pt x="2810" y="142"/>
                    <a:pt x="2810" y="142"/>
                    <a:pt x="2809" y="142"/>
                  </a:cubicBezTo>
                  <a:cubicBezTo>
                    <a:pt x="2800" y="142"/>
                    <a:pt x="2800" y="128"/>
                    <a:pt x="2793" y="125"/>
                  </a:cubicBezTo>
                  <a:cubicBezTo>
                    <a:pt x="2791" y="125"/>
                    <a:pt x="2788" y="124"/>
                    <a:pt x="2786" y="124"/>
                  </a:cubicBezTo>
                  <a:moveTo>
                    <a:pt x="2752" y="123"/>
                  </a:moveTo>
                  <a:cubicBezTo>
                    <a:pt x="2749" y="123"/>
                    <a:pt x="2745" y="125"/>
                    <a:pt x="2745" y="127"/>
                  </a:cubicBezTo>
                  <a:cubicBezTo>
                    <a:pt x="2746" y="130"/>
                    <a:pt x="2748" y="131"/>
                    <a:pt x="2751" y="131"/>
                  </a:cubicBezTo>
                  <a:cubicBezTo>
                    <a:pt x="2754" y="131"/>
                    <a:pt x="2757" y="129"/>
                    <a:pt x="2757" y="126"/>
                  </a:cubicBezTo>
                  <a:cubicBezTo>
                    <a:pt x="2757" y="124"/>
                    <a:pt x="2755" y="123"/>
                    <a:pt x="2752" y="123"/>
                  </a:cubicBezTo>
                  <a:moveTo>
                    <a:pt x="2931" y="120"/>
                  </a:moveTo>
                  <a:cubicBezTo>
                    <a:pt x="2926" y="120"/>
                    <a:pt x="2921" y="122"/>
                    <a:pt x="2919" y="127"/>
                  </a:cubicBezTo>
                  <a:cubicBezTo>
                    <a:pt x="2924" y="133"/>
                    <a:pt x="2935" y="138"/>
                    <a:pt x="2946" y="138"/>
                  </a:cubicBezTo>
                  <a:cubicBezTo>
                    <a:pt x="2949" y="138"/>
                    <a:pt x="2952" y="138"/>
                    <a:pt x="2956" y="137"/>
                  </a:cubicBezTo>
                  <a:cubicBezTo>
                    <a:pt x="2961" y="142"/>
                    <a:pt x="2968" y="148"/>
                    <a:pt x="2968" y="159"/>
                  </a:cubicBezTo>
                  <a:cubicBezTo>
                    <a:pt x="2976" y="161"/>
                    <a:pt x="2983" y="166"/>
                    <a:pt x="2991" y="166"/>
                  </a:cubicBezTo>
                  <a:cubicBezTo>
                    <a:pt x="2993" y="166"/>
                    <a:pt x="2996" y="166"/>
                    <a:pt x="2999" y="164"/>
                  </a:cubicBezTo>
                  <a:cubicBezTo>
                    <a:pt x="3004" y="164"/>
                    <a:pt x="3003" y="169"/>
                    <a:pt x="3008" y="169"/>
                  </a:cubicBezTo>
                  <a:cubicBezTo>
                    <a:pt x="3023" y="165"/>
                    <a:pt x="3046" y="168"/>
                    <a:pt x="3055" y="159"/>
                  </a:cubicBezTo>
                  <a:cubicBezTo>
                    <a:pt x="3060" y="160"/>
                    <a:pt x="3058" y="167"/>
                    <a:pt x="3064" y="167"/>
                  </a:cubicBezTo>
                  <a:cubicBezTo>
                    <a:pt x="3075" y="166"/>
                    <a:pt x="3083" y="161"/>
                    <a:pt x="3093" y="161"/>
                  </a:cubicBezTo>
                  <a:cubicBezTo>
                    <a:pt x="3093" y="161"/>
                    <a:pt x="3094" y="161"/>
                    <a:pt x="3094" y="161"/>
                  </a:cubicBezTo>
                  <a:cubicBezTo>
                    <a:pt x="3098" y="153"/>
                    <a:pt x="3089" y="151"/>
                    <a:pt x="3086" y="146"/>
                  </a:cubicBezTo>
                  <a:cubicBezTo>
                    <a:pt x="3079" y="144"/>
                    <a:pt x="3071" y="143"/>
                    <a:pt x="3064" y="143"/>
                  </a:cubicBezTo>
                  <a:cubicBezTo>
                    <a:pt x="3055" y="143"/>
                    <a:pt x="3046" y="144"/>
                    <a:pt x="3036" y="145"/>
                  </a:cubicBezTo>
                  <a:cubicBezTo>
                    <a:pt x="3027" y="147"/>
                    <a:pt x="3017" y="148"/>
                    <a:pt x="3007" y="148"/>
                  </a:cubicBezTo>
                  <a:cubicBezTo>
                    <a:pt x="3005" y="148"/>
                    <a:pt x="3003" y="148"/>
                    <a:pt x="3001" y="148"/>
                  </a:cubicBezTo>
                  <a:cubicBezTo>
                    <a:pt x="2996" y="142"/>
                    <a:pt x="2985" y="144"/>
                    <a:pt x="2982" y="139"/>
                  </a:cubicBezTo>
                  <a:cubicBezTo>
                    <a:pt x="2982" y="136"/>
                    <a:pt x="2989" y="139"/>
                    <a:pt x="2991" y="137"/>
                  </a:cubicBezTo>
                  <a:cubicBezTo>
                    <a:pt x="2989" y="126"/>
                    <a:pt x="2975" y="128"/>
                    <a:pt x="2963" y="126"/>
                  </a:cubicBezTo>
                  <a:cubicBezTo>
                    <a:pt x="2953" y="125"/>
                    <a:pt x="2941" y="120"/>
                    <a:pt x="2931" y="120"/>
                  </a:cubicBezTo>
                  <a:moveTo>
                    <a:pt x="2726" y="114"/>
                  </a:moveTo>
                  <a:cubicBezTo>
                    <a:pt x="2720" y="114"/>
                    <a:pt x="2714" y="116"/>
                    <a:pt x="2707" y="117"/>
                  </a:cubicBezTo>
                  <a:cubicBezTo>
                    <a:pt x="2696" y="119"/>
                    <a:pt x="2691" y="124"/>
                    <a:pt x="2682" y="128"/>
                  </a:cubicBezTo>
                  <a:cubicBezTo>
                    <a:pt x="2668" y="134"/>
                    <a:pt x="2660" y="133"/>
                    <a:pt x="2666" y="144"/>
                  </a:cubicBezTo>
                  <a:cubicBezTo>
                    <a:pt x="2667" y="144"/>
                    <a:pt x="2668" y="144"/>
                    <a:pt x="2669" y="144"/>
                  </a:cubicBezTo>
                  <a:cubicBezTo>
                    <a:pt x="2674" y="144"/>
                    <a:pt x="2676" y="141"/>
                    <a:pt x="2681" y="141"/>
                  </a:cubicBezTo>
                  <a:cubicBezTo>
                    <a:pt x="2686" y="142"/>
                    <a:pt x="2686" y="147"/>
                    <a:pt x="2692" y="147"/>
                  </a:cubicBezTo>
                  <a:cubicBezTo>
                    <a:pt x="2692" y="147"/>
                    <a:pt x="2692" y="147"/>
                    <a:pt x="2693" y="147"/>
                  </a:cubicBezTo>
                  <a:cubicBezTo>
                    <a:pt x="2697" y="146"/>
                    <a:pt x="2696" y="141"/>
                    <a:pt x="2697" y="138"/>
                  </a:cubicBezTo>
                  <a:cubicBezTo>
                    <a:pt x="2705" y="138"/>
                    <a:pt x="2705" y="138"/>
                    <a:pt x="2705" y="138"/>
                  </a:cubicBezTo>
                  <a:cubicBezTo>
                    <a:pt x="2707" y="135"/>
                    <a:pt x="2706" y="130"/>
                    <a:pt x="2711" y="130"/>
                  </a:cubicBezTo>
                  <a:cubicBezTo>
                    <a:pt x="2715" y="131"/>
                    <a:pt x="2713" y="137"/>
                    <a:pt x="2718" y="137"/>
                  </a:cubicBezTo>
                  <a:cubicBezTo>
                    <a:pt x="2727" y="133"/>
                    <a:pt x="2733" y="128"/>
                    <a:pt x="2733" y="116"/>
                  </a:cubicBezTo>
                  <a:cubicBezTo>
                    <a:pt x="2731" y="115"/>
                    <a:pt x="2728" y="114"/>
                    <a:pt x="2726" y="114"/>
                  </a:cubicBezTo>
                  <a:moveTo>
                    <a:pt x="397" y="107"/>
                  </a:moveTo>
                  <a:cubicBezTo>
                    <a:pt x="395" y="107"/>
                    <a:pt x="393" y="108"/>
                    <a:pt x="392" y="111"/>
                  </a:cubicBezTo>
                  <a:cubicBezTo>
                    <a:pt x="391" y="115"/>
                    <a:pt x="402" y="121"/>
                    <a:pt x="409" y="122"/>
                  </a:cubicBezTo>
                  <a:cubicBezTo>
                    <a:pt x="413" y="115"/>
                    <a:pt x="403" y="107"/>
                    <a:pt x="397" y="107"/>
                  </a:cubicBezTo>
                  <a:moveTo>
                    <a:pt x="3692" y="107"/>
                  </a:moveTo>
                  <a:cubicBezTo>
                    <a:pt x="3699" y="115"/>
                    <a:pt x="3714" y="122"/>
                    <a:pt x="3727" y="123"/>
                  </a:cubicBezTo>
                  <a:cubicBezTo>
                    <a:pt x="3719" y="115"/>
                    <a:pt x="3705" y="107"/>
                    <a:pt x="3692" y="107"/>
                  </a:cubicBezTo>
                  <a:moveTo>
                    <a:pt x="2777" y="102"/>
                  </a:moveTo>
                  <a:cubicBezTo>
                    <a:pt x="2769" y="102"/>
                    <a:pt x="2760" y="105"/>
                    <a:pt x="2756" y="109"/>
                  </a:cubicBezTo>
                  <a:cubicBezTo>
                    <a:pt x="2754" y="106"/>
                    <a:pt x="2750" y="104"/>
                    <a:pt x="2745" y="104"/>
                  </a:cubicBezTo>
                  <a:cubicBezTo>
                    <a:pt x="2742" y="104"/>
                    <a:pt x="2738" y="106"/>
                    <a:pt x="2738" y="111"/>
                  </a:cubicBezTo>
                  <a:cubicBezTo>
                    <a:pt x="2740" y="112"/>
                    <a:pt x="2743" y="113"/>
                    <a:pt x="2747" y="113"/>
                  </a:cubicBezTo>
                  <a:cubicBezTo>
                    <a:pt x="2750" y="113"/>
                    <a:pt x="2754" y="112"/>
                    <a:pt x="2756" y="111"/>
                  </a:cubicBezTo>
                  <a:cubicBezTo>
                    <a:pt x="2759" y="115"/>
                    <a:pt x="2767" y="117"/>
                    <a:pt x="2775" y="117"/>
                  </a:cubicBezTo>
                  <a:cubicBezTo>
                    <a:pt x="2782" y="117"/>
                    <a:pt x="2789" y="114"/>
                    <a:pt x="2788" y="109"/>
                  </a:cubicBezTo>
                  <a:cubicBezTo>
                    <a:pt x="2788" y="104"/>
                    <a:pt x="2783" y="102"/>
                    <a:pt x="2777" y="102"/>
                  </a:cubicBezTo>
                  <a:moveTo>
                    <a:pt x="2781" y="88"/>
                  </a:moveTo>
                  <a:cubicBezTo>
                    <a:pt x="2772" y="88"/>
                    <a:pt x="2763" y="91"/>
                    <a:pt x="2760" y="97"/>
                  </a:cubicBezTo>
                  <a:cubicBezTo>
                    <a:pt x="2761" y="98"/>
                    <a:pt x="2763" y="99"/>
                    <a:pt x="2766" y="99"/>
                  </a:cubicBezTo>
                  <a:cubicBezTo>
                    <a:pt x="2768" y="99"/>
                    <a:pt x="2770" y="99"/>
                    <a:pt x="2771" y="98"/>
                  </a:cubicBezTo>
                  <a:cubicBezTo>
                    <a:pt x="2773" y="98"/>
                    <a:pt x="2775" y="98"/>
                    <a:pt x="2777" y="98"/>
                  </a:cubicBezTo>
                  <a:cubicBezTo>
                    <a:pt x="2781" y="98"/>
                    <a:pt x="2784" y="99"/>
                    <a:pt x="2786" y="102"/>
                  </a:cubicBezTo>
                  <a:cubicBezTo>
                    <a:pt x="2786" y="102"/>
                    <a:pt x="2787" y="102"/>
                    <a:pt x="2787" y="102"/>
                  </a:cubicBezTo>
                  <a:cubicBezTo>
                    <a:pt x="2794" y="102"/>
                    <a:pt x="2798" y="100"/>
                    <a:pt x="2797" y="94"/>
                  </a:cubicBezTo>
                  <a:cubicBezTo>
                    <a:pt x="2794" y="90"/>
                    <a:pt x="2788" y="88"/>
                    <a:pt x="2781" y="88"/>
                  </a:cubicBezTo>
                  <a:moveTo>
                    <a:pt x="2910" y="87"/>
                  </a:moveTo>
                  <a:cubicBezTo>
                    <a:pt x="2906" y="87"/>
                    <a:pt x="2904" y="89"/>
                    <a:pt x="2903" y="96"/>
                  </a:cubicBezTo>
                  <a:cubicBezTo>
                    <a:pt x="2906" y="98"/>
                    <a:pt x="2912" y="98"/>
                    <a:pt x="2916" y="99"/>
                  </a:cubicBezTo>
                  <a:cubicBezTo>
                    <a:pt x="2914" y="102"/>
                    <a:pt x="2908" y="101"/>
                    <a:pt x="2908" y="105"/>
                  </a:cubicBezTo>
                  <a:cubicBezTo>
                    <a:pt x="2910" y="110"/>
                    <a:pt x="2915" y="111"/>
                    <a:pt x="2921" y="111"/>
                  </a:cubicBezTo>
                  <a:cubicBezTo>
                    <a:pt x="2930" y="111"/>
                    <a:pt x="2940" y="108"/>
                    <a:pt x="2946" y="106"/>
                  </a:cubicBezTo>
                  <a:cubicBezTo>
                    <a:pt x="2943" y="100"/>
                    <a:pt x="2935" y="98"/>
                    <a:pt x="2937" y="90"/>
                  </a:cubicBezTo>
                  <a:cubicBezTo>
                    <a:pt x="2935" y="91"/>
                    <a:pt x="2933" y="91"/>
                    <a:pt x="2931" y="91"/>
                  </a:cubicBezTo>
                  <a:cubicBezTo>
                    <a:pt x="2927" y="91"/>
                    <a:pt x="2923" y="90"/>
                    <a:pt x="2920" y="89"/>
                  </a:cubicBezTo>
                  <a:cubicBezTo>
                    <a:pt x="2916" y="88"/>
                    <a:pt x="2913" y="87"/>
                    <a:pt x="2910" y="87"/>
                  </a:cubicBezTo>
                  <a:moveTo>
                    <a:pt x="436" y="116"/>
                  </a:moveTo>
                  <a:cubicBezTo>
                    <a:pt x="436" y="111"/>
                    <a:pt x="442" y="109"/>
                    <a:pt x="448" y="109"/>
                  </a:cubicBezTo>
                  <a:cubicBezTo>
                    <a:pt x="452" y="109"/>
                    <a:pt x="457" y="110"/>
                    <a:pt x="459" y="112"/>
                  </a:cubicBezTo>
                  <a:cubicBezTo>
                    <a:pt x="458" y="116"/>
                    <a:pt x="454" y="116"/>
                    <a:pt x="450" y="116"/>
                  </a:cubicBezTo>
                  <a:cubicBezTo>
                    <a:pt x="448" y="116"/>
                    <a:pt x="446" y="116"/>
                    <a:pt x="444" y="116"/>
                  </a:cubicBezTo>
                  <a:cubicBezTo>
                    <a:pt x="443" y="116"/>
                    <a:pt x="441" y="116"/>
                    <a:pt x="439" y="116"/>
                  </a:cubicBezTo>
                  <a:cubicBezTo>
                    <a:pt x="438" y="116"/>
                    <a:pt x="437" y="116"/>
                    <a:pt x="436" y="116"/>
                  </a:cubicBezTo>
                  <a:moveTo>
                    <a:pt x="455" y="85"/>
                  </a:moveTo>
                  <a:cubicBezTo>
                    <a:pt x="455" y="85"/>
                    <a:pt x="454" y="85"/>
                    <a:pt x="454" y="85"/>
                  </a:cubicBezTo>
                  <a:cubicBezTo>
                    <a:pt x="445" y="85"/>
                    <a:pt x="445" y="93"/>
                    <a:pt x="450" y="101"/>
                  </a:cubicBezTo>
                  <a:cubicBezTo>
                    <a:pt x="443" y="101"/>
                    <a:pt x="443" y="101"/>
                    <a:pt x="443" y="101"/>
                  </a:cubicBezTo>
                  <a:cubicBezTo>
                    <a:pt x="441" y="99"/>
                    <a:pt x="441" y="94"/>
                    <a:pt x="439" y="91"/>
                  </a:cubicBezTo>
                  <a:cubicBezTo>
                    <a:pt x="438" y="91"/>
                    <a:pt x="438" y="91"/>
                    <a:pt x="437" y="91"/>
                  </a:cubicBezTo>
                  <a:cubicBezTo>
                    <a:pt x="436" y="91"/>
                    <a:pt x="435" y="91"/>
                    <a:pt x="434" y="91"/>
                  </a:cubicBezTo>
                  <a:cubicBezTo>
                    <a:pt x="433" y="92"/>
                    <a:pt x="432" y="92"/>
                    <a:pt x="430" y="92"/>
                  </a:cubicBezTo>
                  <a:cubicBezTo>
                    <a:pt x="430" y="92"/>
                    <a:pt x="430" y="92"/>
                    <a:pt x="430" y="92"/>
                  </a:cubicBezTo>
                  <a:cubicBezTo>
                    <a:pt x="428" y="94"/>
                    <a:pt x="430" y="99"/>
                    <a:pt x="427" y="99"/>
                  </a:cubicBezTo>
                  <a:cubicBezTo>
                    <a:pt x="423" y="99"/>
                    <a:pt x="420" y="99"/>
                    <a:pt x="420" y="96"/>
                  </a:cubicBezTo>
                  <a:cubicBezTo>
                    <a:pt x="421" y="93"/>
                    <a:pt x="427" y="93"/>
                    <a:pt x="428" y="90"/>
                  </a:cubicBezTo>
                  <a:cubicBezTo>
                    <a:pt x="425" y="89"/>
                    <a:pt x="420" y="88"/>
                    <a:pt x="416" y="88"/>
                  </a:cubicBezTo>
                  <a:cubicBezTo>
                    <a:pt x="406" y="88"/>
                    <a:pt x="396" y="92"/>
                    <a:pt x="398" y="100"/>
                  </a:cubicBezTo>
                  <a:cubicBezTo>
                    <a:pt x="400" y="103"/>
                    <a:pt x="406" y="102"/>
                    <a:pt x="408" y="105"/>
                  </a:cubicBezTo>
                  <a:cubicBezTo>
                    <a:pt x="409" y="114"/>
                    <a:pt x="416" y="118"/>
                    <a:pt x="426" y="118"/>
                  </a:cubicBezTo>
                  <a:cubicBezTo>
                    <a:pt x="428" y="118"/>
                    <a:pt x="430" y="118"/>
                    <a:pt x="432" y="118"/>
                  </a:cubicBezTo>
                  <a:cubicBezTo>
                    <a:pt x="428" y="120"/>
                    <a:pt x="429" y="125"/>
                    <a:pt x="432" y="127"/>
                  </a:cubicBezTo>
                  <a:cubicBezTo>
                    <a:pt x="433" y="127"/>
                    <a:pt x="433" y="127"/>
                    <a:pt x="433" y="127"/>
                  </a:cubicBezTo>
                  <a:cubicBezTo>
                    <a:pt x="434" y="127"/>
                    <a:pt x="435" y="127"/>
                    <a:pt x="436" y="127"/>
                  </a:cubicBezTo>
                  <a:cubicBezTo>
                    <a:pt x="437" y="126"/>
                    <a:pt x="437" y="126"/>
                    <a:pt x="438" y="126"/>
                  </a:cubicBezTo>
                  <a:cubicBezTo>
                    <a:pt x="439" y="126"/>
                    <a:pt x="439" y="126"/>
                    <a:pt x="440" y="126"/>
                  </a:cubicBezTo>
                  <a:cubicBezTo>
                    <a:pt x="440" y="129"/>
                    <a:pt x="436" y="130"/>
                    <a:pt x="439" y="132"/>
                  </a:cubicBezTo>
                  <a:cubicBezTo>
                    <a:pt x="446" y="136"/>
                    <a:pt x="446" y="149"/>
                    <a:pt x="455" y="149"/>
                  </a:cubicBezTo>
                  <a:cubicBezTo>
                    <a:pt x="455" y="149"/>
                    <a:pt x="455" y="149"/>
                    <a:pt x="455" y="149"/>
                  </a:cubicBezTo>
                  <a:cubicBezTo>
                    <a:pt x="465" y="148"/>
                    <a:pt x="465" y="132"/>
                    <a:pt x="477" y="130"/>
                  </a:cubicBezTo>
                  <a:cubicBezTo>
                    <a:pt x="476" y="119"/>
                    <a:pt x="483" y="115"/>
                    <a:pt x="491" y="111"/>
                  </a:cubicBezTo>
                  <a:cubicBezTo>
                    <a:pt x="498" y="114"/>
                    <a:pt x="499" y="121"/>
                    <a:pt x="503" y="126"/>
                  </a:cubicBezTo>
                  <a:cubicBezTo>
                    <a:pt x="503" y="130"/>
                    <a:pt x="497" y="129"/>
                    <a:pt x="499" y="135"/>
                  </a:cubicBezTo>
                  <a:cubicBezTo>
                    <a:pt x="500" y="135"/>
                    <a:pt x="501" y="136"/>
                    <a:pt x="502" y="136"/>
                  </a:cubicBezTo>
                  <a:cubicBezTo>
                    <a:pt x="506" y="136"/>
                    <a:pt x="509" y="133"/>
                    <a:pt x="512" y="133"/>
                  </a:cubicBezTo>
                  <a:cubicBezTo>
                    <a:pt x="516" y="133"/>
                    <a:pt x="514" y="138"/>
                    <a:pt x="518" y="138"/>
                  </a:cubicBezTo>
                  <a:cubicBezTo>
                    <a:pt x="518" y="138"/>
                    <a:pt x="518" y="138"/>
                    <a:pt x="519" y="138"/>
                  </a:cubicBezTo>
                  <a:cubicBezTo>
                    <a:pt x="525" y="134"/>
                    <a:pt x="535" y="132"/>
                    <a:pt x="540" y="125"/>
                  </a:cubicBezTo>
                  <a:cubicBezTo>
                    <a:pt x="524" y="120"/>
                    <a:pt x="517" y="108"/>
                    <a:pt x="496" y="107"/>
                  </a:cubicBezTo>
                  <a:cubicBezTo>
                    <a:pt x="495" y="106"/>
                    <a:pt x="493" y="105"/>
                    <a:pt x="492" y="102"/>
                  </a:cubicBezTo>
                  <a:cubicBezTo>
                    <a:pt x="491" y="102"/>
                    <a:pt x="490" y="102"/>
                    <a:pt x="489" y="102"/>
                  </a:cubicBezTo>
                  <a:cubicBezTo>
                    <a:pt x="482" y="102"/>
                    <a:pt x="475" y="98"/>
                    <a:pt x="470" y="94"/>
                  </a:cubicBezTo>
                  <a:cubicBezTo>
                    <a:pt x="464" y="89"/>
                    <a:pt x="459" y="85"/>
                    <a:pt x="455" y="85"/>
                  </a:cubicBezTo>
                  <a:moveTo>
                    <a:pt x="804" y="81"/>
                  </a:moveTo>
                  <a:cubicBezTo>
                    <a:pt x="800" y="81"/>
                    <a:pt x="796" y="83"/>
                    <a:pt x="796" y="87"/>
                  </a:cubicBezTo>
                  <a:cubicBezTo>
                    <a:pt x="797" y="89"/>
                    <a:pt x="801" y="90"/>
                    <a:pt x="805" y="90"/>
                  </a:cubicBezTo>
                  <a:cubicBezTo>
                    <a:pt x="809" y="90"/>
                    <a:pt x="812" y="89"/>
                    <a:pt x="812" y="86"/>
                  </a:cubicBezTo>
                  <a:cubicBezTo>
                    <a:pt x="812" y="83"/>
                    <a:pt x="808" y="81"/>
                    <a:pt x="804" y="81"/>
                  </a:cubicBezTo>
                  <a:moveTo>
                    <a:pt x="888" y="80"/>
                  </a:moveTo>
                  <a:cubicBezTo>
                    <a:pt x="882" y="80"/>
                    <a:pt x="876" y="82"/>
                    <a:pt x="875" y="87"/>
                  </a:cubicBezTo>
                  <a:cubicBezTo>
                    <a:pt x="877" y="89"/>
                    <a:pt x="880" y="89"/>
                    <a:pt x="883" y="89"/>
                  </a:cubicBezTo>
                  <a:cubicBezTo>
                    <a:pt x="888" y="89"/>
                    <a:pt x="894" y="88"/>
                    <a:pt x="896" y="86"/>
                  </a:cubicBezTo>
                  <a:cubicBezTo>
                    <a:pt x="896" y="81"/>
                    <a:pt x="896" y="81"/>
                    <a:pt x="896" y="81"/>
                  </a:cubicBezTo>
                  <a:cubicBezTo>
                    <a:pt x="894" y="80"/>
                    <a:pt x="891" y="80"/>
                    <a:pt x="888" y="80"/>
                  </a:cubicBezTo>
                  <a:moveTo>
                    <a:pt x="1219" y="79"/>
                  </a:moveTo>
                  <a:cubicBezTo>
                    <a:pt x="1215" y="79"/>
                    <a:pt x="1212" y="80"/>
                    <a:pt x="1210" y="81"/>
                  </a:cubicBezTo>
                  <a:cubicBezTo>
                    <a:pt x="1211" y="89"/>
                    <a:pt x="1224" y="92"/>
                    <a:pt x="1235" y="92"/>
                  </a:cubicBezTo>
                  <a:cubicBezTo>
                    <a:pt x="1236" y="92"/>
                    <a:pt x="1236" y="92"/>
                    <a:pt x="1237" y="92"/>
                  </a:cubicBezTo>
                  <a:cubicBezTo>
                    <a:pt x="1237" y="84"/>
                    <a:pt x="1237" y="84"/>
                    <a:pt x="1237" y="84"/>
                  </a:cubicBezTo>
                  <a:cubicBezTo>
                    <a:pt x="1233" y="81"/>
                    <a:pt x="1225" y="79"/>
                    <a:pt x="1219" y="79"/>
                  </a:cubicBezTo>
                  <a:moveTo>
                    <a:pt x="2851" y="77"/>
                  </a:moveTo>
                  <a:cubicBezTo>
                    <a:pt x="2844" y="77"/>
                    <a:pt x="2837" y="79"/>
                    <a:pt x="2833" y="82"/>
                  </a:cubicBezTo>
                  <a:cubicBezTo>
                    <a:pt x="2832" y="90"/>
                    <a:pt x="2844" y="88"/>
                    <a:pt x="2849" y="91"/>
                  </a:cubicBezTo>
                  <a:cubicBezTo>
                    <a:pt x="2848" y="94"/>
                    <a:pt x="2841" y="93"/>
                    <a:pt x="2840" y="98"/>
                  </a:cubicBezTo>
                  <a:cubicBezTo>
                    <a:pt x="2842" y="100"/>
                    <a:pt x="2844" y="101"/>
                    <a:pt x="2846" y="101"/>
                  </a:cubicBezTo>
                  <a:cubicBezTo>
                    <a:pt x="2850" y="101"/>
                    <a:pt x="2855" y="99"/>
                    <a:pt x="2858" y="98"/>
                  </a:cubicBezTo>
                  <a:cubicBezTo>
                    <a:pt x="2860" y="97"/>
                    <a:pt x="2862" y="97"/>
                    <a:pt x="2864" y="97"/>
                  </a:cubicBezTo>
                  <a:cubicBezTo>
                    <a:pt x="2875" y="97"/>
                    <a:pt x="2880" y="101"/>
                    <a:pt x="2886" y="108"/>
                  </a:cubicBezTo>
                  <a:cubicBezTo>
                    <a:pt x="2886" y="108"/>
                    <a:pt x="2887" y="108"/>
                    <a:pt x="2887" y="108"/>
                  </a:cubicBezTo>
                  <a:cubicBezTo>
                    <a:pt x="2893" y="108"/>
                    <a:pt x="2897" y="107"/>
                    <a:pt x="2901" y="106"/>
                  </a:cubicBezTo>
                  <a:cubicBezTo>
                    <a:pt x="2896" y="95"/>
                    <a:pt x="2886" y="84"/>
                    <a:pt x="2871" y="84"/>
                  </a:cubicBezTo>
                  <a:cubicBezTo>
                    <a:pt x="2869" y="84"/>
                    <a:pt x="2868" y="85"/>
                    <a:pt x="2867" y="85"/>
                  </a:cubicBezTo>
                  <a:cubicBezTo>
                    <a:pt x="2865" y="79"/>
                    <a:pt x="2858" y="77"/>
                    <a:pt x="2851" y="77"/>
                  </a:cubicBezTo>
                  <a:moveTo>
                    <a:pt x="825" y="76"/>
                  </a:moveTo>
                  <a:cubicBezTo>
                    <a:pt x="820" y="76"/>
                    <a:pt x="815" y="79"/>
                    <a:pt x="818" y="84"/>
                  </a:cubicBezTo>
                  <a:cubicBezTo>
                    <a:pt x="818" y="85"/>
                    <a:pt x="821" y="86"/>
                    <a:pt x="823" y="86"/>
                  </a:cubicBezTo>
                  <a:cubicBezTo>
                    <a:pt x="825" y="86"/>
                    <a:pt x="827" y="85"/>
                    <a:pt x="829" y="85"/>
                  </a:cubicBezTo>
                  <a:cubicBezTo>
                    <a:pt x="832" y="79"/>
                    <a:pt x="829" y="76"/>
                    <a:pt x="825" y="76"/>
                  </a:cubicBezTo>
                  <a:moveTo>
                    <a:pt x="490" y="68"/>
                  </a:moveTo>
                  <a:cubicBezTo>
                    <a:pt x="483" y="73"/>
                    <a:pt x="475" y="78"/>
                    <a:pt x="472" y="86"/>
                  </a:cubicBezTo>
                  <a:cubicBezTo>
                    <a:pt x="476" y="89"/>
                    <a:pt x="482" y="90"/>
                    <a:pt x="487" y="90"/>
                  </a:cubicBezTo>
                  <a:cubicBezTo>
                    <a:pt x="488" y="90"/>
                    <a:pt x="489" y="90"/>
                    <a:pt x="489" y="90"/>
                  </a:cubicBezTo>
                  <a:cubicBezTo>
                    <a:pt x="490" y="90"/>
                    <a:pt x="491" y="90"/>
                    <a:pt x="492" y="90"/>
                  </a:cubicBezTo>
                  <a:cubicBezTo>
                    <a:pt x="495" y="90"/>
                    <a:pt x="499" y="90"/>
                    <a:pt x="502" y="91"/>
                  </a:cubicBezTo>
                  <a:cubicBezTo>
                    <a:pt x="502" y="95"/>
                    <a:pt x="496" y="93"/>
                    <a:pt x="493" y="95"/>
                  </a:cubicBezTo>
                  <a:cubicBezTo>
                    <a:pt x="496" y="101"/>
                    <a:pt x="511" y="102"/>
                    <a:pt x="522" y="102"/>
                  </a:cubicBezTo>
                  <a:cubicBezTo>
                    <a:pt x="529" y="102"/>
                    <a:pt x="539" y="103"/>
                    <a:pt x="546" y="103"/>
                  </a:cubicBezTo>
                  <a:cubicBezTo>
                    <a:pt x="547" y="103"/>
                    <a:pt x="549" y="103"/>
                    <a:pt x="550" y="103"/>
                  </a:cubicBezTo>
                  <a:cubicBezTo>
                    <a:pt x="561" y="102"/>
                    <a:pt x="567" y="91"/>
                    <a:pt x="567" y="82"/>
                  </a:cubicBezTo>
                  <a:cubicBezTo>
                    <a:pt x="557" y="81"/>
                    <a:pt x="547" y="76"/>
                    <a:pt x="538" y="76"/>
                  </a:cubicBezTo>
                  <a:cubicBezTo>
                    <a:pt x="534" y="76"/>
                    <a:pt x="530" y="77"/>
                    <a:pt x="527" y="80"/>
                  </a:cubicBezTo>
                  <a:cubicBezTo>
                    <a:pt x="524" y="79"/>
                    <a:pt x="526" y="73"/>
                    <a:pt x="524" y="71"/>
                  </a:cubicBezTo>
                  <a:cubicBezTo>
                    <a:pt x="523" y="71"/>
                    <a:pt x="522" y="70"/>
                    <a:pt x="522" y="70"/>
                  </a:cubicBezTo>
                  <a:cubicBezTo>
                    <a:pt x="515" y="70"/>
                    <a:pt x="515" y="76"/>
                    <a:pt x="512" y="79"/>
                  </a:cubicBezTo>
                  <a:cubicBezTo>
                    <a:pt x="501" y="78"/>
                    <a:pt x="497" y="71"/>
                    <a:pt x="490" y="68"/>
                  </a:cubicBezTo>
                  <a:moveTo>
                    <a:pt x="752" y="66"/>
                  </a:moveTo>
                  <a:cubicBezTo>
                    <a:pt x="743" y="66"/>
                    <a:pt x="735" y="70"/>
                    <a:pt x="732" y="77"/>
                  </a:cubicBezTo>
                  <a:cubicBezTo>
                    <a:pt x="735" y="80"/>
                    <a:pt x="739" y="81"/>
                    <a:pt x="743" y="81"/>
                  </a:cubicBezTo>
                  <a:cubicBezTo>
                    <a:pt x="752" y="81"/>
                    <a:pt x="761" y="76"/>
                    <a:pt x="761" y="68"/>
                  </a:cubicBezTo>
                  <a:cubicBezTo>
                    <a:pt x="758" y="67"/>
                    <a:pt x="755" y="66"/>
                    <a:pt x="752" y="66"/>
                  </a:cubicBezTo>
                  <a:moveTo>
                    <a:pt x="796" y="65"/>
                  </a:moveTo>
                  <a:cubicBezTo>
                    <a:pt x="792" y="65"/>
                    <a:pt x="787" y="67"/>
                    <a:pt x="783" y="68"/>
                  </a:cubicBezTo>
                  <a:cubicBezTo>
                    <a:pt x="778" y="70"/>
                    <a:pt x="773" y="72"/>
                    <a:pt x="768" y="72"/>
                  </a:cubicBezTo>
                  <a:cubicBezTo>
                    <a:pt x="767" y="72"/>
                    <a:pt x="766" y="72"/>
                    <a:pt x="766" y="72"/>
                  </a:cubicBezTo>
                  <a:cubicBezTo>
                    <a:pt x="764" y="75"/>
                    <a:pt x="762" y="76"/>
                    <a:pt x="762" y="81"/>
                  </a:cubicBezTo>
                  <a:cubicBezTo>
                    <a:pt x="765" y="84"/>
                    <a:pt x="768" y="86"/>
                    <a:pt x="771" y="86"/>
                  </a:cubicBezTo>
                  <a:cubicBezTo>
                    <a:pt x="776" y="86"/>
                    <a:pt x="780" y="82"/>
                    <a:pt x="786" y="81"/>
                  </a:cubicBezTo>
                  <a:cubicBezTo>
                    <a:pt x="789" y="80"/>
                    <a:pt x="794" y="81"/>
                    <a:pt x="796" y="80"/>
                  </a:cubicBezTo>
                  <a:cubicBezTo>
                    <a:pt x="801" y="78"/>
                    <a:pt x="804" y="71"/>
                    <a:pt x="803" y="68"/>
                  </a:cubicBezTo>
                  <a:cubicBezTo>
                    <a:pt x="801" y="66"/>
                    <a:pt x="798" y="65"/>
                    <a:pt x="796" y="65"/>
                  </a:cubicBezTo>
                  <a:moveTo>
                    <a:pt x="1237" y="62"/>
                  </a:moveTo>
                  <a:cubicBezTo>
                    <a:pt x="1228" y="64"/>
                    <a:pt x="1220" y="66"/>
                    <a:pt x="1218" y="73"/>
                  </a:cubicBezTo>
                  <a:cubicBezTo>
                    <a:pt x="1225" y="75"/>
                    <a:pt x="1230" y="79"/>
                    <a:pt x="1237" y="80"/>
                  </a:cubicBezTo>
                  <a:cubicBezTo>
                    <a:pt x="1237" y="62"/>
                    <a:pt x="1237" y="62"/>
                    <a:pt x="1237" y="62"/>
                  </a:cubicBezTo>
                  <a:moveTo>
                    <a:pt x="850" y="61"/>
                  </a:moveTo>
                  <a:cubicBezTo>
                    <a:pt x="848" y="61"/>
                    <a:pt x="845" y="62"/>
                    <a:pt x="843" y="62"/>
                  </a:cubicBezTo>
                  <a:cubicBezTo>
                    <a:pt x="843" y="68"/>
                    <a:pt x="850" y="72"/>
                    <a:pt x="856" y="72"/>
                  </a:cubicBezTo>
                  <a:cubicBezTo>
                    <a:pt x="859" y="72"/>
                    <a:pt x="862" y="71"/>
                    <a:pt x="863" y="68"/>
                  </a:cubicBezTo>
                  <a:cubicBezTo>
                    <a:pt x="861" y="64"/>
                    <a:pt x="856" y="61"/>
                    <a:pt x="850" y="61"/>
                  </a:cubicBezTo>
                  <a:moveTo>
                    <a:pt x="1205" y="54"/>
                  </a:moveTo>
                  <a:cubicBezTo>
                    <a:pt x="1200" y="54"/>
                    <a:pt x="1195" y="58"/>
                    <a:pt x="1199" y="63"/>
                  </a:cubicBezTo>
                  <a:cubicBezTo>
                    <a:pt x="1201" y="63"/>
                    <a:pt x="1203" y="64"/>
                    <a:pt x="1205" y="64"/>
                  </a:cubicBezTo>
                  <a:cubicBezTo>
                    <a:pt x="1209" y="64"/>
                    <a:pt x="1212" y="63"/>
                    <a:pt x="1213" y="60"/>
                  </a:cubicBezTo>
                  <a:cubicBezTo>
                    <a:pt x="1213" y="56"/>
                    <a:pt x="1209" y="54"/>
                    <a:pt x="1205" y="54"/>
                  </a:cubicBezTo>
                  <a:moveTo>
                    <a:pt x="941" y="54"/>
                  </a:moveTo>
                  <a:cubicBezTo>
                    <a:pt x="935" y="54"/>
                    <a:pt x="926" y="57"/>
                    <a:pt x="921" y="59"/>
                  </a:cubicBezTo>
                  <a:cubicBezTo>
                    <a:pt x="919" y="61"/>
                    <a:pt x="922" y="63"/>
                    <a:pt x="920" y="65"/>
                  </a:cubicBezTo>
                  <a:cubicBezTo>
                    <a:pt x="916" y="67"/>
                    <a:pt x="913" y="67"/>
                    <a:pt x="910" y="67"/>
                  </a:cubicBezTo>
                  <a:cubicBezTo>
                    <a:pt x="908" y="67"/>
                    <a:pt x="907" y="67"/>
                    <a:pt x="905" y="67"/>
                  </a:cubicBezTo>
                  <a:cubicBezTo>
                    <a:pt x="903" y="67"/>
                    <a:pt x="901" y="66"/>
                    <a:pt x="899" y="66"/>
                  </a:cubicBezTo>
                  <a:cubicBezTo>
                    <a:pt x="896" y="66"/>
                    <a:pt x="894" y="67"/>
                    <a:pt x="891" y="68"/>
                  </a:cubicBezTo>
                  <a:cubicBezTo>
                    <a:pt x="891" y="76"/>
                    <a:pt x="895" y="79"/>
                    <a:pt x="901" y="79"/>
                  </a:cubicBezTo>
                  <a:cubicBezTo>
                    <a:pt x="909" y="79"/>
                    <a:pt x="920" y="73"/>
                    <a:pt x="925" y="70"/>
                  </a:cubicBezTo>
                  <a:cubicBezTo>
                    <a:pt x="927" y="71"/>
                    <a:pt x="930" y="71"/>
                    <a:pt x="932" y="71"/>
                  </a:cubicBezTo>
                  <a:cubicBezTo>
                    <a:pt x="938" y="71"/>
                    <a:pt x="944" y="67"/>
                    <a:pt x="952" y="66"/>
                  </a:cubicBezTo>
                  <a:cubicBezTo>
                    <a:pt x="953" y="57"/>
                    <a:pt x="948" y="54"/>
                    <a:pt x="941" y="54"/>
                  </a:cubicBezTo>
                  <a:moveTo>
                    <a:pt x="882" y="47"/>
                  </a:moveTo>
                  <a:cubicBezTo>
                    <a:pt x="872" y="47"/>
                    <a:pt x="860" y="52"/>
                    <a:pt x="860" y="61"/>
                  </a:cubicBezTo>
                  <a:cubicBezTo>
                    <a:pt x="864" y="67"/>
                    <a:pt x="872" y="68"/>
                    <a:pt x="875" y="74"/>
                  </a:cubicBezTo>
                  <a:cubicBezTo>
                    <a:pt x="864" y="76"/>
                    <a:pt x="852" y="76"/>
                    <a:pt x="848" y="84"/>
                  </a:cubicBezTo>
                  <a:cubicBezTo>
                    <a:pt x="850" y="86"/>
                    <a:pt x="852" y="86"/>
                    <a:pt x="854" y="86"/>
                  </a:cubicBezTo>
                  <a:cubicBezTo>
                    <a:pt x="856" y="86"/>
                    <a:pt x="859" y="85"/>
                    <a:pt x="861" y="84"/>
                  </a:cubicBezTo>
                  <a:cubicBezTo>
                    <a:pt x="864" y="83"/>
                    <a:pt x="867" y="82"/>
                    <a:pt x="870" y="82"/>
                  </a:cubicBezTo>
                  <a:cubicBezTo>
                    <a:pt x="872" y="82"/>
                    <a:pt x="873" y="82"/>
                    <a:pt x="875" y="83"/>
                  </a:cubicBezTo>
                  <a:cubicBezTo>
                    <a:pt x="879" y="77"/>
                    <a:pt x="884" y="73"/>
                    <a:pt x="887" y="68"/>
                  </a:cubicBezTo>
                  <a:cubicBezTo>
                    <a:pt x="882" y="64"/>
                    <a:pt x="872" y="64"/>
                    <a:pt x="868" y="60"/>
                  </a:cubicBezTo>
                  <a:cubicBezTo>
                    <a:pt x="872" y="54"/>
                    <a:pt x="889" y="58"/>
                    <a:pt x="887" y="48"/>
                  </a:cubicBezTo>
                  <a:cubicBezTo>
                    <a:pt x="886" y="47"/>
                    <a:pt x="884" y="47"/>
                    <a:pt x="882" y="47"/>
                  </a:cubicBezTo>
                  <a:moveTo>
                    <a:pt x="929" y="45"/>
                  </a:moveTo>
                  <a:cubicBezTo>
                    <a:pt x="926" y="45"/>
                    <a:pt x="923" y="47"/>
                    <a:pt x="924" y="52"/>
                  </a:cubicBezTo>
                  <a:cubicBezTo>
                    <a:pt x="925" y="53"/>
                    <a:pt x="927" y="53"/>
                    <a:pt x="929" y="53"/>
                  </a:cubicBezTo>
                  <a:cubicBezTo>
                    <a:pt x="929" y="53"/>
                    <a:pt x="930" y="53"/>
                    <a:pt x="930" y="53"/>
                  </a:cubicBezTo>
                  <a:cubicBezTo>
                    <a:pt x="931" y="53"/>
                    <a:pt x="931" y="53"/>
                    <a:pt x="932" y="53"/>
                  </a:cubicBezTo>
                  <a:cubicBezTo>
                    <a:pt x="932" y="53"/>
                    <a:pt x="933" y="53"/>
                    <a:pt x="933" y="53"/>
                  </a:cubicBezTo>
                  <a:cubicBezTo>
                    <a:pt x="936" y="48"/>
                    <a:pt x="933" y="45"/>
                    <a:pt x="929" y="45"/>
                  </a:cubicBezTo>
                  <a:moveTo>
                    <a:pt x="2955" y="34"/>
                  </a:moveTo>
                  <a:cubicBezTo>
                    <a:pt x="2951" y="34"/>
                    <a:pt x="2948" y="35"/>
                    <a:pt x="2947" y="38"/>
                  </a:cubicBezTo>
                  <a:cubicBezTo>
                    <a:pt x="2947" y="42"/>
                    <a:pt x="2956" y="39"/>
                    <a:pt x="2956" y="44"/>
                  </a:cubicBezTo>
                  <a:cubicBezTo>
                    <a:pt x="2955" y="45"/>
                    <a:pt x="2954" y="45"/>
                    <a:pt x="2953" y="45"/>
                  </a:cubicBezTo>
                  <a:cubicBezTo>
                    <a:pt x="2952" y="45"/>
                    <a:pt x="2951" y="45"/>
                    <a:pt x="2950" y="44"/>
                  </a:cubicBezTo>
                  <a:cubicBezTo>
                    <a:pt x="2949" y="44"/>
                    <a:pt x="2949" y="44"/>
                    <a:pt x="2948" y="44"/>
                  </a:cubicBezTo>
                  <a:cubicBezTo>
                    <a:pt x="2947" y="44"/>
                    <a:pt x="2946" y="44"/>
                    <a:pt x="2946" y="45"/>
                  </a:cubicBezTo>
                  <a:cubicBezTo>
                    <a:pt x="2943" y="47"/>
                    <a:pt x="2948" y="51"/>
                    <a:pt x="2944" y="53"/>
                  </a:cubicBezTo>
                  <a:cubicBezTo>
                    <a:pt x="2943" y="53"/>
                    <a:pt x="2942" y="53"/>
                    <a:pt x="2940" y="53"/>
                  </a:cubicBezTo>
                  <a:cubicBezTo>
                    <a:pt x="2934" y="53"/>
                    <a:pt x="2930" y="54"/>
                    <a:pt x="2928" y="58"/>
                  </a:cubicBezTo>
                  <a:cubicBezTo>
                    <a:pt x="2927" y="62"/>
                    <a:pt x="2930" y="61"/>
                    <a:pt x="2930" y="64"/>
                  </a:cubicBezTo>
                  <a:cubicBezTo>
                    <a:pt x="2929" y="67"/>
                    <a:pt x="2924" y="66"/>
                    <a:pt x="2925" y="70"/>
                  </a:cubicBezTo>
                  <a:cubicBezTo>
                    <a:pt x="2927" y="76"/>
                    <a:pt x="2932" y="77"/>
                    <a:pt x="2938" y="77"/>
                  </a:cubicBezTo>
                  <a:cubicBezTo>
                    <a:pt x="2942" y="77"/>
                    <a:pt x="2945" y="77"/>
                    <a:pt x="2949" y="76"/>
                  </a:cubicBezTo>
                  <a:cubicBezTo>
                    <a:pt x="2953" y="76"/>
                    <a:pt x="2957" y="75"/>
                    <a:pt x="2960" y="75"/>
                  </a:cubicBezTo>
                  <a:cubicBezTo>
                    <a:pt x="2964" y="75"/>
                    <a:pt x="2968" y="76"/>
                    <a:pt x="2971" y="79"/>
                  </a:cubicBezTo>
                  <a:cubicBezTo>
                    <a:pt x="2970" y="82"/>
                    <a:pt x="2968" y="83"/>
                    <a:pt x="2965" y="83"/>
                  </a:cubicBezTo>
                  <a:cubicBezTo>
                    <a:pt x="2961" y="83"/>
                    <a:pt x="2956" y="81"/>
                    <a:pt x="2952" y="80"/>
                  </a:cubicBezTo>
                  <a:cubicBezTo>
                    <a:pt x="2951" y="81"/>
                    <a:pt x="2951" y="84"/>
                    <a:pt x="2949" y="85"/>
                  </a:cubicBezTo>
                  <a:cubicBezTo>
                    <a:pt x="2951" y="93"/>
                    <a:pt x="2964" y="99"/>
                    <a:pt x="2976" y="99"/>
                  </a:cubicBezTo>
                  <a:cubicBezTo>
                    <a:pt x="2981" y="99"/>
                    <a:pt x="2987" y="98"/>
                    <a:pt x="2991" y="96"/>
                  </a:cubicBezTo>
                  <a:cubicBezTo>
                    <a:pt x="2995" y="97"/>
                    <a:pt x="2996" y="101"/>
                    <a:pt x="3002" y="101"/>
                  </a:cubicBezTo>
                  <a:cubicBezTo>
                    <a:pt x="3010" y="98"/>
                    <a:pt x="2998" y="88"/>
                    <a:pt x="3007" y="85"/>
                  </a:cubicBezTo>
                  <a:cubicBezTo>
                    <a:pt x="3010" y="86"/>
                    <a:pt x="3009" y="90"/>
                    <a:pt x="3014" y="90"/>
                  </a:cubicBezTo>
                  <a:cubicBezTo>
                    <a:pt x="3021" y="87"/>
                    <a:pt x="3028" y="84"/>
                    <a:pt x="3029" y="76"/>
                  </a:cubicBezTo>
                  <a:cubicBezTo>
                    <a:pt x="3016" y="76"/>
                    <a:pt x="3019" y="63"/>
                    <a:pt x="3006" y="63"/>
                  </a:cubicBezTo>
                  <a:cubicBezTo>
                    <a:pt x="3004" y="63"/>
                    <a:pt x="3003" y="63"/>
                    <a:pt x="3001" y="63"/>
                  </a:cubicBezTo>
                  <a:cubicBezTo>
                    <a:pt x="2993" y="55"/>
                    <a:pt x="2978" y="53"/>
                    <a:pt x="2976" y="41"/>
                  </a:cubicBezTo>
                  <a:cubicBezTo>
                    <a:pt x="2971" y="39"/>
                    <a:pt x="2962" y="34"/>
                    <a:pt x="2955" y="34"/>
                  </a:cubicBezTo>
                  <a:moveTo>
                    <a:pt x="3075" y="120"/>
                  </a:moveTo>
                  <a:cubicBezTo>
                    <a:pt x="3073" y="120"/>
                    <a:pt x="3070" y="120"/>
                    <a:pt x="3069" y="119"/>
                  </a:cubicBezTo>
                  <a:cubicBezTo>
                    <a:pt x="3065" y="113"/>
                    <a:pt x="3071" y="111"/>
                    <a:pt x="3077" y="111"/>
                  </a:cubicBezTo>
                  <a:cubicBezTo>
                    <a:pt x="3082" y="111"/>
                    <a:pt x="3088" y="113"/>
                    <a:pt x="3087" y="118"/>
                  </a:cubicBezTo>
                  <a:cubicBezTo>
                    <a:pt x="3085" y="119"/>
                    <a:pt x="3080" y="120"/>
                    <a:pt x="3075" y="120"/>
                  </a:cubicBezTo>
                  <a:moveTo>
                    <a:pt x="3192" y="43"/>
                  </a:moveTo>
                  <a:cubicBezTo>
                    <a:pt x="3189" y="43"/>
                    <a:pt x="3186" y="42"/>
                    <a:pt x="3184" y="41"/>
                  </a:cubicBezTo>
                  <a:cubicBezTo>
                    <a:pt x="3191" y="36"/>
                    <a:pt x="3198" y="31"/>
                    <a:pt x="3208" y="31"/>
                  </a:cubicBezTo>
                  <a:cubicBezTo>
                    <a:pt x="3211" y="31"/>
                    <a:pt x="3215" y="32"/>
                    <a:pt x="3218" y="33"/>
                  </a:cubicBezTo>
                  <a:cubicBezTo>
                    <a:pt x="3213" y="37"/>
                    <a:pt x="3201" y="43"/>
                    <a:pt x="3192" y="43"/>
                  </a:cubicBezTo>
                  <a:moveTo>
                    <a:pt x="3137" y="10"/>
                  </a:moveTo>
                  <a:cubicBezTo>
                    <a:pt x="3133" y="12"/>
                    <a:pt x="3131" y="16"/>
                    <a:pt x="3126" y="17"/>
                  </a:cubicBezTo>
                  <a:cubicBezTo>
                    <a:pt x="3122" y="15"/>
                    <a:pt x="3118" y="14"/>
                    <a:pt x="3114" y="14"/>
                  </a:cubicBezTo>
                  <a:cubicBezTo>
                    <a:pt x="3104" y="14"/>
                    <a:pt x="3092" y="19"/>
                    <a:pt x="3081" y="19"/>
                  </a:cubicBezTo>
                  <a:cubicBezTo>
                    <a:pt x="3079" y="20"/>
                    <a:pt x="3080" y="25"/>
                    <a:pt x="3077" y="25"/>
                  </a:cubicBezTo>
                  <a:cubicBezTo>
                    <a:pt x="3071" y="23"/>
                    <a:pt x="3065" y="19"/>
                    <a:pt x="3058" y="19"/>
                  </a:cubicBezTo>
                  <a:cubicBezTo>
                    <a:pt x="3055" y="19"/>
                    <a:pt x="3053" y="20"/>
                    <a:pt x="3050" y="22"/>
                  </a:cubicBezTo>
                  <a:cubicBezTo>
                    <a:pt x="3045" y="19"/>
                    <a:pt x="3041" y="16"/>
                    <a:pt x="3033" y="16"/>
                  </a:cubicBezTo>
                  <a:cubicBezTo>
                    <a:pt x="3033" y="16"/>
                    <a:pt x="3032" y="16"/>
                    <a:pt x="3031" y="16"/>
                  </a:cubicBezTo>
                  <a:cubicBezTo>
                    <a:pt x="3028" y="21"/>
                    <a:pt x="3024" y="23"/>
                    <a:pt x="3020" y="23"/>
                  </a:cubicBezTo>
                  <a:cubicBezTo>
                    <a:pt x="3017" y="23"/>
                    <a:pt x="3015" y="22"/>
                    <a:pt x="3012" y="22"/>
                  </a:cubicBezTo>
                  <a:cubicBezTo>
                    <a:pt x="3010" y="22"/>
                    <a:pt x="3007" y="21"/>
                    <a:pt x="3004" y="21"/>
                  </a:cubicBezTo>
                  <a:cubicBezTo>
                    <a:pt x="3003" y="21"/>
                    <a:pt x="3001" y="21"/>
                    <a:pt x="3000" y="22"/>
                  </a:cubicBezTo>
                  <a:cubicBezTo>
                    <a:pt x="2996" y="22"/>
                    <a:pt x="2992" y="26"/>
                    <a:pt x="2989" y="26"/>
                  </a:cubicBezTo>
                  <a:cubicBezTo>
                    <a:pt x="2988" y="26"/>
                    <a:pt x="2987" y="26"/>
                    <a:pt x="2986" y="26"/>
                  </a:cubicBezTo>
                  <a:cubicBezTo>
                    <a:pt x="2985" y="26"/>
                    <a:pt x="2984" y="26"/>
                    <a:pt x="2983" y="26"/>
                  </a:cubicBezTo>
                  <a:cubicBezTo>
                    <a:pt x="2982" y="26"/>
                    <a:pt x="2980" y="26"/>
                    <a:pt x="2979" y="26"/>
                  </a:cubicBezTo>
                  <a:cubicBezTo>
                    <a:pt x="2977" y="26"/>
                    <a:pt x="2975" y="26"/>
                    <a:pt x="2974" y="29"/>
                  </a:cubicBezTo>
                  <a:cubicBezTo>
                    <a:pt x="2975" y="33"/>
                    <a:pt x="2979" y="34"/>
                    <a:pt x="2983" y="34"/>
                  </a:cubicBezTo>
                  <a:cubicBezTo>
                    <a:pt x="2985" y="34"/>
                    <a:pt x="2986" y="34"/>
                    <a:pt x="2987" y="34"/>
                  </a:cubicBezTo>
                  <a:cubicBezTo>
                    <a:pt x="2988" y="34"/>
                    <a:pt x="2989" y="34"/>
                    <a:pt x="2991" y="34"/>
                  </a:cubicBezTo>
                  <a:cubicBezTo>
                    <a:pt x="2993" y="34"/>
                    <a:pt x="2995" y="34"/>
                    <a:pt x="2997" y="35"/>
                  </a:cubicBezTo>
                  <a:cubicBezTo>
                    <a:pt x="2993" y="41"/>
                    <a:pt x="2998" y="47"/>
                    <a:pt x="3000" y="52"/>
                  </a:cubicBezTo>
                  <a:cubicBezTo>
                    <a:pt x="3003" y="55"/>
                    <a:pt x="3007" y="55"/>
                    <a:pt x="3010" y="55"/>
                  </a:cubicBezTo>
                  <a:cubicBezTo>
                    <a:pt x="3015" y="55"/>
                    <a:pt x="3020" y="53"/>
                    <a:pt x="3025" y="51"/>
                  </a:cubicBezTo>
                  <a:cubicBezTo>
                    <a:pt x="3029" y="48"/>
                    <a:pt x="3034" y="46"/>
                    <a:pt x="3038" y="46"/>
                  </a:cubicBezTo>
                  <a:cubicBezTo>
                    <a:pt x="3039" y="46"/>
                    <a:pt x="3041" y="46"/>
                    <a:pt x="3042" y="47"/>
                  </a:cubicBezTo>
                  <a:cubicBezTo>
                    <a:pt x="3035" y="49"/>
                    <a:pt x="3026" y="50"/>
                    <a:pt x="3026" y="60"/>
                  </a:cubicBezTo>
                  <a:cubicBezTo>
                    <a:pt x="3037" y="59"/>
                    <a:pt x="3046" y="54"/>
                    <a:pt x="3056" y="54"/>
                  </a:cubicBezTo>
                  <a:cubicBezTo>
                    <a:pt x="3059" y="54"/>
                    <a:pt x="3062" y="55"/>
                    <a:pt x="3065" y="56"/>
                  </a:cubicBezTo>
                  <a:cubicBezTo>
                    <a:pt x="3076" y="53"/>
                    <a:pt x="3090" y="52"/>
                    <a:pt x="3088" y="38"/>
                  </a:cubicBezTo>
                  <a:cubicBezTo>
                    <a:pt x="3090" y="37"/>
                    <a:pt x="3093" y="35"/>
                    <a:pt x="3095" y="35"/>
                  </a:cubicBezTo>
                  <a:cubicBezTo>
                    <a:pt x="3096" y="35"/>
                    <a:pt x="3097" y="36"/>
                    <a:pt x="3098" y="36"/>
                  </a:cubicBezTo>
                  <a:cubicBezTo>
                    <a:pt x="3099" y="40"/>
                    <a:pt x="3093" y="39"/>
                    <a:pt x="3094" y="44"/>
                  </a:cubicBezTo>
                  <a:cubicBezTo>
                    <a:pt x="3095" y="47"/>
                    <a:pt x="3102" y="46"/>
                    <a:pt x="3101" y="51"/>
                  </a:cubicBezTo>
                  <a:cubicBezTo>
                    <a:pt x="3091" y="57"/>
                    <a:pt x="3076" y="59"/>
                    <a:pt x="3066" y="64"/>
                  </a:cubicBezTo>
                  <a:cubicBezTo>
                    <a:pt x="3068" y="70"/>
                    <a:pt x="3077" y="70"/>
                    <a:pt x="3079" y="75"/>
                  </a:cubicBezTo>
                  <a:cubicBezTo>
                    <a:pt x="3067" y="75"/>
                    <a:pt x="3057" y="62"/>
                    <a:pt x="3042" y="62"/>
                  </a:cubicBezTo>
                  <a:cubicBezTo>
                    <a:pt x="3041" y="62"/>
                    <a:pt x="3039" y="62"/>
                    <a:pt x="3037" y="62"/>
                  </a:cubicBezTo>
                  <a:cubicBezTo>
                    <a:pt x="3034" y="63"/>
                    <a:pt x="3028" y="67"/>
                    <a:pt x="3028" y="70"/>
                  </a:cubicBezTo>
                  <a:cubicBezTo>
                    <a:pt x="3027" y="79"/>
                    <a:pt x="3051" y="79"/>
                    <a:pt x="3055" y="87"/>
                  </a:cubicBezTo>
                  <a:cubicBezTo>
                    <a:pt x="3044" y="92"/>
                    <a:pt x="3026" y="89"/>
                    <a:pt x="3015" y="96"/>
                  </a:cubicBezTo>
                  <a:cubicBezTo>
                    <a:pt x="3015" y="99"/>
                    <a:pt x="3014" y="100"/>
                    <a:pt x="3015" y="103"/>
                  </a:cubicBezTo>
                  <a:cubicBezTo>
                    <a:pt x="3022" y="102"/>
                    <a:pt x="3031" y="99"/>
                    <a:pt x="3037" y="99"/>
                  </a:cubicBezTo>
                  <a:cubicBezTo>
                    <a:pt x="3038" y="99"/>
                    <a:pt x="3040" y="99"/>
                    <a:pt x="3041" y="99"/>
                  </a:cubicBezTo>
                  <a:cubicBezTo>
                    <a:pt x="3041" y="105"/>
                    <a:pt x="3034" y="104"/>
                    <a:pt x="3035" y="110"/>
                  </a:cubicBezTo>
                  <a:cubicBezTo>
                    <a:pt x="3037" y="114"/>
                    <a:pt x="3039" y="115"/>
                    <a:pt x="3041" y="115"/>
                  </a:cubicBezTo>
                  <a:cubicBezTo>
                    <a:pt x="3044" y="115"/>
                    <a:pt x="3047" y="114"/>
                    <a:pt x="3050" y="112"/>
                  </a:cubicBezTo>
                  <a:cubicBezTo>
                    <a:pt x="3052" y="111"/>
                    <a:pt x="3055" y="110"/>
                    <a:pt x="3057" y="110"/>
                  </a:cubicBezTo>
                  <a:cubicBezTo>
                    <a:pt x="3058" y="110"/>
                    <a:pt x="3058" y="110"/>
                    <a:pt x="3059" y="110"/>
                  </a:cubicBezTo>
                  <a:cubicBezTo>
                    <a:pt x="3058" y="117"/>
                    <a:pt x="3048" y="118"/>
                    <a:pt x="3041" y="121"/>
                  </a:cubicBezTo>
                  <a:cubicBezTo>
                    <a:pt x="3031" y="117"/>
                    <a:pt x="3026" y="105"/>
                    <a:pt x="3013" y="105"/>
                  </a:cubicBezTo>
                  <a:cubicBezTo>
                    <a:pt x="3010" y="105"/>
                    <a:pt x="3008" y="106"/>
                    <a:pt x="3004" y="107"/>
                  </a:cubicBezTo>
                  <a:cubicBezTo>
                    <a:pt x="3003" y="114"/>
                    <a:pt x="3013" y="112"/>
                    <a:pt x="3013" y="118"/>
                  </a:cubicBezTo>
                  <a:cubicBezTo>
                    <a:pt x="3007" y="121"/>
                    <a:pt x="2996" y="122"/>
                    <a:pt x="2994" y="129"/>
                  </a:cubicBezTo>
                  <a:cubicBezTo>
                    <a:pt x="2996" y="133"/>
                    <a:pt x="3000" y="134"/>
                    <a:pt x="3005" y="134"/>
                  </a:cubicBezTo>
                  <a:cubicBezTo>
                    <a:pt x="3009" y="134"/>
                    <a:pt x="3014" y="133"/>
                    <a:pt x="3018" y="132"/>
                  </a:cubicBezTo>
                  <a:cubicBezTo>
                    <a:pt x="3024" y="134"/>
                    <a:pt x="3029" y="137"/>
                    <a:pt x="3036" y="138"/>
                  </a:cubicBezTo>
                  <a:cubicBezTo>
                    <a:pt x="3043" y="133"/>
                    <a:pt x="3051" y="132"/>
                    <a:pt x="3060" y="132"/>
                  </a:cubicBezTo>
                  <a:cubicBezTo>
                    <a:pt x="3064" y="132"/>
                    <a:pt x="3069" y="133"/>
                    <a:pt x="3074" y="133"/>
                  </a:cubicBezTo>
                  <a:cubicBezTo>
                    <a:pt x="3079" y="133"/>
                    <a:pt x="3084" y="134"/>
                    <a:pt x="3089" y="134"/>
                  </a:cubicBezTo>
                  <a:cubicBezTo>
                    <a:pt x="3098" y="134"/>
                    <a:pt x="3107" y="132"/>
                    <a:pt x="3115" y="127"/>
                  </a:cubicBezTo>
                  <a:cubicBezTo>
                    <a:pt x="3114" y="118"/>
                    <a:pt x="3093" y="125"/>
                    <a:pt x="3094" y="113"/>
                  </a:cubicBezTo>
                  <a:cubicBezTo>
                    <a:pt x="3095" y="114"/>
                    <a:pt x="3097" y="114"/>
                    <a:pt x="3098" y="114"/>
                  </a:cubicBezTo>
                  <a:cubicBezTo>
                    <a:pt x="3105" y="114"/>
                    <a:pt x="3108" y="107"/>
                    <a:pt x="3114" y="105"/>
                  </a:cubicBezTo>
                  <a:cubicBezTo>
                    <a:pt x="3115" y="105"/>
                    <a:pt x="3117" y="104"/>
                    <a:pt x="3118" y="104"/>
                  </a:cubicBezTo>
                  <a:cubicBezTo>
                    <a:pt x="3119" y="104"/>
                    <a:pt x="3120" y="104"/>
                    <a:pt x="3120" y="105"/>
                  </a:cubicBezTo>
                  <a:cubicBezTo>
                    <a:pt x="3121" y="105"/>
                    <a:pt x="3122" y="105"/>
                    <a:pt x="3122" y="105"/>
                  </a:cubicBezTo>
                  <a:cubicBezTo>
                    <a:pt x="3125" y="105"/>
                    <a:pt x="3128" y="104"/>
                    <a:pt x="3131" y="101"/>
                  </a:cubicBezTo>
                  <a:cubicBezTo>
                    <a:pt x="3131" y="98"/>
                    <a:pt x="3127" y="98"/>
                    <a:pt x="3127" y="95"/>
                  </a:cubicBezTo>
                  <a:cubicBezTo>
                    <a:pt x="3132" y="93"/>
                    <a:pt x="3139" y="94"/>
                    <a:pt x="3139" y="89"/>
                  </a:cubicBezTo>
                  <a:cubicBezTo>
                    <a:pt x="3137" y="83"/>
                    <a:pt x="3123" y="87"/>
                    <a:pt x="3122" y="80"/>
                  </a:cubicBezTo>
                  <a:cubicBezTo>
                    <a:pt x="3123" y="78"/>
                    <a:pt x="3124" y="76"/>
                    <a:pt x="3127" y="75"/>
                  </a:cubicBezTo>
                  <a:cubicBezTo>
                    <a:pt x="3132" y="76"/>
                    <a:pt x="3133" y="79"/>
                    <a:pt x="3139" y="79"/>
                  </a:cubicBezTo>
                  <a:cubicBezTo>
                    <a:pt x="3139" y="79"/>
                    <a:pt x="3140" y="79"/>
                    <a:pt x="3141" y="79"/>
                  </a:cubicBezTo>
                  <a:cubicBezTo>
                    <a:pt x="3141" y="75"/>
                    <a:pt x="3135" y="75"/>
                    <a:pt x="3137" y="70"/>
                  </a:cubicBezTo>
                  <a:cubicBezTo>
                    <a:pt x="3139" y="69"/>
                    <a:pt x="3141" y="69"/>
                    <a:pt x="3142" y="69"/>
                  </a:cubicBezTo>
                  <a:cubicBezTo>
                    <a:pt x="3147" y="69"/>
                    <a:pt x="3151" y="70"/>
                    <a:pt x="3155" y="71"/>
                  </a:cubicBezTo>
                  <a:cubicBezTo>
                    <a:pt x="3159" y="73"/>
                    <a:pt x="3163" y="74"/>
                    <a:pt x="3167" y="74"/>
                  </a:cubicBezTo>
                  <a:cubicBezTo>
                    <a:pt x="3168" y="74"/>
                    <a:pt x="3169" y="74"/>
                    <a:pt x="3170" y="73"/>
                  </a:cubicBezTo>
                  <a:cubicBezTo>
                    <a:pt x="3173" y="71"/>
                    <a:pt x="3171" y="67"/>
                    <a:pt x="3170" y="64"/>
                  </a:cubicBezTo>
                  <a:cubicBezTo>
                    <a:pt x="3173" y="63"/>
                    <a:pt x="3177" y="63"/>
                    <a:pt x="3178" y="61"/>
                  </a:cubicBezTo>
                  <a:cubicBezTo>
                    <a:pt x="3180" y="59"/>
                    <a:pt x="3176" y="55"/>
                    <a:pt x="3182" y="54"/>
                  </a:cubicBezTo>
                  <a:cubicBezTo>
                    <a:pt x="3182" y="54"/>
                    <a:pt x="3183" y="53"/>
                    <a:pt x="3184" y="53"/>
                  </a:cubicBezTo>
                  <a:cubicBezTo>
                    <a:pt x="3187" y="53"/>
                    <a:pt x="3191" y="55"/>
                    <a:pt x="3194" y="55"/>
                  </a:cubicBezTo>
                  <a:cubicBezTo>
                    <a:pt x="3203" y="43"/>
                    <a:pt x="3227" y="44"/>
                    <a:pt x="3235" y="32"/>
                  </a:cubicBezTo>
                  <a:cubicBezTo>
                    <a:pt x="3234" y="32"/>
                    <a:pt x="3233" y="31"/>
                    <a:pt x="3232" y="31"/>
                  </a:cubicBezTo>
                  <a:cubicBezTo>
                    <a:pt x="3230" y="31"/>
                    <a:pt x="3229" y="32"/>
                    <a:pt x="3227" y="33"/>
                  </a:cubicBezTo>
                  <a:cubicBezTo>
                    <a:pt x="3226" y="33"/>
                    <a:pt x="3224" y="34"/>
                    <a:pt x="3223" y="34"/>
                  </a:cubicBezTo>
                  <a:cubicBezTo>
                    <a:pt x="3222" y="34"/>
                    <a:pt x="3221" y="33"/>
                    <a:pt x="3220" y="33"/>
                  </a:cubicBezTo>
                  <a:cubicBezTo>
                    <a:pt x="3228" y="22"/>
                    <a:pt x="3260" y="34"/>
                    <a:pt x="3266" y="20"/>
                  </a:cubicBezTo>
                  <a:cubicBezTo>
                    <a:pt x="3253" y="15"/>
                    <a:pt x="3238" y="13"/>
                    <a:pt x="3222" y="13"/>
                  </a:cubicBezTo>
                  <a:cubicBezTo>
                    <a:pt x="3214" y="13"/>
                    <a:pt x="3206" y="14"/>
                    <a:pt x="3198" y="14"/>
                  </a:cubicBezTo>
                  <a:cubicBezTo>
                    <a:pt x="3190" y="14"/>
                    <a:pt x="3182" y="15"/>
                    <a:pt x="3175" y="15"/>
                  </a:cubicBezTo>
                  <a:cubicBezTo>
                    <a:pt x="3161" y="15"/>
                    <a:pt x="3148" y="14"/>
                    <a:pt x="3137" y="10"/>
                  </a:cubicBezTo>
                  <a:moveTo>
                    <a:pt x="3537" y="345"/>
                  </a:moveTo>
                  <a:cubicBezTo>
                    <a:pt x="3513" y="345"/>
                    <a:pt x="3486" y="343"/>
                    <a:pt x="3468" y="336"/>
                  </a:cubicBezTo>
                  <a:cubicBezTo>
                    <a:pt x="3467" y="329"/>
                    <a:pt x="3475" y="329"/>
                    <a:pt x="3476" y="324"/>
                  </a:cubicBezTo>
                  <a:cubicBezTo>
                    <a:pt x="3476" y="318"/>
                    <a:pt x="3472" y="312"/>
                    <a:pt x="3473" y="309"/>
                  </a:cubicBezTo>
                  <a:cubicBezTo>
                    <a:pt x="3473" y="308"/>
                    <a:pt x="3473" y="307"/>
                    <a:pt x="3474" y="307"/>
                  </a:cubicBezTo>
                  <a:cubicBezTo>
                    <a:pt x="3482" y="307"/>
                    <a:pt x="3509" y="311"/>
                    <a:pt x="3523" y="315"/>
                  </a:cubicBezTo>
                  <a:cubicBezTo>
                    <a:pt x="3537" y="318"/>
                    <a:pt x="3549" y="324"/>
                    <a:pt x="3554" y="334"/>
                  </a:cubicBezTo>
                  <a:cubicBezTo>
                    <a:pt x="3552" y="338"/>
                    <a:pt x="3549" y="342"/>
                    <a:pt x="3546" y="345"/>
                  </a:cubicBezTo>
                  <a:cubicBezTo>
                    <a:pt x="3543" y="345"/>
                    <a:pt x="3540" y="345"/>
                    <a:pt x="3537" y="345"/>
                  </a:cubicBezTo>
                  <a:moveTo>
                    <a:pt x="3376" y="0"/>
                  </a:moveTo>
                  <a:cubicBezTo>
                    <a:pt x="3372" y="0"/>
                    <a:pt x="3370" y="2"/>
                    <a:pt x="3368" y="4"/>
                  </a:cubicBezTo>
                  <a:cubicBezTo>
                    <a:pt x="3366" y="15"/>
                    <a:pt x="3373" y="19"/>
                    <a:pt x="3376" y="25"/>
                  </a:cubicBezTo>
                  <a:cubicBezTo>
                    <a:pt x="3375" y="26"/>
                    <a:pt x="3372" y="27"/>
                    <a:pt x="3370" y="27"/>
                  </a:cubicBezTo>
                  <a:cubicBezTo>
                    <a:pt x="3367" y="27"/>
                    <a:pt x="3364" y="26"/>
                    <a:pt x="3361" y="25"/>
                  </a:cubicBezTo>
                  <a:cubicBezTo>
                    <a:pt x="3358" y="24"/>
                    <a:pt x="3354" y="23"/>
                    <a:pt x="3351" y="23"/>
                  </a:cubicBezTo>
                  <a:cubicBezTo>
                    <a:pt x="3350" y="23"/>
                    <a:pt x="3350" y="23"/>
                    <a:pt x="3350" y="23"/>
                  </a:cubicBezTo>
                  <a:cubicBezTo>
                    <a:pt x="3348" y="27"/>
                    <a:pt x="3348" y="32"/>
                    <a:pt x="3343" y="33"/>
                  </a:cubicBezTo>
                  <a:cubicBezTo>
                    <a:pt x="3341" y="30"/>
                    <a:pt x="3343" y="24"/>
                    <a:pt x="3342" y="20"/>
                  </a:cubicBezTo>
                  <a:cubicBezTo>
                    <a:pt x="3339" y="14"/>
                    <a:pt x="3333" y="13"/>
                    <a:pt x="3326" y="13"/>
                  </a:cubicBezTo>
                  <a:cubicBezTo>
                    <a:pt x="3324" y="13"/>
                    <a:pt x="3323" y="13"/>
                    <a:pt x="3321" y="13"/>
                  </a:cubicBezTo>
                  <a:cubicBezTo>
                    <a:pt x="3319" y="13"/>
                    <a:pt x="3318" y="14"/>
                    <a:pt x="3316" y="14"/>
                  </a:cubicBezTo>
                  <a:cubicBezTo>
                    <a:pt x="3314" y="14"/>
                    <a:pt x="3312" y="13"/>
                    <a:pt x="3310" y="13"/>
                  </a:cubicBezTo>
                  <a:cubicBezTo>
                    <a:pt x="3303" y="12"/>
                    <a:pt x="3296" y="7"/>
                    <a:pt x="3289" y="7"/>
                  </a:cubicBezTo>
                  <a:cubicBezTo>
                    <a:pt x="3287" y="7"/>
                    <a:pt x="3284" y="8"/>
                    <a:pt x="3282" y="10"/>
                  </a:cubicBezTo>
                  <a:cubicBezTo>
                    <a:pt x="3282" y="10"/>
                    <a:pt x="3282" y="11"/>
                    <a:pt x="3281" y="11"/>
                  </a:cubicBezTo>
                  <a:cubicBezTo>
                    <a:pt x="3283" y="16"/>
                    <a:pt x="3283" y="20"/>
                    <a:pt x="3286" y="23"/>
                  </a:cubicBezTo>
                  <a:cubicBezTo>
                    <a:pt x="3290" y="29"/>
                    <a:pt x="3302" y="29"/>
                    <a:pt x="3305" y="36"/>
                  </a:cubicBezTo>
                  <a:cubicBezTo>
                    <a:pt x="3304" y="37"/>
                    <a:pt x="3303" y="37"/>
                    <a:pt x="3303" y="38"/>
                  </a:cubicBezTo>
                  <a:cubicBezTo>
                    <a:pt x="3303" y="38"/>
                    <a:pt x="3302" y="38"/>
                    <a:pt x="3302" y="38"/>
                  </a:cubicBezTo>
                  <a:cubicBezTo>
                    <a:pt x="3296" y="38"/>
                    <a:pt x="3292" y="36"/>
                    <a:pt x="3289" y="34"/>
                  </a:cubicBezTo>
                  <a:cubicBezTo>
                    <a:pt x="3285" y="32"/>
                    <a:pt x="3282" y="30"/>
                    <a:pt x="3278" y="30"/>
                  </a:cubicBezTo>
                  <a:cubicBezTo>
                    <a:pt x="3275" y="30"/>
                    <a:pt x="3272" y="30"/>
                    <a:pt x="3269" y="33"/>
                  </a:cubicBezTo>
                  <a:cubicBezTo>
                    <a:pt x="3267" y="36"/>
                    <a:pt x="3270" y="38"/>
                    <a:pt x="3267" y="41"/>
                  </a:cubicBezTo>
                  <a:cubicBezTo>
                    <a:pt x="3265" y="41"/>
                    <a:pt x="3264" y="41"/>
                    <a:pt x="3263" y="41"/>
                  </a:cubicBezTo>
                  <a:cubicBezTo>
                    <a:pt x="3256" y="41"/>
                    <a:pt x="3255" y="45"/>
                    <a:pt x="3249" y="46"/>
                  </a:cubicBezTo>
                  <a:cubicBezTo>
                    <a:pt x="3246" y="43"/>
                    <a:pt x="3243" y="42"/>
                    <a:pt x="3241" y="42"/>
                  </a:cubicBezTo>
                  <a:cubicBezTo>
                    <a:pt x="3236" y="42"/>
                    <a:pt x="3233" y="45"/>
                    <a:pt x="3229" y="48"/>
                  </a:cubicBezTo>
                  <a:cubicBezTo>
                    <a:pt x="3224" y="52"/>
                    <a:pt x="3220" y="55"/>
                    <a:pt x="3213" y="55"/>
                  </a:cubicBezTo>
                  <a:cubicBezTo>
                    <a:pt x="3212" y="55"/>
                    <a:pt x="3211" y="55"/>
                    <a:pt x="3209" y="55"/>
                  </a:cubicBezTo>
                  <a:cubicBezTo>
                    <a:pt x="3209" y="61"/>
                    <a:pt x="3209" y="61"/>
                    <a:pt x="3209" y="61"/>
                  </a:cubicBezTo>
                  <a:cubicBezTo>
                    <a:pt x="3220" y="65"/>
                    <a:pt x="3239" y="59"/>
                    <a:pt x="3240" y="71"/>
                  </a:cubicBezTo>
                  <a:cubicBezTo>
                    <a:pt x="3241" y="74"/>
                    <a:pt x="3235" y="82"/>
                    <a:pt x="3229" y="84"/>
                  </a:cubicBezTo>
                  <a:cubicBezTo>
                    <a:pt x="3228" y="84"/>
                    <a:pt x="3227" y="84"/>
                    <a:pt x="3226" y="84"/>
                  </a:cubicBezTo>
                  <a:cubicBezTo>
                    <a:pt x="3224" y="84"/>
                    <a:pt x="3221" y="83"/>
                    <a:pt x="3218" y="83"/>
                  </a:cubicBezTo>
                  <a:cubicBezTo>
                    <a:pt x="3215" y="82"/>
                    <a:pt x="3211" y="82"/>
                    <a:pt x="3208" y="82"/>
                  </a:cubicBezTo>
                  <a:cubicBezTo>
                    <a:pt x="3207" y="82"/>
                    <a:pt x="3206" y="82"/>
                    <a:pt x="3205" y="82"/>
                  </a:cubicBezTo>
                  <a:cubicBezTo>
                    <a:pt x="3193" y="83"/>
                    <a:pt x="3183" y="92"/>
                    <a:pt x="3175" y="93"/>
                  </a:cubicBezTo>
                  <a:cubicBezTo>
                    <a:pt x="3174" y="93"/>
                    <a:pt x="3174" y="93"/>
                    <a:pt x="3173" y="93"/>
                  </a:cubicBezTo>
                  <a:cubicBezTo>
                    <a:pt x="3170" y="93"/>
                    <a:pt x="3168" y="93"/>
                    <a:pt x="3166" y="92"/>
                  </a:cubicBezTo>
                  <a:cubicBezTo>
                    <a:pt x="3164" y="92"/>
                    <a:pt x="3162" y="91"/>
                    <a:pt x="3160" y="91"/>
                  </a:cubicBezTo>
                  <a:cubicBezTo>
                    <a:pt x="3158" y="91"/>
                    <a:pt x="3156" y="92"/>
                    <a:pt x="3155" y="93"/>
                  </a:cubicBezTo>
                  <a:cubicBezTo>
                    <a:pt x="3154" y="98"/>
                    <a:pt x="3158" y="106"/>
                    <a:pt x="3165" y="108"/>
                  </a:cubicBezTo>
                  <a:cubicBezTo>
                    <a:pt x="3170" y="108"/>
                    <a:pt x="3171" y="103"/>
                    <a:pt x="3176" y="103"/>
                  </a:cubicBezTo>
                  <a:cubicBezTo>
                    <a:pt x="3184" y="107"/>
                    <a:pt x="3185" y="114"/>
                    <a:pt x="3195" y="114"/>
                  </a:cubicBezTo>
                  <a:cubicBezTo>
                    <a:pt x="3195" y="114"/>
                    <a:pt x="3196" y="114"/>
                    <a:pt x="3196" y="114"/>
                  </a:cubicBezTo>
                  <a:cubicBezTo>
                    <a:pt x="3202" y="114"/>
                    <a:pt x="3210" y="108"/>
                    <a:pt x="3217" y="108"/>
                  </a:cubicBezTo>
                  <a:cubicBezTo>
                    <a:pt x="3220" y="108"/>
                    <a:pt x="3222" y="109"/>
                    <a:pt x="3224" y="114"/>
                  </a:cubicBezTo>
                  <a:cubicBezTo>
                    <a:pt x="3216" y="118"/>
                    <a:pt x="3200" y="114"/>
                    <a:pt x="3196" y="121"/>
                  </a:cubicBezTo>
                  <a:cubicBezTo>
                    <a:pt x="3191" y="119"/>
                    <a:pt x="3186" y="116"/>
                    <a:pt x="3180" y="116"/>
                  </a:cubicBezTo>
                  <a:cubicBezTo>
                    <a:pt x="3178" y="116"/>
                    <a:pt x="3176" y="116"/>
                    <a:pt x="3174" y="117"/>
                  </a:cubicBezTo>
                  <a:cubicBezTo>
                    <a:pt x="3174" y="129"/>
                    <a:pt x="3190" y="127"/>
                    <a:pt x="3201" y="129"/>
                  </a:cubicBezTo>
                  <a:cubicBezTo>
                    <a:pt x="3206" y="135"/>
                    <a:pt x="3211" y="145"/>
                    <a:pt x="3221" y="145"/>
                  </a:cubicBezTo>
                  <a:cubicBezTo>
                    <a:pt x="3222" y="145"/>
                    <a:pt x="3223" y="145"/>
                    <a:pt x="3224" y="145"/>
                  </a:cubicBezTo>
                  <a:cubicBezTo>
                    <a:pt x="3224" y="139"/>
                    <a:pt x="3218" y="139"/>
                    <a:pt x="3219" y="134"/>
                  </a:cubicBezTo>
                  <a:cubicBezTo>
                    <a:pt x="3222" y="134"/>
                    <a:pt x="3224" y="134"/>
                    <a:pt x="3227" y="134"/>
                  </a:cubicBezTo>
                  <a:cubicBezTo>
                    <a:pt x="3232" y="134"/>
                    <a:pt x="3238" y="134"/>
                    <a:pt x="3244" y="133"/>
                  </a:cubicBezTo>
                  <a:cubicBezTo>
                    <a:pt x="3250" y="133"/>
                    <a:pt x="3256" y="132"/>
                    <a:pt x="3262" y="132"/>
                  </a:cubicBezTo>
                  <a:cubicBezTo>
                    <a:pt x="3267" y="132"/>
                    <a:pt x="3272" y="132"/>
                    <a:pt x="3277" y="134"/>
                  </a:cubicBezTo>
                  <a:cubicBezTo>
                    <a:pt x="3283" y="135"/>
                    <a:pt x="3283" y="140"/>
                    <a:pt x="3288" y="145"/>
                  </a:cubicBezTo>
                  <a:cubicBezTo>
                    <a:pt x="3298" y="154"/>
                    <a:pt x="3317" y="162"/>
                    <a:pt x="3323" y="172"/>
                  </a:cubicBezTo>
                  <a:cubicBezTo>
                    <a:pt x="3323" y="176"/>
                    <a:pt x="3325" y="178"/>
                    <a:pt x="3326" y="181"/>
                  </a:cubicBezTo>
                  <a:cubicBezTo>
                    <a:pt x="3335" y="184"/>
                    <a:pt x="3348" y="196"/>
                    <a:pt x="3330" y="199"/>
                  </a:cubicBezTo>
                  <a:cubicBezTo>
                    <a:pt x="3331" y="204"/>
                    <a:pt x="3330" y="209"/>
                    <a:pt x="3331" y="213"/>
                  </a:cubicBezTo>
                  <a:cubicBezTo>
                    <a:pt x="3333" y="214"/>
                    <a:pt x="3335" y="214"/>
                    <a:pt x="3336" y="214"/>
                  </a:cubicBezTo>
                  <a:cubicBezTo>
                    <a:pt x="3343" y="214"/>
                    <a:pt x="3346" y="207"/>
                    <a:pt x="3353" y="206"/>
                  </a:cubicBezTo>
                  <a:cubicBezTo>
                    <a:pt x="3354" y="206"/>
                    <a:pt x="3355" y="206"/>
                    <a:pt x="3356" y="206"/>
                  </a:cubicBezTo>
                  <a:cubicBezTo>
                    <a:pt x="3370" y="206"/>
                    <a:pt x="3381" y="218"/>
                    <a:pt x="3378" y="229"/>
                  </a:cubicBezTo>
                  <a:cubicBezTo>
                    <a:pt x="3366" y="228"/>
                    <a:pt x="3358" y="218"/>
                    <a:pt x="3347" y="218"/>
                  </a:cubicBezTo>
                  <a:cubicBezTo>
                    <a:pt x="3345" y="218"/>
                    <a:pt x="3343" y="218"/>
                    <a:pt x="3341" y="219"/>
                  </a:cubicBezTo>
                  <a:cubicBezTo>
                    <a:pt x="3348" y="230"/>
                    <a:pt x="3371" y="228"/>
                    <a:pt x="3380" y="239"/>
                  </a:cubicBezTo>
                  <a:cubicBezTo>
                    <a:pt x="3377" y="243"/>
                    <a:pt x="3376" y="249"/>
                    <a:pt x="3372" y="252"/>
                  </a:cubicBezTo>
                  <a:cubicBezTo>
                    <a:pt x="3371" y="252"/>
                    <a:pt x="3369" y="251"/>
                    <a:pt x="3367" y="251"/>
                  </a:cubicBezTo>
                  <a:cubicBezTo>
                    <a:pt x="3364" y="251"/>
                    <a:pt x="3360" y="253"/>
                    <a:pt x="3359" y="254"/>
                  </a:cubicBezTo>
                  <a:cubicBezTo>
                    <a:pt x="3358" y="258"/>
                    <a:pt x="3364" y="257"/>
                    <a:pt x="3364" y="261"/>
                  </a:cubicBezTo>
                  <a:cubicBezTo>
                    <a:pt x="3362" y="264"/>
                    <a:pt x="3353" y="261"/>
                    <a:pt x="3354" y="266"/>
                  </a:cubicBezTo>
                  <a:cubicBezTo>
                    <a:pt x="3354" y="268"/>
                    <a:pt x="3355" y="268"/>
                    <a:pt x="3357" y="268"/>
                  </a:cubicBezTo>
                  <a:cubicBezTo>
                    <a:pt x="3358" y="268"/>
                    <a:pt x="3359" y="268"/>
                    <a:pt x="3360" y="267"/>
                  </a:cubicBezTo>
                  <a:cubicBezTo>
                    <a:pt x="3361" y="267"/>
                    <a:pt x="3362" y="267"/>
                    <a:pt x="3363" y="267"/>
                  </a:cubicBezTo>
                  <a:cubicBezTo>
                    <a:pt x="3365" y="267"/>
                    <a:pt x="3366" y="268"/>
                    <a:pt x="3367" y="269"/>
                  </a:cubicBezTo>
                  <a:cubicBezTo>
                    <a:pt x="3360" y="272"/>
                    <a:pt x="3352" y="274"/>
                    <a:pt x="3352" y="282"/>
                  </a:cubicBezTo>
                  <a:cubicBezTo>
                    <a:pt x="3354" y="285"/>
                    <a:pt x="3358" y="286"/>
                    <a:pt x="3362" y="288"/>
                  </a:cubicBezTo>
                  <a:cubicBezTo>
                    <a:pt x="3365" y="294"/>
                    <a:pt x="3359" y="308"/>
                    <a:pt x="3369" y="311"/>
                  </a:cubicBezTo>
                  <a:cubicBezTo>
                    <a:pt x="3373" y="310"/>
                    <a:pt x="3374" y="305"/>
                    <a:pt x="3379" y="305"/>
                  </a:cubicBezTo>
                  <a:cubicBezTo>
                    <a:pt x="3380" y="305"/>
                    <a:pt x="3380" y="305"/>
                    <a:pt x="3381" y="305"/>
                  </a:cubicBezTo>
                  <a:cubicBezTo>
                    <a:pt x="3381" y="307"/>
                    <a:pt x="3385" y="306"/>
                    <a:pt x="3384" y="308"/>
                  </a:cubicBezTo>
                  <a:cubicBezTo>
                    <a:pt x="3381" y="315"/>
                    <a:pt x="3371" y="316"/>
                    <a:pt x="3371" y="323"/>
                  </a:cubicBezTo>
                  <a:cubicBezTo>
                    <a:pt x="3370" y="335"/>
                    <a:pt x="3395" y="345"/>
                    <a:pt x="3401" y="353"/>
                  </a:cubicBezTo>
                  <a:cubicBezTo>
                    <a:pt x="3401" y="356"/>
                    <a:pt x="3399" y="356"/>
                    <a:pt x="3400" y="359"/>
                  </a:cubicBezTo>
                  <a:cubicBezTo>
                    <a:pt x="3402" y="361"/>
                    <a:pt x="3405" y="362"/>
                    <a:pt x="3408" y="362"/>
                  </a:cubicBezTo>
                  <a:cubicBezTo>
                    <a:pt x="3410" y="362"/>
                    <a:pt x="3412" y="361"/>
                    <a:pt x="3414" y="361"/>
                  </a:cubicBezTo>
                  <a:cubicBezTo>
                    <a:pt x="3417" y="361"/>
                    <a:pt x="3419" y="361"/>
                    <a:pt x="3422" y="361"/>
                  </a:cubicBezTo>
                  <a:cubicBezTo>
                    <a:pt x="3422" y="361"/>
                    <a:pt x="3423" y="361"/>
                    <a:pt x="3424" y="361"/>
                  </a:cubicBezTo>
                  <a:cubicBezTo>
                    <a:pt x="3429" y="367"/>
                    <a:pt x="3435" y="373"/>
                    <a:pt x="3447" y="373"/>
                  </a:cubicBezTo>
                  <a:cubicBezTo>
                    <a:pt x="3448" y="373"/>
                    <a:pt x="3449" y="373"/>
                    <a:pt x="3450" y="373"/>
                  </a:cubicBezTo>
                  <a:cubicBezTo>
                    <a:pt x="3456" y="370"/>
                    <a:pt x="3454" y="361"/>
                    <a:pt x="3462" y="359"/>
                  </a:cubicBezTo>
                  <a:cubicBezTo>
                    <a:pt x="3481" y="361"/>
                    <a:pt x="3512" y="369"/>
                    <a:pt x="3536" y="369"/>
                  </a:cubicBezTo>
                  <a:cubicBezTo>
                    <a:pt x="3546" y="369"/>
                    <a:pt x="3556" y="368"/>
                    <a:pt x="3563" y="364"/>
                  </a:cubicBezTo>
                  <a:cubicBezTo>
                    <a:pt x="3572" y="358"/>
                    <a:pt x="3583" y="341"/>
                    <a:pt x="3583" y="334"/>
                  </a:cubicBezTo>
                  <a:cubicBezTo>
                    <a:pt x="3582" y="330"/>
                    <a:pt x="3579" y="322"/>
                    <a:pt x="3577" y="319"/>
                  </a:cubicBezTo>
                  <a:cubicBezTo>
                    <a:pt x="3569" y="306"/>
                    <a:pt x="3547" y="299"/>
                    <a:pt x="3529" y="293"/>
                  </a:cubicBezTo>
                  <a:cubicBezTo>
                    <a:pt x="3540" y="283"/>
                    <a:pt x="3549" y="272"/>
                    <a:pt x="3564" y="265"/>
                  </a:cubicBezTo>
                  <a:cubicBezTo>
                    <a:pt x="3563" y="262"/>
                    <a:pt x="3561" y="255"/>
                    <a:pt x="3566" y="254"/>
                  </a:cubicBezTo>
                  <a:cubicBezTo>
                    <a:pt x="3570" y="257"/>
                    <a:pt x="3574" y="258"/>
                    <a:pt x="3578" y="258"/>
                  </a:cubicBezTo>
                  <a:cubicBezTo>
                    <a:pt x="3585" y="258"/>
                    <a:pt x="3591" y="255"/>
                    <a:pt x="3600" y="253"/>
                  </a:cubicBezTo>
                  <a:cubicBezTo>
                    <a:pt x="3609" y="251"/>
                    <a:pt x="3618" y="251"/>
                    <a:pt x="3625" y="249"/>
                  </a:cubicBezTo>
                  <a:cubicBezTo>
                    <a:pt x="3630" y="247"/>
                    <a:pt x="3633" y="242"/>
                    <a:pt x="3638" y="240"/>
                  </a:cubicBezTo>
                  <a:cubicBezTo>
                    <a:pt x="3649" y="236"/>
                    <a:pt x="3666" y="237"/>
                    <a:pt x="3667" y="227"/>
                  </a:cubicBezTo>
                  <a:cubicBezTo>
                    <a:pt x="3660" y="228"/>
                    <a:pt x="3652" y="230"/>
                    <a:pt x="3644" y="230"/>
                  </a:cubicBezTo>
                  <a:cubicBezTo>
                    <a:pt x="3639" y="230"/>
                    <a:pt x="3634" y="229"/>
                    <a:pt x="3629" y="226"/>
                  </a:cubicBezTo>
                  <a:cubicBezTo>
                    <a:pt x="3627" y="223"/>
                    <a:pt x="3628" y="219"/>
                    <a:pt x="3626" y="218"/>
                  </a:cubicBezTo>
                  <a:cubicBezTo>
                    <a:pt x="3625" y="218"/>
                    <a:pt x="3625" y="218"/>
                    <a:pt x="3624" y="218"/>
                  </a:cubicBezTo>
                  <a:cubicBezTo>
                    <a:pt x="3624" y="218"/>
                    <a:pt x="3623" y="218"/>
                    <a:pt x="3622" y="218"/>
                  </a:cubicBezTo>
                  <a:cubicBezTo>
                    <a:pt x="3622" y="218"/>
                    <a:pt x="3621" y="218"/>
                    <a:pt x="3620" y="218"/>
                  </a:cubicBezTo>
                  <a:cubicBezTo>
                    <a:pt x="3618" y="218"/>
                    <a:pt x="3617" y="218"/>
                    <a:pt x="3616" y="219"/>
                  </a:cubicBezTo>
                  <a:cubicBezTo>
                    <a:pt x="3613" y="222"/>
                    <a:pt x="3617" y="224"/>
                    <a:pt x="3615" y="227"/>
                  </a:cubicBezTo>
                  <a:cubicBezTo>
                    <a:pt x="3613" y="229"/>
                    <a:pt x="3610" y="229"/>
                    <a:pt x="3608" y="229"/>
                  </a:cubicBezTo>
                  <a:cubicBezTo>
                    <a:pt x="3602" y="229"/>
                    <a:pt x="3596" y="226"/>
                    <a:pt x="3596" y="221"/>
                  </a:cubicBezTo>
                  <a:cubicBezTo>
                    <a:pt x="3599" y="215"/>
                    <a:pt x="3607" y="213"/>
                    <a:pt x="3616" y="213"/>
                  </a:cubicBezTo>
                  <a:cubicBezTo>
                    <a:pt x="3613" y="207"/>
                    <a:pt x="3602" y="208"/>
                    <a:pt x="3601" y="201"/>
                  </a:cubicBezTo>
                  <a:cubicBezTo>
                    <a:pt x="3604" y="200"/>
                    <a:pt x="3602" y="197"/>
                    <a:pt x="3604" y="197"/>
                  </a:cubicBezTo>
                  <a:cubicBezTo>
                    <a:pt x="3604" y="197"/>
                    <a:pt x="3605" y="197"/>
                    <a:pt x="3605" y="197"/>
                  </a:cubicBezTo>
                  <a:cubicBezTo>
                    <a:pt x="3605" y="197"/>
                    <a:pt x="3606" y="197"/>
                    <a:pt x="3606" y="197"/>
                  </a:cubicBezTo>
                  <a:cubicBezTo>
                    <a:pt x="3610" y="197"/>
                    <a:pt x="3612" y="202"/>
                    <a:pt x="3616" y="204"/>
                  </a:cubicBezTo>
                  <a:cubicBezTo>
                    <a:pt x="3617" y="205"/>
                    <a:pt x="3620" y="204"/>
                    <a:pt x="3621" y="205"/>
                  </a:cubicBezTo>
                  <a:cubicBezTo>
                    <a:pt x="3623" y="206"/>
                    <a:pt x="3623" y="209"/>
                    <a:pt x="3623" y="209"/>
                  </a:cubicBezTo>
                  <a:cubicBezTo>
                    <a:pt x="3629" y="211"/>
                    <a:pt x="3635" y="209"/>
                    <a:pt x="3639" y="212"/>
                  </a:cubicBezTo>
                  <a:cubicBezTo>
                    <a:pt x="3645" y="216"/>
                    <a:pt x="3645" y="225"/>
                    <a:pt x="3653" y="226"/>
                  </a:cubicBezTo>
                  <a:cubicBezTo>
                    <a:pt x="3654" y="226"/>
                    <a:pt x="3654" y="226"/>
                    <a:pt x="3654" y="226"/>
                  </a:cubicBezTo>
                  <a:cubicBezTo>
                    <a:pt x="3659" y="226"/>
                    <a:pt x="3664" y="222"/>
                    <a:pt x="3669" y="221"/>
                  </a:cubicBezTo>
                  <a:cubicBezTo>
                    <a:pt x="3666" y="200"/>
                    <a:pt x="3636" y="201"/>
                    <a:pt x="3626" y="187"/>
                  </a:cubicBezTo>
                  <a:cubicBezTo>
                    <a:pt x="3620" y="185"/>
                    <a:pt x="3613" y="185"/>
                    <a:pt x="3612" y="179"/>
                  </a:cubicBezTo>
                  <a:cubicBezTo>
                    <a:pt x="3615" y="178"/>
                    <a:pt x="3618" y="177"/>
                    <a:pt x="3621" y="177"/>
                  </a:cubicBezTo>
                  <a:cubicBezTo>
                    <a:pt x="3632" y="177"/>
                    <a:pt x="3644" y="186"/>
                    <a:pt x="3647" y="194"/>
                  </a:cubicBezTo>
                  <a:cubicBezTo>
                    <a:pt x="3653" y="196"/>
                    <a:pt x="3658" y="202"/>
                    <a:pt x="3664" y="202"/>
                  </a:cubicBezTo>
                  <a:cubicBezTo>
                    <a:pt x="3665" y="202"/>
                    <a:pt x="3666" y="202"/>
                    <a:pt x="3667" y="201"/>
                  </a:cubicBezTo>
                  <a:cubicBezTo>
                    <a:pt x="3668" y="194"/>
                    <a:pt x="3656" y="195"/>
                    <a:pt x="3662" y="188"/>
                  </a:cubicBezTo>
                  <a:cubicBezTo>
                    <a:pt x="3656" y="182"/>
                    <a:pt x="3641" y="182"/>
                    <a:pt x="3635" y="175"/>
                  </a:cubicBezTo>
                  <a:cubicBezTo>
                    <a:pt x="3637" y="172"/>
                    <a:pt x="3640" y="171"/>
                    <a:pt x="3643" y="171"/>
                  </a:cubicBezTo>
                  <a:cubicBezTo>
                    <a:pt x="3650" y="171"/>
                    <a:pt x="3656" y="182"/>
                    <a:pt x="3662" y="183"/>
                  </a:cubicBezTo>
                  <a:cubicBezTo>
                    <a:pt x="3663" y="183"/>
                    <a:pt x="3663" y="183"/>
                    <a:pt x="3664" y="183"/>
                  </a:cubicBezTo>
                  <a:cubicBezTo>
                    <a:pt x="3669" y="183"/>
                    <a:pt x="3676" y="179"/>
                    <a:pt x="3680" y="175"/>
                  </a:cubicBezTo>
                  <a:cubicBezTo>
                    <a:pt x="3677" y="171"/>
                    <a:pt x="3664" y="174"/>
                    <a:pt x="3663" y="167"/>
                  </a:cubicBezTo>
                  <a:cubicBezTo>
                    <a:pt x="3664" y="164"/>
                    <a:pt x="3666" y="163"/>
                    <a:pt x="3669" y="163"/>
                  </a:cubicBezTo>
                  <a:cubicBezTo>
                    <a:pt x="3671" y="163"/>
                    <a:pt x="3672" y="163"/>
                    <a:pt x="3674" y="164"/>
                  </a:cubicBezTo>
                  <a:cubicBezTo>
                    <a:pt x="3677" y="164"/>
                    <a:pt x="3679" y="164"/>
                    <a:pt x="3681" y="164"/>
                  </a:cubicBezTo>
                  <a:cubicBezTo>
                    <a:pt x="3682" y="164"/>
                    <a:pt x="3684" y="164"/>
                    <a:pt x="3686" y="163"/>
                  </a:cubicBezTo>
                  <a:cubicBezTo>
                    <a:pt x="3682" y="155"/>
                    <a:pt x="3667" y="155"/>
                    <a:pt x="3668" y="143"/>
                  </a:cubicBezTo>
                  <a:cubicBezTo>
                    <a:pt x="3671" y="141"/>
                    <a:pt x="3679" y="142"/>
                    <a:pt x="3679" y="137"/>
                  </a:cubicBezTo>
                  <a:cubicBezTo>
                    <a:pt x="3675" y="132"/>
                    <a:pt x="3664" y="133"/>
                    <a:pt x="3662" y="126"/>
                  </a:cubicBezTo>
                  <a:cubicBezTo>
                    <a:pt x="3670" y="120"/>
                    <a:pt x="3694" y="126"/>
                    <a:pt x="3694" y="117"/>
                  </a:cubicBezTo>
                  <a:cubicBezTo>
                    <a:pt x="3695" y="106"/>
                    <a:pt x="3665" y="118"/>
                    <a:pt x="3666" y="103"/>
                  </a:cubicBezTo>
                  <a:cubicBezTo>
                    <a:pt x="3671" y="93"/>
                    <a:pt x="3680" y="86"/>
                    <a:pt x="3680" y="72"/>
                  </a:cubicBezTo>
                  <a:cubicBezTo>
                    <a:pt x="3683" y="66"/>
                    <a:pt x="3693" y="62"/>
                    <a:pt x="3688" y="56"/>
                  </a:cubicBezTo>
                  <a:cubicBezTo>
                    <a:pt x="3688" y="56"/>
                    <a:pt x="3687" y="56"/>
                    <a:pt x="3687" y="56"/>
                  </a:cubicBezTo>
                  <a:cubicBezTo>
                    <a:pt x="3684" y="56"/>
                    <a:pt x="3682" y="57"/>
                    <a:pt x="3680" y="59"/>
                  </a:cubicBezTo>
                  <a:cubicBezTo>
                    <a:pt x="3678" y="61"/>
                    <a:pt x="3676" y="62"/>
                    <a:pt x="3673" y="62"/>
                  </a:cubicBezTo>
                  <a:cubicBezTo>
                    <a:pt x="3672" y="62"/>
                    <a:pt x="3671" y="62"/>
                    <a:pt x="3670" y="61"/>
                  </a:cubicBezTo>
                  <a:cubicBezTo>
                    <a:pt x="3673" y="55"/>
                    <a:pt x="3675" y="51"/>
                    <a:pt x="3673" y="45"/>
                  </a:cubicBezTo>
                  <a:cubicBezTo>
                    <a:pt x="3696" y="45"/>
                    <a:pt x="3716" y="43"/>
                    <a:pt x="3725" y="32"/>
                  </a:cubicBezTo>
                  <a:cubicBezTo>
                    <a:pt x="3726" y="32"/>
                    <a:pt x="3727" y="32"/>
                    <a:pt x="3727" y="32"/>
                  </a:cubicBezTo>
                  <a:cubicBezTo>
                    <a:pt x="3730" y="32"/>
                    <a:pt x="3732" y="31"/>
                    <a:pt x="3734" y="31"/>
                  </a:cubicBezTo>
                  <a:cubicBezTo>
                    <a:pt x="3734" y="29"/>
                    <a:pt x="3735" y="28"/>
                    <a:pt x="3736" y="27"/>
                  </a:cubicBezTo>
                  <a:cubicBezTo>
                    <a:pt x="3736" y="22"/>
                    <a:pt x="3726" y="20"/>
                    <a:pt x="3716" y="20"/>
                  </a:cubicBezTo>
                  <a:cubicBezTo>
                    <a:pt x="3710" y="20"/>
                    <a:pt x="3704" y="21"/>
                    <a:pt x="3700" y="22"/>
                  </a:cubicBezTo>
                  <a:cubicBezTo>
                    <a:pt x="3692" y="23"/>
                    <a:pt x="3678" y="31"/>
                    <a:pt x="3670" y="36"/>
                  </a:cubicBezTo>
                  <a:cubicBezTo>
                    <a:pt x="3660" y="42"/>
                    <a:pt x="3653" y="51"/>
                    <a:pt x="3645" y="53"/>
                  </a:cubicBezTo>
                  <a:cubicBezTo>
                    <a:pt x="3642" y="42"/>
                    <a:pt x="3666" y="34"/>
                    <a:pt x="3654" y="22"/>
                  </a:cubicBezTo>
                  <a:cubicBezTo>
                    <a:pt x="3654" y="22"/>
                    <a:pt x="3654" y="22"/>
                    <a:pt x="3653" y="22"/>
                  </a:cubicBezTo>
                  <a:cubicBezTo>
                    <a:pt x="3646" y="22"/>
                    <a:pt x="3640" y="25"/>
                    <a:pt x="3634" y="29"/>
                  </a:cubicBezTo>
                  <a:cubicBezTo>
                    <a:pt x="3628" y="33"/>
                    <a:pt x="3622" y="37"/>
                    <a:pt x="3616" y="37"/>
                  </a:cubicBezTo>
                  <a:cubicBezTo>
                    <a:pt x="3614" y="37"/>
                    <a:pt x="3611" y="36"/>
                    <a:pt x="3608" y="34"/>
                  </a:cubicBezTo>
                  <a:cubicBezTo>
                    <a:pt x="3611" y="30"/>
                    <a:pt x="3621" y="32"/>
                    <a:pt x="3621" y="25"/>
                  </a:cubicBezTo>
                  <a:cubicBezTo>
                    <a:pt x="3617" y="24"/>
                    <a:pt x="3610" y="23"/>
                    <a:pt x="3604" y="23"/>
                  </a:cubicBezTo>
                  <a:cubicBezTo>
                    <a:pt x="3598" y="23"/>
                    <a:pt x="3591" y="24"/>
                    <a:pt x="3585" y="24"/>
                  </a:cubicBezTo>
                  <a:cubicBezTo>
                    <a:pt x="3575" y="25"/>
                    <a:pt x="3567" y="31"/>
                    <a:pt x="3560" y="31"/>
                  </a:cubicBezTo>
                  <a:cubicBezTo>
                    <a:pt x="3558" y="31"/>
                    <a:pt x="3556" y="31"/>
                    <a:pt x="3554" y="29"/>
                  </a:cubicBezTo>
                  <a:cubicBezTo>
                    <a:pt x="3555" y="27"/>
                    <a:pt x="3558" y="26"/>
                    <a:pt x="3562" y="26"/>
                  </a:cubicBezTo>
                  <a:cubicBezTo>
                    <a:pt x="3563" y="26"/>
                    <a:pt x="3564" y="26"/>
                    <a:pt x="3565" y="26"/>
                  </a:cubicBezTo>
                  <a:cubicBezTo>
                    <a:pt x="3565" y="20"/>
                    <a:pt x="3565" y="20"/>
                    <a:pt x="3565" y="20"/>
                  </a:cubicBezTo>
                  <a:cubicBezTo>
                    <a:pt x="3543" y="14"/>
                    <a:pt x="3516" y="12"/>
                    <a:pt x="3489" y="12"/>
                  </a:cubicBezTo>
                  <a:cubicBezTo>
                    <a:pt x="3482" y="12"/>
                    <a:pt x="3474" y="12"/>
                    <a:pt x="3466" y="12"/>
                  </a:cubicBezTo>
                  <a:cubicBezTo>
                    <a:pt x="3460" y="14"/>
                    <a:pt x="3462" y="22"/>
                    <a:pt x="3456" y="23"/>
                  </a:cubicBezTo>
                  <a:cubicBezTo>
                    <a:pt x="3441" y="20"/>
                    <a:pt x="3431" y="13"/>
                    <a:pt x="3416" y="10"/>
                  </a:cubicBezTo>
                  <a:cubicBezTo>
                    <a:pt x="3416" y="20"/>
                    <a:pt x="3430" y="17"/>
                    <a:pt x="3431" y="25"/>
                  </a:cubicBezTo>
                  <a:cubicBezTo>
                    <a:pt x="3429" y="28"/>
                    <a:pt x="3427" y="28"/>
                    <a:pt x="3425" y="28"/>
                  </a:cubicBezTo>
                  <a:cubicBezTo>
                    <a:pt x="3420" y="28"/>
                    <a:pt x="3417" y="22"/>
                    <a:pt x="3413" y="20"/>
                  </a:cubicBezTo>
                  <a:cubicBezTo>
                    <a:pt x="3405" y="14"/>
                    <a:pt x="3390" y="12"/>
                    <a:pt x="3384" y="8"/>
                  </a:cubicBezTo>
                  <a:cubicBezTo>
                    <a:pt x="3384" y="5"/>
                    <a:pt x="3381" y="4"/>
                    <a:pt x="3380" y="1"/>
                  </a:cubicBezTo>
                  <a:cubicBezTo>
                    <a:pt x="3378" y="1"/>
                    <a:pt x="3377" y="0"/>
                    <a:pt x="337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50"/>
            <p:cNvSpPr>
              <a:spLocks noEditPoints="1"/>
            </p:cNvSpPr>
            <p:nvPr/>
          </p:nvSpPr>
          <p:spPr bwMode="auto">
            <a:xfrm>
              <a:off x="-627" y="1568"/>
              <a:ext cx="8343" cy="2197"/>
            </a:xfrm>
            <a:custGeom>
              <a:avLst/>
              <a:gdLst>
                <a:gd name="T0" fmla="*/ 1802 w 3529"/>
                <a:gd name="T1" fmla="*/ 846 h 928"/>
                <a:gd name="T2" fmla="*/ 1998 w 3529"/>
                <a:gd name="T3" fmla="*/ 895 h 928"/>
                <a:gd name="T4" fmla="*/ 1797 w 3529"/>
                <a:gd name="T5" fmla="*/ 812 h 928"/>
                <a:gd name="T6" fmla="*/ 2083 w 3529"/>
                <a:gd name="T7" fmla="*/ 797 h 928"/>
                <a:gd name="T8" fmla="*/ 1966 w 3529"/>
                <a:gd name="T9" fmla="*/ 639 h 928"/>
                <a:gd name="T10" fmla="*/ 1675 w 3529"/>
                <a:gd name="T11" fmla="*/ 566 h 928"/>
                <a:gd name="T12" fmla="*/ 1539 w 3529"/>
                <a:gd name="T13" fmla="*/ 619 h 928"/>
                <a:gd name="T14" fmla="*/ 1487 w 3529"/>
                <a:gd name="T15" fmla="*/ 772 h 928"/>
                <a:gd name="T16" fmla="*/ 1694 w 3529"/>
                <a:gd name="T17" fmla="*/ 758 h 928"/>
                <a:gd name="T18" fmla="*/ 1852 w 3529"/>
                <a:gd name="T19" fmla="*/ 675 h 928"/>
                <a:gd name="T20" fmla="*/ 1525 w 3529"/>
                <a:gd name="T21" fmla="*/ 555 h 928"/>
                <a:gd name="T22" fmla="*/ 1536 w 3529"/>
                <a:gd name="T23" fmla="*/ 541 h 928"/>
                <a:gd name="T24" fmla="*/ 1437 w 3529"/>
                <a:gd name="T25" fmla="*/ 538 h 928"/>
                <a:gd name="T26" fmla="*/ 1422 w 3529"/>
                <a:gd name="T27" fmla="*/ 518 h 928"/>
                <a:gd name="T28" fmla="*/ 1545 w 3529"/>
                <a:gd name="T29" fmla="*/ 499 h 928"/>
                <a:gd name="T30" fmla="*/ 1704 w 3529"/>
                <a:gd name="T31" fmla="*/ 523 h 928"/>
                <a:gd name="T32" fmla="*/ 1819 w 3529"/>
                <a:gd name="T33" fmla="*/ 552 h 928"/>
                <a:gd name="T34" fmla="*/ 1844 w 3529"/>
                <a:gd name="T35" fmla="*/ 504 h 928"/>
                <a:gd name="T36" fmla="*/ 833 w 3529"/>
                <a:gd name="T37" fmla="*/ 369 h 928"/>
                <a:gd name="T38" fmla="*/ 3244 w 3529"/>
                <a:gd name="T39" fmla="*/ 300 h 928"/>
                <a:gd name="T40" fmla="*/ 3189 w 3529"/>
                <a:gd name="T41" fmla="*/ 313 h 928"/>
                <a:gd name="T42" fmla="*/ 3153 w 3529"/>
                <a:gd name="T43" fmla="*/ 293 h 928"/>
                <a:gd name="T44" fmla="*/ 118 w 3529"/>
                <a:gd name="T45" fmla="*/ 223 h 928"/>
                <a:gd name="T46" fmla="*/ 166 w 3529"/>
                <a:gd name="T47" fmla="*/ 210 h 928"/>
                <a:gd name="T48" fmla="*/ 142 w 3529"/>
                <a:gd name="T49" fmla="*/ 181 h 928"/>
                <a:gd name="T50" fmla="*/ 449 w 3529"/>
                <a:gd name="T51" fmla="*/ 128 h 928"/>
                <a:gd name="T52" fmla="*/ 340 w 3529"/>
                <a:gd name="T53" fmla="*/ 111 h 928"/>
                <a:gd name="T54" fmla="*/ 3276 w 3529"/>
                <a:gd name="T55" fmla="*/ 35 h 928"/>
                <a:gd name="T56" fmla="*/ 330 w 3529"/>
                <a:gd name="T57" fmla="*/ 0 h 928"/>
                <a:gd name="T58" fmla="*/ 246 w 3529"/>
                <a:gd name="T59" fmla="*/ 77 h 928"/>
                <a:gd name="T60" fmla="*/ 250 w 3529"/>
                <a:gd name="T61" fmla="*/ 150 h 928"/>
                <a:gd name="T62" fmla="*/ 345 w 3529"/>
                <a:gd name="T63" fmla="*/ 81 h 928"/>
                <a:gd name="T64" fmla="*/ 484 w 3529"/>
                <a:gd name="T65" fmla="*/ 123 h 928"/>
                <a:gd name="T66" fmla="*/ 501 w 3529"/>
                <a:gd name="T67" fmla="*/ 100 h 928"/>
                <a:gd name="T68" fmla="*/ 623 w 3529"/>
                <a:gd name="T69" fmla="*/ 47 h 928"/>
                <a:gd name="T70" fmla="*/ 684 w 3529"/>
                <a:gd name="T71" fmla="*/ 61 h 928"/>
                <a:gd name="T72" fmla="*/ 588 w 3529"/>
                <a:gd name="T73" fmla="*/ 146 h 928"/>
                <a:gd name="T74" fmla="*/ 603 w 3529"/>
                <a:gd name="T75" fmla="*/ 198 h 928"/>
                <a:gd name="T76" fmla="*/ 399 w 3529"/>
                <a:gd name="T77" fmla="*/ 140 h 928"/>
                <a:gd name="T78" fmla="*/ 263 w 3529"/>
                <a:gd name="T79" fmla="*/ 160 h 928"/>
                <a:gd name="T80" fmla="*/ 176 w 3529"/>
                <a:gd name="T81" fmla="*/ 411 h 928"/>
                <a:gd name="T82" fmla="*/ 316 w 3529"/>
                <a:gd name="T83" fmla="*/ 415 h 928"/>
                <a:gd name="T84" fmla="*/ 750 w 3529"/>
                <a:gd name="T85" fmla="*/ 460 h 928"/>
                <a:gd name="T86" fmla="*/ 681 w 3529"/>
                <a:gd name="T87" fmla="*/ 283 h 928"/>
                <a:gd name="T88" fmla="*/ 716 w 3529"/>
                <a:gd name="T89" fmla="*/ 301 h 928"/>
                <a:gd name="T90" fmla="*/ 815 w 3529"/>
                <a:gd name="T91" fmla="*/ 342 h 928"/>
                <a:gd name="T92" fmla="*/ 830 w 3529"/>
                <a:gd name="T93" fmla="*/ 259 h 928"/>
                <a:gd name="T94" fmla="*/ 1005 w 3529"/>
                <a:gd name="T95" fmla="*/ 278 h 928"/>
                <a:gd name="T96" fmla="*/ 1119 w 3529"/>
                <a:gd name="T97" fmla="*/ 339 h 928"/>
                <a:gd name="T98" fmla="*/ 3257 w 3529"/>
                <a:gd name="T99" fmla="*/ 43 h 928"/>
                <a:gd name="T100" fmla="*/ 2707 w 3529"/>
                <a:gd name="T101" fmla="*/ 160 h 928"/>
                <a:gd name="T102" fmla="*/ 2820 w 3529"/>
                <a:gd name="T103" fmla="*/ 239 h 928"/>
                <a:gd name="T104" fmla="*/ 3036 w 3529"/>
                <a:gd name="T105" fmla="*/ 354 h 928"/>
                <a:gd name="T106" fmla="*/ 3529 w 3529"/>
                <a:gd name="T107" fmla="*/ 499 h 928"/>
                <a:gd name="T108" fmla="*/ 3363 w 3529"/>
                <a:gd name="T109" fmla="*/ 410 h 928"/>
                <a:gd name="T110" fmla="*/ 3197 w 3529"/>
                <a:gd name="T111" fmla="*/ 371 h 928"/>
                <a:gd name="T112" fmla="*/ 3034 w 3529"/>
                <a:gd name="T113" fmla="*/ 329 h 928"/>
                <a:gd name="T114" fmla="*/ 2936 w 3529"/>
                <a:gd name="T115" fmla="*/ 266 h 928"/>
                <a:gd name="T116" fmla="*/ 3039 w 3529"/>
                <a:gd name="T117" fmla="*/ 198 h 928"/>
                <a:gd name="T118" fmla="*/ 3097 w 3529"/>
                <a:gd name="T119" fmla="*/ 191 h 928"/>
                <a:gd name="T120" fmla="*/ 3202 w 3529"/>
                <a:gd name="T121" fmla="*/ 88 h 928"/>
                <a:gd name="T122" fmla="*/ 3272 w 3529"/>
                <a:gd name="T123" fmla="*/ 54 h 928"/>
                <a:gd name="T124" fmla="*/ 3267 w 3529"/>
                <a:gd name="T125" fmla="*/ 7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9" h="928">
                  <a:moveTo>
                    <a:pt x="1978" y="918"/>
                  </a:moveTo>
                  <a:cubicBezTo>
                    <a:pt x="1975" y="918"/>
                    <a:pt x="1971" y="921"/>
                    <a:pt x="1973" y="927"/>
                  </a:cubicBezTo>
                  <a:cubicBezTo>
                    <a:pt x="1974" y="928"/>
                    <a:pt x="1976" y="928"/>
                    <a:pt x="1979" y="928"/>
                  </a:cubicBezTo>
                  <a:cubicBezTo>
                    <a:pt x="1981" y="928"/>
                    <a:pt x="1983" y="928"/>
                    <a:pt x="1984" y="927"/>
                  </a:cubicBezTo>
                  <a:cubicBezTo>
                    <a:pt x="1987" y="922"/>
                    <a:pt x="1983" y="918"/>
                    <a:pt x="1978" y="918"/>
                  </a:cubicBezTo>
                  <a:moveTo>
                    <a:pt x="1798" y="824"/>
                  </a:moveTo>
                  <a:cubicBezTo>
                    <a:pt x="1790" y="824"/>
                    <a:pt x="1787" y="829"/>
                    <a:pt x="1780" y="830"/>
                  </a:cubicBezTo>
                  <a:cubicBezTo>
                    <a:pt x="1776" y="829"/>
                    <a:pt x="1770" y="824"/>
                    <a:pt x="1766" y="824"/>
                  </a:cubicBezTo>
                  <a:cubicBezTo>
                    <a:pt x="1764" y="824"/>
                    <a:pt x="1762" y="825"/>
                    <a:pt x="1761" y="828"/>
                  </a:cubicBezTo>
                  <a:cubicBezTo>
                    <a:pt x="1763" y="833"/>
                    <a:pt x="1769" y="834"/>
                    <a:pt x="1771" y="838"/>
                  </a:cubicBezTo>
                  <a:cubicBezTo>
                    <a:pt x="1766" y="848"/>
                    <a:pt x="1776" y="856"/>
                    <a:pt x="1786" y="859"/>
                  </a:cubicBezTo>
                  <a:cubicBezTo>
                    <a:pt x="1791" y="854"/>
                    <a:pt x="1793" y="848"/>
                    <a:pt x="1802" y="846"/>
                  </a:cubicBezTo>
                  <a:cubicBezTo>
                    <a:pt x="1804" y="841"/>
                    <a:pt x="1806" y="827"/>
                    <a:pt x="1800" y="824"/>
                  </a:cubicBezTo>
                  <a:cubicBezTo>
                    <a:pt x="1800" y="824"/>
                    <a:pt x="1799" y="824"/>
                    <a:pt x="1798" y="824"/>
                  </a:cubicBezTo>
                  <a:moveTo>
                    <a:pt x="2042" y="822"/>
                  </a:moveTo>
                  <a:cubicBezTo>
                    <a:pt x="2038" y="822"/>
                    <a:pt x="2038" y="822"/>
                    <a:pt x="2038" y="822"/>
                  </a:cubicBezTo>
                  <a:cubicBezTo>
                    <a:pt x="2032" y="854"/>
                    <a:pt x="1986" y="851"/>
                    <a:pt x="1979" y="882"/>
                  </a:cubicBezTo>
                  <a:cubicBezTo>
                    <a:pt x="1980" y="883"/>
                    <a:pt x="1983" y="883"/>
                    <a:pt x="1985" y="883"/>
                  </a:cubicBezTo>
                  <a:cubicBezTo>
                    <a:pt x="1986" y="883"/>
                    <a:pt x="1986" y="883"/>
                    <a:pt x="1987" y="883"/>
                  </a:cubicBezTo>
                  <a:cubicBezTo>
                    <a:pt x="1988" y="883"/>
                    <a:pt x="1988" y="883"/>
                    <a:pt x="1989" y="883"/>
                  </a:cubicBezTo>
                  <a:cubicBezTo>
                    <a:pt x="1991" y="883"/>
                    <a:pt x="1994" y="884"/>
                    <a:pt x="1996" y="885"/>
                  </a:cubicBezTo>
                  <a:cubicBezTo>
                    <a:pt x="1995" y="888"/>
                    <a:pt x="1990" y="887"/>
                    <a:pt x="1991" y="891"/>
                  </a:cubicBezTo>
                  <a:cubicBezTo>
                    <a:pt x="1994" y="892"/>
                    <a:pt x="1994" y="895"/>
                    <a:pt x="1997" y="895"/>
                  </a:cubicBezTo>
                  <a:cubicBezTo>
                    <a:pt x="1998" y="895"/>
                    <a:pt x="1998" y="895"/>
                    <a:pt x="1998" y="895"/>
                  </a:cubicBezTo>
                  <a:cubicBezTo>
                    <a:pt x="2001" y="893"/>
                    <a:pt x="2000" y="889"/>
                    <a:pt x="2002" y="887"/>
                  </a:cubicBezTo>
                  <a:cubicBezTo>
                    <a:pt x="2004" y="888"/>
                    <a:pt x="2005" y="888"/>
                    <a:pt x="2007" y="888"/>
                  </a:cubicBezTo>
                  <a:cubicBezTo>
                    <a:pt x="2028" y="888"/>
                    <a:pt x="2025" y="862"/>
                    <a:pt x="2044" y="858"/>
                  </a:cubicBezTo>
                  <a:cubicBezTo>
                    <a:pt x="2045" y="845"/>
                    <a:pt x="2057" y="843"/>
                    <a:pt x="2060" y="833"/>
                  </a:cubicBezTo>
                  <a:cubicBezTo>
                    <a:pt x="2053" y="830"/>
                    <a:pt x="2047" y="827"/>
                    <a:pt x="2042" y="822"/>
                  </a:cubicBezTo>
                  <a:moveTo>
                    <a:pt x="1759" y="814"/>
                  </a:moveTo>
                  <a:cubicBezTo>
                    <a:pt x="1755" y="814"/>
                    <a:pt x="1753" y="816"/>
                    <a:pt x="1753" y="820"/>
                  </a:cubicBezTo>
                  <a:cubicBezTo>
                    <a:pt x="1754" y="821"/>
                    <a:pt x="1756" y="822"/>
                    <a:pt x="1758" y="822"/>
                  </a:cubicBezTo>
                  <a:cubicBezTo>
                    <a:pt x="1759" y="822"/>
                    <a:pt x="1760" y="822"/>
                    <a:pt x="1760" y="821"/>
                  </a:cubicBezTo>
                  <a:cubicBezTo>
                    <a:pt x="1762" y="820"/>
                    <a:pt x="1761" y="816"/>
                    <a:pt x="1760" y="814"/>
                  </a:cubicBezTo>
                  <a:cubicBezTo>
                    <a:pt x="1760" y="814"/>
                    <a:pt x="1760" y="814"/>
                    <a:pt x="1759" y="814"/>
                  </a:cubicBezTo>
                  <a:moveTo>
                    <a:pt x="1797" y="812"/>
                  </a:moveTo>
                  <a:cubicBezTo>
                    <a:pt x="1793" y="812"/>
                    <a:pt x="1790" y="818"/>
                    <a:pt x="1797" y="820"/>
                  </a:cubicBezTo>
                  <a:cubicBezTo>
                    <a:pt x="1799" y="818"/>
                    <a:pt x="1801" y="817"/>
                    <a:pt x="1801" y="814"/>
                  </a:cubicBezTo>
                  <a:cubicBezTo>
                    <a:pt x="1800" y="813"/>
                    <a:pt x="1798" y="812"/>
                    <a:pt x="1797" y="812"/>
                  </a:cubicBezTo>
                  <a:moveTo>
                    <a:pt x="2043" y="759"/>
                  </a:moveTo>
                  <a:cubicBezTo>
                    <a:pt x="2040" y="759"/>
                    <a:pt x="2039" y="761"/>
                    <a:pt x="2038" y="763"/>
                  </a:cubicBezTo>
                  <a:cubicBezTo>
                    <a:pt x="2035" y="775"/>
                    <a:pt x="2070" y="782"/>
                    <a:pt x="2064" y="800"/>
                  </a:cubicBezTo>
                  <a:cubicBezTo>
                    <a:pt x="2063" y="804"/>
                    <a:pt x="2057" y="804"/>
                    <a:pt x="2057" y="809"/>
                  </a:cubicBezTo>
                  <a:cubicBezTo>
                    <a:pt x="2064" y="814"/>
                    <a:pt x="2068" y="822"/>
                    <a:pt x="2073" y="828"/>
                  </a:cubicBezTo>
                  <a:cubicBezTo>
                    <a:pt x="2082" y="828"/>
                    <a:pt x="2082" y="819"/>
                    <a:pt x="2087" y="814"/>
                  </a:cubicBezTo>
                  <a:cubicBezTo>
                    <a:pt x="2093" y="809"/>
                    <a:pt x="2105" y="806"/>
                    <a:pt x="2103" y="795"/>
                  </a:cubicBezTo>
                  <a:cubicBezTo>
                    <a:pt x="2101" y="793"/>
                    <a:pt x="2099" y="792"/>
                    <a:pt x="2097" y="792"/>
                  </a:cubicBezTo>
                  <a:cubicBezTo>
                    <a:pt x="2092" y="792"/>
                    <a:pt x="2088" y="797"/>
                    <a:pt x="2083" y="797"/>
                  </a:cubicBezTo>
                  <a:cubicBezTo>
                    <a:pt x="2078" y="796"/>
                    <a:pt x="2079" y="791"/>
                    <a:pt x="2079" y="786"/>
                  </a:cubicBezTo>
                  <a:cubicBezTo>
                    <a:pt x="2078" y="785"/>
                    <a:pt x="2077" y="785"/>
                    <a:pt x="2075" y="785"/>
                  </a:cubicBezTo>
                  <a:cubicBezTo>
                    <a:pt x="2074" y="785"/>
                    <a:pt x="2074" y="785"/>
                    <a:pt x="2073" y="785"/>
                  </a:cubicBezTo>
                  <a:cubicBezTo>
                    <a:pt x="2072" y="785"/>
                    <a:pt x="2072" y="785"/>
                    <a:pt x="2071" y="785"/>
                  </a:cubicBezTo>
                  <a:cubicBezTo>
                    <a:pt x="2071" y="785"/>
                    <a:pt x="2071" y="785"/>
                    <a:pt x="2070" y="785"/>
                  </a:cubicBezTo>
                  <a:cubicBezTo>
                    <a:pt x="2064" y="775"/>
                    <a:pt x="2053" y="768"/>
                    <a:pt x="2045" y="759"/>
                  </a:cubicBezTo>
                  <a:cubicBezTo>
                    <a:pt x="2044" y="759"/>
                    <a:pt x="2044" y="759"/>
                    <a:pt x="2043" y="759"/>
                  </a:cubicBezTo>
                  <a:moveTo>
                    <a:pt x="1966" y="639"/>
                  </a:moveTo>
                  <a:cubicBezTo>
                    <a:pt x="1963" y="639"/>
                    <a:pt x="1961" y="641"/>
                    <a:pt x="1962" y="645"/>
                  </a:cubicBezTo>
                  <a:cubicBezTo>
                    <a:pt x="1962" y="649"/>
                    <a:pt x="1972" y="655"/>
                    <a:pt x="1980" y="655"/>
                  </a:cubicBezTo>
                  <a:cubicBezTo>
                    <a:pt x="1983" y="655"/>
                    <a:pt x="1987" y="654"/>
                    <a:pt x="1988" y="650"/>
                  </a:cubicBezTo>
                  <a:cubicBezTo>
                    <a:pt x="1985" y="647"/>
                    <a:pt x="1973" y="639"/>
                    <a:pt x="1966" y="639"/>
                  </a:cubicBezTo>
                  <a:moveTo>
                    <a:pt x="1745" y="556"/>
                  </a:moveTo>
                  <a:cubicBezTo>
                    <a:pt x="1720" y="564"/>
                    <a:pt x="1746" y="613"/>
                    <a:pt x="1717" y="613"/>
                  </a:cubicBezTo>
                  <a:cubicBezTo>
                    <a:pt x="1716" y="613"/>
                    <a:pt x="1716" y="613"/>
                    <a:pt x="1715" y="613"/>
                  </a:cubicBezTo>
                  <a:cubicBezTo>
                    <a:pt x="1709" y="612"/>
                    <a:pt x="1706" y="607"/>
                    <a:pt x="1702" y="605"/>
                  </a:cubicBezTo>
                  <a:cubicBezTo>
                    <a:pt x="1701" y="604"/>
                    <a:pt x="1700" y="604"/>
                    <a:pt x="1698" y="604"/>
                  </a:cubicBezTo>
                  <a:cubicBezTo>
                    <a:pt x="1698" y="604"/>
                    <a:pt x="1698" y="604"/>
                    <a:pt x="1698" y="604"/>
                  </a:cubicBezTo>
                  <a:cubicBezTo>
                    <a:pt x="1697" y="604"/>
                    <a:pt x="1697" y="604"/>
                    <a:pt x="1697" y="604"/>
                  </a:cubicBezTo>
                  <a:cubicBezTo>
                    <a:pt x="1696" y="604"/>
                    <a:pt x="1695" y="604"/>
                    <a:pt x="1694" y="604"/>
                  </a:cubicBezTo>
                  <a:cubicBezTo>
                    <a:pt x="1685" y="600"/>
                    <a:pt x="1678" y="592"/>
                    <a:pt x="1673" y="587"/>
                  </a:cubicBezTo>
                  <a:cubicBezTo>
                    <a:pt x="1677" y="580"/>
                    <a:pt x="1686" y="577"/>
                    <a:pt x="1688" y="568"/>
                  </a:cubicBezTo>
                  <a:cubicBezTo>
                    <a:pt x="1686" y="566"/>
                    <a:pt x="1684" y="565"/>
                    <a:pt x="1682" y="565"/>
                  </a:cubicBezTo>
                  <a:cubicBezTo>
                    <a:pt x="1680" y="565"/>
                    <a:pt x="1677" y="566"/>
                    <a:pt x="1675" y="566"/>
                  </a:cubicBezTo>
                  <a:cubicBezTo>
                    <a:pt x="1672" y="567"/>
                    <a:pt x="1670" y="568"/>
                    <a:pt x="1667" y="568"/>
                  </a:cubicBezTo>
                  <a:cubicBezTo>
                    <a:pt x="1666" y="568"/>
                    <a:pt x="1666" y="568"/>
                    <a:pt x="1665" y="567"/>
                  </a:cubicBezTo>
                  <a:cubicBezTo>
                    <a:pt x="1658" y="566"/>
                    <a:pt x="1651" y="556"/>
                    <a:pt x="1643" y="556"/>
                  </a:cubicBezTo>
                  <a:cubicBezTo>
                    <a:pt x="1641" y="556"/>
                    <a:pt x="1638" y="558"/>
                    <a:pt x="1635" y="561"/>
                  </a:cubicBezTo>
                  <a:cubicBezTo>
                    <a:pt x="1637" y="564"/>
                    <a:pt x="1645" y="564"/>
                    <a:pt x="1642" y="568"/>
                  </a:cubicBezTo>
                  <a:cubicBezTo>
                    <a:pt x="1639" y="568"/>
                    <a:pt x="1637" y="568"/>
                    <a:pt x="1635" y="568"/>
                  </a:cubicBezTo>
                  <a:cubicBezTo>
                    <a:pt x="1619" y="568"/>
                    <a:pt x="1618" y="585"/>
                    <a:pt x="1607" y="592"/>
                  </a:cubicBezTo>
                  <a:cubicBezTo>
                    <a:pt x="1596" y="589"/>
                    <a:pt x="1595" y="580"/>
                    <a:pt x="1585" y="580"/>
                  </a:cubicBezTo>
                  <a:cubicBezTo>
                    <a:pt x="1584" y="580"/>
                    <a:pt x="1583" y="580"/>
                    <a:pt x="1582" y="580"/>
                  </a:cubicBezTo>
                  <a:cubicBezTo>
                    <a:pt x="1569" y="582"/>
                    <a:pt x="1566" y="599"/>
                    <a:pt x="1555" y="605"/>
                  </a:cubicBezTo>
                  <a:cubicBezTo>
                    <a:pt x="1546" y="605"/>
                    <a:pt x="1546" y="605"/>
                    <a:pt x="1546" y="605"/>
                  </a:cubicBezTo>
                  <a:cubicBezTo>
                    <a:pt x="1539" y="608"/>
                    <a:pt x="1541" y="615"/>
                    <a:pt x="1539" y="619"/>
                  </a:cubicBezTo>
                  <a:cubicBezTo>
                    <a:pt x="1534" y="629"/>
                    <a:pt x="1513" y="638"/>
                    <a:pt x="1497" y="640"/>
                  </a:cubicBezTo>
                  <a:cubicBezTo>
                    <a:pt x="1496" y="640"/>
                    <a:pt x="1496" y="640"/>
                    <a:pt x="1495" y="640"/>
                  </a:cubicBezTo>
                  <a:cubicBezTo>
                    <a:pt x="1494" y="640"/>
                    <a:pt x="1493" y="640"/>
                    <a:pt x="1491" y="640"/>
                  </a:cubicBezTo>
                  <a:cubicBezTo>
                    <a:pt x="1490" y="639"/>
                    <a:pt x="1488" y="639"/>
                    <a:pt x="1487" y="639"/>
                  </a:cubicBezTo>
                  <a:cubicBezTo>
                    <a:pt x="1486" y="639"/>
                    <a:pt x="1485" y="639"/>
                    <a:pt x="1483" y="640"/>
                  </a:cubicBezTo>
                  <a:cubicBezTo>
                    <a:pt x="1474" y="642"/>
                    <a:pt x="1468" y="653"/>
                    <a:pt x="1457" y="653"/>
                  </a:cubicBezTo>
                  <a:cubicBezTo>
                    <a:pt x="1456" y="653"/>
                    <a:pt x="1455" y="653"/>
                    <a:pt x="1453" y="653"/>
                  </a:cubicBezTo>
                  <a:cubicBezTo>
                    <a:pt x="1449" y="664"/>
                    <a:pt x="1446" y="676"/>
                    <a:pt x="1457" y="686"/>
                  </a:cubicBezTo>
                  <a:cubicBezTo>
                    <a:pt x="1447" y="694"/>
                    <a:pt x="1456" y="700"/>
                    <a:pt x="1459" y="707"/>
                  </a:cubicBezTo>
                  <a:cubicBezTo>
                    <a:pt x="1464" y="719"/>
                    <a:pt x="1473" y="738"/>
                    <a:pt x="1470" y="750"/>
                  </a:cubicBezTo>
                  <a:cubicBezTo>
                    <a:pt x="1469" y="756"/>
                    <a:pt x="1462" y="759"/>
                    <a:pt x="1465" y="767"/>
                  </a:cubicBezTo>
                  <a:cubicBezTo>
                    <a:pt x="1470" y="771"/>
                    <a:pt x="1478" y="772"/>
                    <a:pt x="1487" y="772"/>
                  </a:cubicBezTo>
                  <a:cubicBezTo>
                    <a:pt x="1489" y="772"/>
                    <a:pt x="1491" y="772"/>
                    <a:pt x="1492" y="772"/>
                  </a:cubicBezTo>
                  <a:cubicBezTo>
                    <a:pt x="1505" y="765"/>
                    <a:pt x="1514" y="756"/>
                    <a:pt x="1530" y="756"/>
                  </a:cubicBezTo>
                  <a:cubicBezTo>
                    <a:pt x="1531" y="756"/>
                    <a:pt x="1532" y="756"/>
                    <a:pt x="1533" y="757"/>
                  </a:cubicBezTo>
                  <a:cubicBezTo>
                    <a:pt x="1537" y="757"/>
                    <a:pt x="1541" y="759"/>
                    <a:pt x="1545" y="759"/>
                  </a:cubicBezTo>
                  <a:cubicBezTo>
                    <a:pt x="1545" y="759"/>
                    <a:pt x="1546" y="759"/>
                    <a:pt x="1546" y="759"/>
                  </a:cubicBezTo>
                  <a:cubicBezTo>
                    <a:pt x="1557" y="759"/>
                    <a:pt x="1560" y="751"/>
                    <a:pt x="1570" y="748"/>
                  </a:cubicBezTo>
                  <a:cubicBezTo>
                    <a:pt x="1575" y="747"/>
                    <a:pt x="1583" y="747"/>
                    <a:pt x="1589" y="745"/>
                  </a:cubicBezTo>
                  <a:cubicBezTo>
                    <a:pt x="1599" y="742"/>
                    <a:pt x="1611" y="739"/>
                    <a:pt x="1625" y="737"/>
                  </a:cubicBezTo>
                  <a:cubicBezTo>
                    <a:pt x="1634" y="742"/>
                    <a:pt x="1644" y="741"/>
                    <a:pt x="1652" y="745"/>
                  </a:cubicBezTo>
                  <a:cubicBezTo>
                    <a:pt x="1662" y="752"/>
                    <a:pt x="1663" y="764"/>
                    <a:pt x="1674" y="770"/>
                  </a:cubicBezTo>
                  <a:cubicBezTo>
                    <a:pt x="1682" y="768"/>
                    <a:pt x="1682" y="758"/>
                    <a:pt x="1690" y="758"/>
                  </a:cubicBezTo>
                  <a:cubicBezTo>
                    <a:pt x="1691" y="758"/>
                    <a:pt x="1692" y="758"/>
                    <a:pt x="1694" y="758"/>
                  </a:cubicBezTo>
                  <a:cubicBezTo>
                    <a:pt x="1697" y="764"/>
                    <a:pt x="1686" y="765"/>
                    <a:pt x="1686" y="771"/>
                  </a:cubicBezTo>
                  <a:cubicBezTo>
                    <a:pt x="1695" y="773"/>
                    <a:pt x="1698" y="779"/>
                    <a:pt x="1707" y="780"/>
                  </a:cubicBezTo>
                  <a:cubicBezTo>
                    <a:pt x="1712" y="785"/>
                    <a:pt x="1717" y="798"/>
                    <a:pt x="1727" y="803"/>
                  </a:cubicBezTo>
                  <a:cubicBezTo>
                    <a:pt x="1729" y="804"/>
                    <a:pt x="1734" y="803"/>
                    <a:pt x="1737" y="805"/>
                  </a:cubicBezTo>
                  <a:cubicBezTo>
                    <a:pt x="1742" y="807"/>
                    <a:pt x="1741" y="810"/>
                    <a:pt x="1746" y="810"/>
                  </a:cubicBezTo>
                  <a:cubicBezTo>
                    <a:pt x="1746" y="810"/>
                    <a:pt x="1746" y="810"/>
                    <a:pt x="1747" y="810"/>
                  </a:cubicBezTo>
                  <a:cubicBezTo>
                    <a:pt x="1754" y="810"/>
                    <a:pt x="1757" y="805"/>
                    <a:pt x="1764" y="802"/>
                  </a:cubicBezTo>
                  <a:cubicBezTo>
                    <a:pt x="1768" y="805"/>
                    <a:pt x="1772" y="809"/>
                    <a:pt x="1779" y="809"/>
                  </a:cubicBezTo>
                  <a:cubicBezTo>
                    <a:pt x="1787" y="801"/>
                    <a:pt x="1793" y="801"/>
                    <a:pt x="1806" y="798"/>
                  </a:cubicBezTo>
                  <a:cubicBezTo>
                    <a:pt x="1819" y="795"/>
                    <a:pt x="1817" y="785"/>
                    <a:pt x="1820" y="775"/>
                  </a:cubicBezTo>
                  <a:cubicBezTo>
                    <a:pt x="1824" y="760"/>
                    <a:pt x="1841" y="751"/>
                    <a:pt x="1846" y="739"/>
                  </a:cubicBezTo>
                  <a:cubicBezTo>
                    <a:pt x="1853" y="718"/>
                    <a:pt x="1844" y="693"/>
                    <a:pt x="1852" y="675"/>
                  </a:cubicBezTo>
                  <a:cubicBezTo>
                    <a:pt x="1851" y="674"/>
                    <a:pt x="1851" y="674"/>
                    <a:pt x="1850" y="674"/>
                  </a:cubicBezTo>
                  <a:cubicBezTo>
                    <a:pt x="1849" y="674"/>
                    <a:pt x="1848" y="675"/>
                    <a:pt x="1847" y="676"/>
                  </a:cubicBezTo>
                  <a:cubicBezTo>
                    <a:pt x="1846" y="678"/>
                    <a:pt x="1845" y="679"/>
                    <a:pt x="1843" y="679"/>
                  </a:cubicBezTo>
                  <a:cubicBezTo>
                    <a:pt x="1843" y="679"/>
                    <a:pt x="1843" y="679"/>
                    <a:pt x="1842" y="679"/>
                  </a:cubicBezTo>
                  <a:cubicBezTo>
                    <a:pt x="1836" y="672"/>
                    <a:pt x="1822" y="669"/>
                    <a:pt x="1825" y="657"/>
                  </a:cubicBezTo>
                  <a:cubicBezTo>
                    <a:pt x="1817" y="655"/>
                    <a:pt x="1811" y="651"/>
                    <a:pt x="1813" y="641"/>
                  </a:cubicBezTo>
                  <a:cubicBezTo>
                    <a:pt x="1794" y="631"/>
                    <a:pt x="1772" y="620"/>
                    <a:pt x="1775" y="595"/>
                  </a:cubicBezTo>
                  <a:cubicBezTo>
                    <a:pt x="1772" y="588"/>
                    <a:pt x="1761" y="588"/>
                    <a:pt x="1755" y="583"/>
                  </a:cubicBezTo>
                  <a:cubicBezTo>
                    <a:pt x="1759" y="571"/>
                    <a:pt x="1752" y="562"/>
                    <a:pt x="1745" y="556"/>
                  </a:cubicBezTo>
                  <a:moveTo>
                    <a:pt x="1512" y="541"/>
                  </a:moveTo>
                  <a:cubicBezTo>
                    <a:pt x="1508" y="541"/>
                    <a:pt x="1505" y="543"/>
                    <a:pt x="1506" y="549"/>
                  </a:cubicBezTo>
                  <a:cubicBezTo>
                    <a:pt x="1513" y="550"/>
                    <a:pt x="1517" y="555"/>
                    <a:pt x="1525" y="555"/>
                  </a:cubicBezTo>
                  <a:cubicBezTo>
                    <a:pt x="1526" y="555"/>
                    <a:pt x="1526" y="554"/>
                    <a:pt x="1527" y="554"/>
                  </a:cubicBezTo>
                  <a:cubicBezTo>
                    <a:pt x="1527" y="554"/>
                    <a:pt x="1527" y="554"/>
                    <a:pt x="1528" y="554"/>
                  </a:cubicBezTo>
                  <a:cubicBezTo>
                    <a:pt x="1529" y="553"/>
                    <a:pt x="1529" y="550"/>
                    <a:pt x="1529" y="547"/>
                  </a:cubicBezTo>
                  <a:cubicBezTo>
                    <a:pt x="1525" y="545"/>
                    <a:pt x="1518" y="541"/>
                    <a:pt x="1512" y="541"/>
                  </a:cubicBezTo>
                  <a:moveTo>
                    <a:pt x="1577" y="534"/>
                  </a:moveTo>
                  <a:cubicBezTo>
                    <a:pt x="1566" y="534"/>
                    <a:pt x="1553" y="541"/>
                    <a:pt x="1553" y="550"/>
                  </a:cubicBezTo>
                  <a:cubicBezTo>
                    <a:pt x="1555" y="550"/>
                    <a:pt x="1556" y="551"/>
                    <a:pt x="1556" y="553"/>
                  </a:cubicBezTo>
                  <a:cubicBezTo>
                    <a:pt x="1571" y="551"/>
                    <a:pt x="1581" y="547"/>
                    <a:pt x="1590" y="541"/>
                  </a:cubicBezTo>
                  <a:cubicBezTo>
                    <a:pt x="1588" y="536"/>
                    <a:pt x="1583" y="534"/>
                    <a:pt x="1577" y="534"/>
                  </a:cubicBezTo>
                  <a:moveTo>
                    <a:pt x="1529" y="531"/>
                  </a:moveTo>
                  <a:cubicBezTo>
                    <a:pt x="1523" y="531"/>
                    <a:pt x="1519" y="532"/>
                    <a:pt x="1517" y="535"/>
                  </a:cubicBezTo>
                  <a:cubicBezTo>
                    <a:pt x="1520" y="539"/>
                    <a:pt x="1528" y="541"/>
                    <a:pt x="1536" y="541"/>
                  </a:cubicBezTo>
                  <a:cubicBezTo>
                    <a:pt x="1542" y="541"/>
                    <a:pt x="1548" y="539"/>
                    <a:pt x="1550" y="534"/>
                  </a:cubicBezTo>
                  <a:cubicBezTo>
                    <a:pt x="1545" y="533"/>
                    <a:pt x="1536" y="531"/>
                    <a:pt x="1529" y="531"/>
                  </a:cubicBezTo>
                  <a:moveTo>
                    <a:pt x="1390" y="516"/>
                  </a:moveTo>
                  <a:cubicBezTo>
                    <a:pt x="1381" y="516"/>
                    <a:pt x="1371" y="518"/>
                    <a:pt x="1366" y="521"/>
                  </a:cubicBezTo>
                  <a:cubicBezTo>
                    <a:pt x="1366" y="527"/>
                    <a:pt x="1374" y="526"/>
                    <a:pt x="1379" y="528"/>
                  </a:cubicBezTo>
                  <a:cubicBezTo>
                    <a:pt x="1384" y="529"/>
                    <a:pt x="1389" y="532"/>
                    <a:pt x="1394" y="533"/>
                  </a:cubicBezTo>
                  <a:cubicBezTo>
                    <a:pt x="1395" y="533"/>
                    <a:pt x="1396" y="533"/>
                    <a:pt x="1397" y="533"/>
                  </a:cubicBezTo>
                  <a:cubicBezTo>
                    <a:pt x="1399" y="533"/>
                    <a:pt x="1401" y="533"/>
                    <a:pt x="1403" y="533"/>
                  </a:cubicBezTo>
                  <a:cubicBezTo>
                    <a:pt x="1405" y="533"/>
                    <a:pt x="1407" y="533"/>
                    <a:pt x="1409" y="533"/>
                  </a:cubicBezTo>
                  <a:cubicBezTo>
                    <a:pt x="1410" y="533"/>
                    <a:pt x="1411" y="533"/>
                    <a:pt x="1412" y="533"/>
                  </a:cubicBezTo>
                  <a:cubicBezTo>
                    <a:pt x="1418" y="534"/>
                    <a:pt x="1424" y="537"/>
                    <a:pt x="1429" y="538"/>
                  </a:cubicBezTo>
                  <a:cubicBezTo>
                    <a:pt x="1432" y="538"/>
                    <a:pt x="1434" y="538"/>
                    <a:pt x="1437" y="538"/>
                  </a:cubicBezTo>
                  <a:cubicBezTo>
                    <a:pt x="1440" y="538"/>
                    <a:pt x="1443" y="538"/>
                    <a:pt x="1446" y="538"/>
                  </a:cubicBezTo>
                  <a:cubicBezTo>
                    <a:pt x="1449" y="538"/>
                    <a:pt x="1452" y="537"/>
                    <a:pt x="1454" y="537"/>
                  </a:cubicBezTo>
                  <a:cubicBezTo>
                    <a:pt x="1459" y="537"/>
                    <a:pt x="1464" y="538"/>
                    <a:pt x="1468" y="541"/>
                  </a:cubicBezTo>
                  <a:cubicBezTo>
                    <a:pt x="1470" y="540"/>
                    <a:pt x="1471" y="538"/>
                    <a:pt x="1474" y="538"/>
                  </a:cubicBezTo>
                  <a:cubicBezTo>
                    <a:pt x="1474" y="538"/>
                    <a:pt x="1474" y="538"/>
                    <a:pt x="1475" y="538"/>
                  </a:cubicBezTo>
                  <a:cubicBezTo>
                    <a:pt x="1477" y="540"/>
                    <a:pt x="1483" y="542"/>
                    <a:pt x="1490" y="542"/>
                  </a:cubicBezTo>
                  <a:cubicBezTo>
                    <a:pt x="1500" y="542"/>
                    <a:pt x="1510" y="539"/>
                    <a:pt x="1512" y="534"/>
                  </a:cubicBezTo>
                  <a:cubicBezTo>
                    <a:pt x="1509" y="532"/>
                    <a:pt x="1503" y="531"/>
                    <a:pt x="1497" y="531"/>
                  </a:cubicBezTo>
                  <a:cubicBezTo>
                    <a:pt x="1489" y="531"/>
                    <a:pt x="1480" y="533"/>
                    <a:pt x="1476" y="537"/>
                  </a:cubicBezTo>
                  <a:cubicBezTo>
                    <a:pt x="1477" y="531"/>
                    <a:pt x="1468" y="534"/>
                    <a:pt x="1466" y="532"/>
                  </a:cubicBezTo>
                  <a:cubicBezTo>
                    <a:pt x="1462" y="530"/>
                    <a:pt x="1463" y="524"/>
                    <a:pt x="1458" y="523"/>
                  </a:cubicBezTo>
                  <a:cubicBezTo>
                    <a:pt x="1447" y="521"/>
                    <a:pt x="1435" y="518"/>
                    <a:pt x="1422" y="518"/>
                  </a:cubicBezTo>
                  <a:cubicBezTo>
                    <a:pt x="1418" y="518"/>
                    <a:pt x="1413" y="518"/>
                    <a:pt x="1409" y="519"/>
                  </a:cubicBezTo>
                  <a:cubicBezTo>
                    <a:pt x="1405" y="517"/>
                    <a:pt x="1398" y="516"/>
                    <a:pt x="1390" y="516"/>
                  </a:cubicBezTo>
                  <a:moveTo>
                    <a:pt x="1375" y="499"/>
                  </a:moveTo>
                  <a:cubicBezTo>
                    <a:pt x="1336" y="499"/>
                    <a:pt x="1336" y="499"/>
                    <a:pt x="1336" y="499"/>
                  </a:cubicBezTo>
                  <a:cubicBezTo>
                    <a:pt x="1346" y="507"/>
                    <a:pt x="1359" y="514"/>
                    <a:pt x="1367" y="514"/>
                  </a:cubicBezTo>
                  <a:cubicBezTo>
                    <a:pt x="1374" y="514"/>
                    <a:pt x="1377" y="510"/>
                    <a:pt x="1375" y="499"/>
                  </a:cubicBezTo>
                  <a:moveTo>
                    <a:pt x="1522" y="499"/>
                  </a:moveTo>
                  <a:cubicBezTo>
                    <a:pt x="1511" y="499"/>
                    <a:pt x="1511" y="499"/>
                    <a:pt x="1511" y="499"/>
                  </a:cubicBezTo>
                  <a:cubicBezTo>
                    <a:pt x="1512" y="500"/>
                    <a:pt x="1512" y="501"/>
                    <a:pt x="1512" y="502"/>
                  </a:cubicBezTo>
                  <a:cubicBezTo>
                    <a:pt x="1509" y="507"/>
                    <a:pt x="1505" y="516"/>
                    <a:pt x="1513" y="519"/>
                  </a:cubicBezTo>
                  <a:cubicBezTo>
                    <a:pt x="1529" y="518"/>
                    <a:pt x="1523" y="507"/>
                    <a:pt x="1522" y="499"/>
                  </a:cubicBezTo>
                  <a:moveTo>
                    <a:pt x="1545" y="499"/>
                  </a:moveTo>
                  <a:cubicBezTo>
                    <a:pt x="1530" y="499"/>
                    <a:pt x="1530" y="499"/>
                    <a:pt x="1530" y="499"/>
                  </a:cubicBezTo>
                  <a:cubicBezTo>
                    <a:pt x="1531" y="502"/>
                    <a:pt x="1532" y="505"/>
                    <a:pt x="1537" y="506"/>
                  </a:cubicBezTo>
                  <a:cubicBezTo>
                    <a:pt x="1542" y="505"/>
                    <a:pt x="1544" y="502"/>
                    <a:pt x="1545" y="499"/>
                  </a:cubicBezTo>
                  <a:moveTo>
                    <a:pt x="1652" y="499"/>
                  </a:moveTo>
                  <a:cubicBezTo>
                    <a:pt x="1642" y="499"/>
                    <a:pt x="1642" y="499"/>
                    <a:pt x="1642" y="499"/>
                  </a:cubicBezTo>
                  <a:cubicBezTo>
                    <a:pt x="1644" y="501"/>
                    <a:pt x="1645" y="502"/>
                    <a:pt x="1647" y="503"/>
                  </a:cubicBezTo>
                  <a:cubicBezTo>
                    <a:pt x="1650" y="502"/>
                    <a:pt x="1651" y="500"/>
                    <a:pt x="1652" y="499"/>
                  </a:cubicBezTo>
                  <a:moveTo>
                    <a:pt x="1767" y="499"/>
                  </a:moveTo>
                  <a:cubicBezTo>
                    <a:pt x="1657" y="499"/>
                    <a:pt x="1657" y="499"/>
                    <a:pt x="1657" y="499"/>
                  </a:cubicBezTo>
                  <a:cubicBezTo>
                    <a:pt x="1663" y="503"/>
                    <a:pt x="1671" y="506"/>
                    <a:pt x="1681" y="506"/>
                  </a:cubicBezTo>
                  <a:cubicBezTo>
                    <a:pt x="1683" y="506"/>
                    <a:pt x="1685" y="506"/>
                    <a:pt x="1687" y="505"/>
                  </a:cubicBezTo>
                  <a:cubicBezTo>
                    <a:pt x="1693" y="511"/>
                    <a:pt x="1700" y="516"/>
                    <a:pt x="1704" y="523"/>
                  </a:cubicBezTo>
                  <a:cubicBezTo>
                    <a:pt x="1701" y="529"/>
                    <a:pt x="1693" y="530"/>
                    <a:pt x="1693" y="539"/>
                  </a:cubicBezTo>
                  <a:cubicBezTo>
                    <a:pt x="1694" y="539"/>
                    <a:pt x="1695" y="539"/>
                    <a:pt x="1697" y="539"/>
                  </a:cubicBezTo>
                  <a:cubicBezTo>
                    <a:pt x="1702" y="539"/>
                    <a:pt x="1703" y="535"/>
                    <a:pt x="1709" y="535"/>
                  </a:cubicBezTo>
                  <a:cubicBezTo>
                    <a:pt x="1710" y="535"/>
                    <a:pt x="1710" y="535"/>
                    <a:pt x="1710" y="535"/>
                  </a:cubicBezTo>
                  <a:cubicBezTo>
                    <a:pt x="1716" y="535"/>
                    <a:pt x="1721" y="538"/>
                    <a:pt x="1725" y="540"/>
                  </a:cubicBezTo>
                  <a:cubicBezTo>
                    <a:pt x="1730" y="543"/>
                    <a:pt x="1734" y="546"/>
                    <a:pt x="1740" y="546"/>
                  </a:cubicBezTo>
                  <a:cubicBezTo>
                    <a:pt x="1742" y="546"/>
                    <a:pt x="1744" y="545"/>
                    <a:pt x="1747" y="544"/>
                  </a:cubicBezTo>
                  <a:cubicBezTo>
                    <a:pt x="1750" y="542"/>
                    <a:pt x="1750" y="537"/>
                    <a:pt x="1751" y="533"/>
                  </a:cubicBezTo>
                  <a:cubicBezTo>
                    <a:pt x="1755" y="531"/>
                    <a:pt x="1759" y="531"/>
                    <a:pt x="1762" y="531"/>
                  </a:cubicBezTo>
                  <a:cubicBezTo>
                    <a:pt x="1772" y="531"/>
                    <a:pt x="1778" y="537"/>
                    <a:pt x="1785" y="542"/>
                  </a:cubicBezTo>
                  <a:cubicBezTo>
                    <a:pt x="1792" y="548"/>
                    <a:pt x="1799" y="554"/>
                    <a:pt x="1808" y="554"/>
                  </a:cubicBezTo>
                  <a:cubicBezTo>
                    <a:pt x="1811" y="554"/>
                    <a:pt x="1815" y="553"/>
                    <a:pt x="1819" y="552"/>
                  </a:cubicBezTo>
                  <a:cubicBezTo>
                    <a:pt x="1819" y="545"/>
                    <a:pt x="1814" y="543"/>
                    <a:pt x="1811" y="539"/>
                  </a:cubicBezTo>
                  <a:cubicBezTo>
                    <a:pt x="1797" y="536"/>
                    <a:pt x="1796" y="525"/>
                    <a:pt x="1790" y="516"/>
                  </a:cubicBezTo>
                  <a:cubicBezTo>
                    <a:pt x="1785" y="508"/>
                    <a:pt x="1776" y="504"/>
                    <a:pt x="1767" y="499"/>
                  </a:cubicBezTo>
                  <a:moveTo>
                    <a:pt x="1850" y="499"/>
                  </a:moveTo>
                  <a:cubicBezTo>
                    <a:pt x="1839" y="499"/>
                    <a:pt x="1839" y="499"/>
                    <a:pt x="1839" y="499"/>
                  </a:cubicBezTo>
                  <a:cubicBezTo>
                    <a:pt x="1840" y="500"/>
                    <a:pt x="1840" y="500"/>
                    <a:pt x="1840" y="501"/>
                  </a:cubicBezTo>
                  <a:cubicBezTo>
                    <a:pt x="1833" y="502"/>
                    <a:pt x="1824" y="508"/>
                    <a:pt x="1814" y="508"/>
                  </a:cubicBezTo>
                  <a:cubicBezTo>
                    <a:pt x="1811" y="508"/>
                    <a:pt x="1808" y="508"/>
                    <a:pt x="1805" y="506"/>
                  </a:cubicBezTo>
                  <a:cubicBezTo>
                    <a:pt x="1803" y="507"/>
                    <a:pt x="1803" y="510"/>
                    <a:pt x="1803" y="513"/>
                  </a:cubicBezTo>
                  <a:cubicBezTo>
                    <a:pt x="1808" y="516"/>
                    <a:pt x="1814" y="518"/>
                    <a:pt x="1819" y="518"/>
                  </a:cubicBezTo>
                  <a:cubicBezTo>
                    <a:pt x="1830" y="518"/>
                    <a:pt x="1840" y="512"/>
                    <a:pt x="1843" y="504"/>
                  </a:cubicBezTo>
                  <a:cubicBezTo>
                    <a:pt x="1844" y="504"/>
                    <a:pt x="1844" y="504"/>
                    <a:pt x="1844" y="504"/>
                  </a:cubicBezTo>
                  <a:cubicBezTo>
                    <a:pt x="1845" y="504"/>
                    <a:pt x="1846" y="505"/>
                    <a:pt x="1847" y="505"/>
                  </a:cubicBezTo>
                  <a:cubicBezTo>
                    <a:pt x="1847" y="505"/>
                    <a:pt x="1848" y="505"/>
                    <a:pt x="1849" y="505"/>
                  </a:cubicBezTo>
                  <a:cubicBezTo>
                    <a:pt x="1850" y="505"/>
                    <a:pt x="1850" y="505"/>
                    <a:pt x="1851" y="504"/>
                  </a:cubicBezTo>
                  <a:cubicBezTo>
                    <a:pt x="1852" y="503"/>
                    <a:pt x="1851" y="501"/>
                    <a:pt x="1850" y="499"/>
                  </a:cubicBezTo>
                  <a:moveTo>
                    <a:pt x="1122" y="382"/>
                  </a:moveTo>
                  <a:cubicBezTo>
                    <a:pt x="1115" y="382"/>
                    <a:pt x="1109" y="391"/>
                    <a:pt x="1108" y="398"/>
                  </a:cubicBezTo>
                  <a:cubicBezTo>
                    <a:pt x="1106" y="407"/>
                    <a:pt x="1112" y="421"/>
                    <a:pt x="1120" y="421"/>
                  </a:cubicBezTo>
                  <a:cubicBezTo>
                    <a:pt x="1120" y="421"/>
                    <a:pt x="1120" y="421"/>
                    <a:pt x="1120" y="421"/>
                  </a:cubicBezTo>
                  <a:cubicBezTo>
                    <a:pt x="1127" y="421"/>
                    <a:pt x="1134" y="412"/>
                    <a:pt x="1134" y="406"/>
                  </a:cubicBezTo>
                  <a:cubicBezTo>
                    <a:pt x="1135" y="397"/>
                    <a:pt x="1122" y="390"/>
                    <a:pt x="1122" y="382"/>
                  </a:cubicBezTo>
                  <a:moveTo>
                    <a:pt x="836" y="361"/>
                  </a:moveTo>
                  <a:cubicBezTo>
                    <a:pt x="833" y="361"/>
                    <a:pt x="830" y="364"/>
                    <a:pt x="833" y="369"/>
                  </a:cubicBezTo>
                  <a:cubicBezTo>
                    <a:pt x="834" y="369"/>
                    <a:pt x="835" y="370"/>
                    <a:pt x="836" y="370"/>
                  </a:cubicBezTo>
                  <a:cubicBezTo>
                    <a:pt x="839" y="370"/>
                    <a:pt x="842" y="368"/>
                    <a:pt x="842" y="365"/>
                  </a:cubicBezTo>
                  <a:cubicBezTo>
                    <a:pt x="841" y="363"/>
                    <a:pt x="839" y="361"/>
                    <a:pt x="836" y="361"/>
                  </a:cubicBezTo>
                  <a:moveTo>
                    <a:pt x="853" y="357"/>
                  </a:moveTo>
                  <a:cubicBezTo>
                    <a:pt x="849" y="357"/>
                    <a:pt x="844" y="359"/>
                    <a:pt x="843" y="363"/>
                  </a:cubicBezTo>
                  <a:cubicBezTo>
                    <a:pt x="845" y="364"/>
                    <a:pt x="849" y="365"/>
                    <a:pt x="853" y="365"/>
                  </a:cubicBezTo>
                  <a:cubicBezTo>
                    <a:pt x="857" y="365"/>
                    <a:pt x="860" y="364"/>
                    <a:pt x="861" y="361"/>
                  </a:cubicBezTo>
                  <a:cubicBezTo>
                    <a:pt x="860" y="358"/>
                    <a:pt x="857" y="357"/>
                    <a:pt x="853" y="357"/>
                  </a:cubicBezTo>
                  <a:moveTo>
                    <a:pt x="1258" y="322"/>
                  </a:moveTo>
                  <a:cubicBezTo>
                    <a:pt x="1258" y="325"/>
                    <a:pt x="1258" y="328"/>
                    <a:pt x="1258" y="330"/>
                  </a:cubicBezTo>
                  <a:cubicBezTo>
                    <a:pt x="1258" y="322"/>
                    <a:pt x="1258" y="322"/>
                    <a:pt x="1258" y="322"/>
                  </a:cubicBezTo>
                  <a:moveTo>
                    <a:pt x="3244" y="300"/>
                  </a:moveTo>
                  <a:cubicBezTo>
                    <a:pt x="3238" y="300"/>
                    <a:pt x="3232" y="302"/>
                    <a:pt x="3230" y="304"/>
                  </a:cubicBezTo>
                  <a:cubicBezTo>
                    <a:pt x="3230" y="311"/>
                    <a:pt x="3237" y="315"/>
                    <a:pt x="3243" y="315"/>
                  </a:cubicBezTo>
                  <a:cubicBezTo>
                    <a:pt x="3249" y="315"/>
                    <a:pt x="3255" y="311"/>
                    <a:pt x="3255" y="303"/>
                  </a:cubicBezTo>
                  <a:cubicBezTo>
                    <a:pt x="3253" y="301"/>
                    <a:pt x="3248" y="300"/>
                    <a:pt x="3244" y="300"/>
                  </a:cubicBezTo>
                  <a:moveTo>
                    <a:pt x="3191" y="290"/>
                  </a:moveTo>
                  <a:cubicBezTo>
                    <a:pt x="3179" y="290"/>
                    <a:pt x="3168" y="294"/>
                    <a:pt x="3166" y="304"/>
                  </a:cubicBezTo>
                  <a:cubicBezTo>
                    <a:pt x="3167" y="306"/>
                    <a:pt x="3168" y="306"/>
                    <a:pt x="3169" y="306"/>
                  </a:cubicBezTo>
                  <a:cubicBezTo>
                    <a:pt x="3170" y="306"/>
                    <a:pt x="3171" y="306"/>
                    <a:pt x="3172" y="306"/>
                  </a:cubicBezTo>
                  <a:cubicBezTo>
                    <a:pt x="3173" y="306"/>
                    <a:pt x="3174" y="306"/>
                    <a:pt x="3175" y="306"/>
                  </a:cubicBezTo>
                  <a:cubicBezTo>
                    <a:pt x="3176" y="306"/>
                    <a:pt x="3177" y="306"/>
                    <a:pt x="3178" y="306"/>
                  </a:cubicBezTo>
                  <a:cubicBezTo>
                    <a:pt x="3184" y="308"/>
                    <a:pt x="3183" y="313"/>
                    <a:pt x="3189" y="313"/>
                  </a:cubicBezTo>
                  <a:cubicBezTo>
                    <a:pt x="3189" y="313"/>
                    <a:pt x="3189" y="313"/>
                    <a:pt x="3189" y="313"/>
                  </a:cubicBezTo>
                  <a:cubicBezTo>
                    <a:pt x="3196" y="312"/>
                    <a:pt x="3196" y="306"/>
                    <a:pt x="3204" y="305"/>
                  </a:cubicBezTo>
                  <a:cubicBezTo>
                    <a:pt x="3207" y="306"/>
                    <a:pt x="3213" y="308"/>
                    <a:pt x="3218" y="308"/>
                  </a:cubicBezTo>
                  <a:cubicBezTo>
                    <a:pt x="3222" y="308"/>
                    <a:pt x="3225" y="307"/>
                    <a:pt x="3226" y="302"/>
                  </a:cubicBezTo>
                  <a:cubicBezTo>
                    <a:pt x="3220" y="296"/>
                    <a:pt x="3205" y="290"/>
                    <a:pt x="3191" y="290"/>
                  </a:cubicBezTo>
                  <a:moveTo>
                    <a:pt x="3091" y="260"/>
                  </a:moveTo>
                  <a:cubicBezTo>
                    <a:pt x="3088" y="260"/>
                    <a:pt x="3085" y="260"/>
                    <a:pt x="3082" y="262"/>
                  </a:cubicBezTo>
                  <a:cubicBezTo>
                    <a:pt x="3082" y="263"/>
                    <a:pt x="3080" y="263"/>
                    <a:pt x="3081" y="264"/>
                  </a:cubicBezTo>
                  <a:cubicBezTo>
                    <a:pt x="3089" y="272"/>
                    <a:pt x="3105" y="273"/>
                    <a:pt x="3116" y="278"/>
                  </a:cubicBezTo>
                  <a:cubicBezTo>
                    <a:pt x="3121" y="283"/>
                    <a:pt x="3131" y="285"/>
                    <a:pt x="3133" y="293"/>
                  </a:cubicBezTo>
                  <a:cubicBezTo>
                    <a:pt x="3134" y="293"/>
                    <a:pt x="3136" y="293"/>
                    <a:pt x="3138" y="293"/>
                  </a:cubicBezTo>
                  <a:cubicBezTo>
                    <a:pt x="3140" y="293"/>
                    <a:pt x="3143" y="293"/>
                    <a:pt x="3145" y="293"/>
                  </a:cubicBezTo>
                  <a:cubicBezTo>
                    <a:pt x="3148" y="293"/>
                    <a:pt x="3151" y="293"/>
                    <a:pt x="3153" y="293"/>
                  </a:cubicBezTo>
                  <a:cubicBezTo>
                    <a:pt x="3160" y="293"/>
                    <a:pt x="3165" y="292"/>
                    <a:pt x="3165" y="287"/>
                  </a:cubicBezTo>
                  <a:cubicBezTo>
                    <a:pt x="3157" y="281"/>
                    <a:pt x="3148" y="277"/>
                    <a:pt x="3138" y="274"/>
                  </a:cubicBezTo>
                  <a:cubicBezTo>
                    <a:pt x="3134" y="272"/>
                    <a:pt x="3131" y="268"/>
                    <a:pt x="3128" y="267"/>
                  </a:cubicBezTo>
                  <a:cubicBezTo>
                    <a:pt x="3128" y="267"/>
                    <a:pt x="3127" y="267"/>
                    <a:pt x="3126" y="267"/>
                  </a:cubicBezTo>
                  <a:cubicBezTo>
                    <a:pt x="3125" y="267"/>
                    <a:pt x="3124" y="267"/>
                    <a:pt x="3123" y="267"/>
                  </a:cubicBezTo>
                  <a:cubicBezTo>
                    <a:pt x="3122" y="267"/>
                    <a:pt x="3120" y="267"/>
                    <a:pt x="3119" y="267"/>
                  </a:cubicBezTo>
                  <a:cubicBezTo>
                    <a:pt x="3119" y="267"/>
                    <a:pt x="3118" y="267"/>
                    <a:pt x="3117" y="267"/>
                  </a:cubicBezTo>
                  <a:cubicBezTo>
                    <a:pt x="3109" y="266"/>
                    <a:pt x="3101" y="260"/>
                    <a:pt x="3091" y="260"/>
                  </a:cubicBezTo>
                  <a:moveTo>
                    <a:pt x="135" y="221"/>
                  </a:moveTo>
                  <a:cubicBezTo>
                    <a:pt x="133" y="221"/>
                    <a:pt x="131" y="222"/>
                    <a:pt x="129" y="225"/>
                  </a:cubicBezTo>
                  <a:cubicBezTo>
                    <a:pt x="128" y="223"/>
                    <a:pt x="125" y="221"/>
                    <a:pt x="122" y="221"/>
                  </a:cubicBezTo>
                  <a:cubicBezTo>
                    <a:pt x="120" y="221"/>
                    <a:pt x="119" y="221"/>
                    <a:pt x="118" y="223"/>
                  </a:cubicBezTo>
                  <a:cubicBezTo>
                    <a:pt x="120" y="227"/>
                    <a:pt x="118" y="231"/>
                    <a:pt x="119" y="234"/>
                  </a:cubicBezTo>
                  <a:cubicBezTo>
                    <a:pt x="120" y="234"/>
                    <a:pt x="120" y="234"/>
                    <a:pt x="121" y="234"/>
                  </a:cubicBezTo>
                  <a:cubicBezTo>
                    <a:pt x="124" y="234"/>
                    <a:pt x="127" y="232"/>
                    <a:pt x="130" y="230"/>
                  </a:cubicBezTo>
                  <a:cubicBezTo>
                    <a:pt x="133" y="228"/>
                    <a:pt x="136" y="226"/>
                    <a:pt x="141" y="226"/>
                  </a:cubicBezTo>
                  <a:cubicBezTo>
                    <a:pt x="141" y="226"/>
                    <a:pt x="141" y="226"/>
                    <a:pt x="141" y="226"/>
                  </a:cubicBezTo>
                  <a:cubicBezTo>
                    <a:pt x="142" y="228"/>
                    <a:pt x="143" y="231"/>
                    <a:pt x="146" y="231"/>
                  </a:cubicBezTo>
                  <a:cubicBezTo>
                    <a:pt x="146" y="231"/>
                    <a:pt x="146" y="231"/>
                    <a:pt x="146" y="231"/>
                  </a:cubicBezTo>
                  <a:cubicBezTo>
                    <a:pt x="147" y="231"/>
                    <a:pt x="147" y="231"/>
                    <a:pt x="147" y="231"/>
                  </a:cubicBezTo>
                  <a:cubicBezTo>
                    <a:pt x="151" y="231"/>
                    <a:pt x="152" y="229"/>
                    <a:pt x="152" y="226"/>
                  </a:cubicBezTo>
                  <a:cubicBezTo>
                    <a:pt x="146" y="225"/>
                    <a:pt x="140" y="221"/>
                    <a:pt x="135" y="221"/>
                  </a:cubicBezTo>
                  <a:moveTo>
                    <a:pt x="167" y="209"/>
                  </a:moveTo>
                  <a:cubicBezTo>
                    <a:pt x="167" y="209"/>
                    <a:pt x="167" y="210"/>
                    <a:pt x="166" y="210"/>
                  </a:cubicBezTo>
                  <a:cubicBezTo>
                    <a:pt x="164" y="213"/>
                    <a:pt x="161" y="215"/>
                    <a:pt x="163" y="219"/>
                  </a:cubicBezTo>
                  <a:cubicBezTo>
                    <a:pt x="160" y="220"/>
                    <a:pt x="157" y="221"/>
                    <a:pt x="156" y="224"/>
                  </a:cubicBezTo>
                  <a:cubicBezTo>
                    <a:pt x="158" y="225"/>
                    <a:pt x="160" y="227"/>
                    <a:pt x="162" y="227"/>
                  </a:cubicBezTo>
                  <a:cubicBezTo>
                    <a:pt x="165" y="224"/>
                    <a:pt x="165" y="223"/>
                    <a:pt x="164" y="219"/>
                  </a:cubicBezTo>
                  <a:cubicBezTo>
                    <a:pt x="164" y="219"/>
                    <a:pt x="164" y="219"/>
                    <a:pt x="164" y="219"/>
                  </a:cubicBezTo>
                  <a:cubicBezTo>
                    <a:pt x="169" y="219"/>
                    <a:pt x="171" y="216"/>
                    <a:pt x="171" y="211"/>
                  </a:cubicBezTo>
                  <a:cubicBezTo>
                    <a:pt x="169" y="211"/>
                    <a:pt x="169" y="209"/>
                    <a:pt x="167" y="209"/>
                  </a:cubicBezTo>
                  <a:moveTo>
                    <a:pt x="142" y="181"/>
                  </a:moveTo>
                  <a:cubicBezTo>
                    <a:pt x="138" y="181"/>
                    <a:pt x="135" y="185"/>
                    <a:pt x="139" y="189"/>
                  </a:cubicBezTo>
                  <a:cubicBezTo>
                    <a:pt x="139" y="189"/>
                    <a:pt x="140" y="189"/>
                    <a:pt x="141" y="189"/>
                  </a:cubicBezTo>
                  <a:cubicBezTo>
                    <a:pt x="145" y="189"/>
                    <a:pt x="147" y="187"/>
                    <a:pt x="146" y="183"/>
                  </a:cubicBezTo>
                  <a:cubicBezTo>
                    <a:pt x="145" y="181"/>
                    <a:pt x="144" y="181"/>
                    <a:pt x="142" y="181"/>
                  </a:cubicBezTo>
                  <a:moveTo>
                    <a:pt x="15" y="155"/>
                  </a:moveTo>
                  <a:cubicBezTo>
                    <a:pt x="10" y="155"/>
                    <a:pt x="6" y="160"/>
                    <a:pt x="0" y="160"/>
                  </a:cubicBezTo>
                  <a:cubicBezTo>
                    <a:pt x="0" y="165"/>
                    <a:pt x="3" y="167"/>
                    <a:pt x="7" y="167"/>
                  </a:cubicBezTo>
                  <a:cubicBezTo>
                    <a:pt x="12" y="167"/>
                    <a:pt x="20" y="162"/>
                    <a:pt x="18" y="156"/>
                  </a:cubicBezTo>
                  <a:cubicBezTo>
                    <a:pt x="17" y="156"/>
                    <a:pt x="16" y="155"/>
                    <a:pt x="15" y="155"/>
                  </a:cubicBezTo>
                  <a:moveTo>
                    <a:pt x="560" y="154"/>
                  </a:moveTo>
                  <a:cubicBezTo>
                    <a:pt x="553" y="154"/>
                    <a:pt x="547" y="155"/>
                    <a:pt x="543" y="155"/>
                  </a:cubicBezTo>
                  <a:cubicBezTo>
                    <a:pt x="543" y="156"/>
                    <a:pt x="541" y="157"/>
                    <a:pt x="542" y="159"/>
                  </a:cubicBezTo>
                  <a:cubicBezTo>
                    <a:pt x="545" y="162"/>
                    <a:pt x="553" y="165"/>
                    <a:pt x="560" y="165"/>
                  </a:cubicBezTo>
                  <a:cubicBezTo>
                    <a:pt x="566" y="165"/>
                    <a:pt x="573" y="163"/>
                    <a:pt x="576" y="159"/>
                  </a:cubicBezTo>
                  <a:cubicBezTo>
                    <a:pt x="574" y="155"/>
                    <a:pt x="567" y="154"/>
                    <a:pt x="560" y="154"/>
                  </a:cubicBezTo>
                  <a:moveTo>
                    <a:pt x="449" y="128"/>
                  </a:moveTo>
                  <a:cubicBezTo>
                    <a:pt x="442" y="128"/>
                    <a:pt x="434" y="129"/>
                    <a:pt x="429" y="130"/>
                  </a:cubicBezTo>
                  <a:cubicBezTo>
                    <a:pt x="429" y="135"/>
                    <a:pt x="429" y="135"/>
                    <a:pt x="429" y="135"/>
                  </a:cubicBezTo>
                  <a:cubicBezTo>
                    <a:pt x="440" y="139"/>
                    <a:pt x="450" y="149"/>
                    <a:pt x="461" y="150"/>
                  </a:cubicBezTo>
                  <a:cubicBezTo>
                    <a:pt x="467" y="145"/>
                    <a:pt x="459" y="138"/>
                    <a:pt x="461" y="130"/>
                  </a:cubicBezTo>
                  <a:cubicBezTo>
                    <a:pt x="458" y="128"/>
                    <a:pt x="454" y="128"/>
                    <a:pt x="449" y="128"/>
                  </a:cubicBezTo>
                  <a:moveTo>
                    <a:pt x="320" y="122"/>
                  </a:moveTo>
                  <a:cubicBezTo>
                    <a:pt x="319" y="122"/>
                    <a:pt x="319" y="122"/>
                    <a:pt x="318" y="122"/>
                  </a:cubicBezTo>
                  <a:cubicBezTo>
                    <a:pt x="316" y="125"/>
                    <a:pt x="317" y="130"/>
                    <a:pt x="322" y="130"/>
                  </a:cubicBezTo>
                  <a:cubicBezTo>
                    <a:pt x="322" y="130"/>
                    <a:pt x="323" y="130"/>
                    <a:pt x="324" y="130"/>
                  </a:cubicBezTo>
                  <a:cubicBezTo>
                    <a:pt x="326" y="127"/>
                    <a:pt x="325" y="122"/>
                    <a:pt x="320" y="122"/>
                  </a:cubicBezTo>
                  <a:moveTo>
                    <a:pt x="345" y="109"/>
                  </a:moveTo>
                  <a:cubicBezTo>
                    <a:pt x="344" y="109"/>
                    <a:pt x="342" y="110"/>
                    <a:pt x="340" y="111"/>
                  </a:cubicBezTo>
                  <a:cubicBezTo>
                    <a:pt x="341" y="116"/>
                    <a:pt x="344" y="118"/>
                    <a:pt x="348" y="120"/>
                  </a:cubicBezTo>
                  <a:cubicBezTo>
                    <a:pt x="356" y="117"/>
                    <a:pt x="351" y="109"/>
                    <a:pt x="345" y="109"/>
                  </a:cubicBezTo>
                  <a:moveTo>
                    <a:pt x="399" y="102"/>
                  </a:moveTo>
                  <a:cubicBezTo>
                    <a:pt x="394" y="102"/>
                    <a:pt x="388" y="104"/>
                    <a:pt x="386" y="108"/>
                  </a:cubicBezTo>
                  <a:cubicBezTo>
                    <a:pt x="393" y="113"/>
                    <a:pt x="385" y="126"/>
                    <a:pt x="396" y="127"/>
                  </a:cubicBezTo>
                  <a:cubicBezTo>
                    <a:pt x="396" y="127"/>
                    <a:pt x="396" y="127"/>
                    <a:pt x="396" y="127"/>
                  </a:cubicBezTo>
                  <a:cubicBezTo>
                    <a:pt x="404" y="127"/>
                    <a:pt x="409" y="117"/>
                    <a:pt x="408" y="106"/>
                  </a:cubicBezTo>
                  <a:cubicBezTo>
                    <a:pt x="406" y="103"/>
                    <a:pt x="402" y="102"/>
                    <a:pt x="399" y="102"/>
                  </a:cubicBezTo>
                  <a:moveTo>
                    <a:pt x="3270" y="26"/>
                  </a:moveTo>
                  <a:cubicBezTo>
                    <a:pt x="3266" y="28"/>
                    <a:pt x="3269" y="33"/>
                    <a:pt x="3271" y="35"/>
                  </a:cubicBezTo>
                  <a:cubicBezTo>
                    <a:pt x="3272" y="35"/>
                    <a:pt x="3273" y="35"/>
                    <a:pt x="3273" y="35"/>
                  </a:cubicBezTo>
                  <a:cubicBezTo>
                    <a:pt x="3274" y="35"/>
                    <a:pt x="3275" y="35"/>
                    <a:pt x="3276" y="35"/>
                  </a:cubicBezTo>
                  <a:cubicBezTo>
                    <a:pt x="3277" y="35"/>
                    <a:pt x="3278" y="35"/>
                    <a:pt x="3279" y="35"/>
                  </a:cubicBezTo>
                  <a:cubicBezTo>
                    <a:pt x="3283" y="35"/>
                    <a:pt x="3286" y="35"/>
                    <a:pt x="3287" y="32"/>
                  </a:cubicBezTo>
                  <a:cubicBezTo>
                    <a:pt x="3280" y="30"/>
                    <a:pt x="3274" y="29"/>
                    <a:pt x="3270" y="26"/>
                  </a:cubicBezTo>
                  <a:moveTo>
                    <a:pt x="314" y="0"/>
                  </a:moveTo>
                  <a:cubicBezTo>
                    <a:pt x="259" y="0"/>
                    <a:pt x="259" y="0"/>
                    <a:pt x="259" y="0"/>
                  </a:cubicBezTo>
                  <a:cubicBezTo>
                    <a:pt x="256" y="2"/>
                    <a:pt x="250" y="3"/>
                    <a:pt x="246" y="5"/>
                  </a:cubicBezTo>
                  <a:cubicBezTo>
                    <a:pt x="246" y="8"/>
                    <a:pt x="249" y="7"/>
                    <a:pt x="251" y="9"/>
                  </a:cubicBezTo>
                  <a:cubicBezTo>
                    <a:pt x="255" y="9"/>
                    <a:pt x="259" y="8"/>
                    <a:pt x="262" y="8"/>
                  </a:cubicBezTo>
                  <a:cubicBezTo>
                    <a:pt x="265" y="8"/>
                    <a:pt x="267" y="8"/>
                    <a:pt x="269" y="9"/>
                  </a:cubicBezTo>
                  <a:cubicBezTo>
                    <a:pt x="281" y="3"/>
                    <a:pt x="302" y="6"/>
                    <a:pt x="314" y="0"/>
                  </a:cubicBezTo>
                  <a:moveTo>
                    <a:pt x="1258" y="0"/>
                  </a:moveTo>
                  <a:cubicBezTo>
                    <a:pt x="330" y="0"/>
                    <a:pt x="330" y="0"/>
                    <a:pt x="330" y="0"/>
                  </a:cubicBezTo>
                  <a:cubicBezTo>
                    <a:pt x="321" y="7"/>
                    <a:pt x="311" y="13"/>
                    <a:pt x="300" y="19"/>
                  </a:cubicBezTo>
                  <a:cubicBezTo>
                    <a:pt x="296" y="18"/>
                    <a:pt x="296" y="14"/>
                    <a:pt x="291" y="14"/>
                  </a:cubicBezTo>
                  <a:cubicBezTo>
                    <a:pt x="290" y="14"/>
                    <a:pt x="290" y="14"/>
                    <a:pt x="290" y="14"/>
                  </a:cubicBezTo>
                  <a:cubicBezTo>
                    <a:pt x="288" y="17"/>
                    <a:pt x="293" y="24"/>
                    <a:pt x="287" y="25"/>
                  </a:cubicBezTo>
                  <a:cubicBezTo>
                    <a:pt x="284" y="24"/>
                    <a:pt x="277" y="23"/>
                    <a:pt x="270" y="23"/>
                  </a:cubicBezTo>
                  <a:cubicBezTo>
                    <a:pt x="264" y="23"/>
                    <a:pt x="259" y="24"/>
                    <a:pt x="257" y="29"/>
                  </a:cubicBezTo>
                  <a:cubicBezTo>
                    <a:pt x="259" y="34"/>
                    <a:pt x="263" y="37"/>
                    <a:pt x="268" y="39"/>
                  </a:cubicBezTo>
                  <a:cubicBezTo>
                    <a:pt x="270" y="38"/>
                    <a:pt x="272" y="38"/>
                    <a:pt x="274" y="38"/>
                  </a:cubicBezTo>
                  <a:cubicBezTo>
                    <a:pt x="288" y="38"/>
                    <a:pt x="298" y="52"/>
                    <a:pt x="297" y="62"/>
                  </a:cubicBezTo>
                  <a:cubicBezTo>
                    <a:pt x="297" y="67"/>
                    <a:pt x="290" y="78"/>
                    <a:pt x="286" y="80"/>
                  </a:cubicBezTo>
                  <a:cubicBezTo>
                    <a:pt x="283" y="81"/>
                    <a:pt x="280" y="81"/>
                    <a:pt x="276" y="81"/>
                  </a:cubicBezTo>
                  <a:cubicBezTo>
                    <a:pt x="265" y="81"/>
                    <a:pt x="250" y="78"/>
                    <a:pt x="246" y="77"/>
                  </a:cubicBezTo>
                  <a:cubicBezTo>
                    <a:pt x="245" y="77"/>
                    <a:pt x="244" y="77"/>
                    <a:pt x="242" y="77"/>
                  </a:cubicBezTo>
                  <a:cubicBezTo>
                    <a:pt x="241" y="77"/>
                    <a:pt x="239" y="77"/>
                    <a:pt x="238" y="77"/>
                  </a:cubicBezTo>
                  <a:cubicBezTo>
                    <a:pt x="237" y="77"/>
                    <a:pt x="235" y="77"/>
                    <a:pt x="234" y="77"/>
                  </a:cubicBezTo>
                  <a:cubicBezTo>
                    <a:pt x="230" y="77"/>
                    <a:pt x="227" y="77"/>
                    <a:pt x="225" y="74"/>
                  </a:cubicBezTo>
                  <a:cubicBezTo>
                    <a:pt x="221" y="80"/>
                    <a:pt x="211" y="78"/>
                    <a:pt x="209" y="84"/>
                  </a:cubicBezTo>
                  <a:cubicBezTo>
                    <a:pt x="208" y="89"/>
                    <a:pt x="218" y="96"/>
                    <a:pt x="218" y="103"/>
                  </a:cubicBezTo>
                  <a:cubicBezTo>
                    <a:pt x="219" y="113"/>
                    <a:pt x="214" y="114"/>
                    <a:pt x="209" y="123"/>
                  </a:cubicBezTo>
                  <a:cubicBezTo>
                    <a:pt x="217" y="128"/>
                    <a:pt x="211" y="141"/>
                    <a:pt x="218" y="147"/>
                  </a:cubicBezTo>
                  <a:cubicBezTo>
                    <a:pt x="219" y="148"/>
                    <a:pt x="220" y="148"/>
                    <a:pt x="220" y="148"/>
                  </a:cubicBezTo>
                  <a:cubicBezTo>
                    <a:pt x="228" y="148"/>
                    <a:pt x="230" y="143"/>
                    <a:pt x="236" y="141"/>
                  </a:cubicBezTo>
                  <a:cubicBezTo>
                    <a:pt x="241" y="143"/>
                    <a:pt x="244" y="150"/>
                    <a:pt x="249" y="150"/>
                  </a:cubicBezTo>
                  <a:cubicBezTo>
                    <a:pt x="250" y="150"/>
                    <a:pt x="250" y="150"/>
                    <a:pt x="250" y="150"/>
                  </a:cubicBezTo>
                  <a:cubicBezTo>
                    <a:pt x="253" y="150"/>
                    <a:pt x="256" y="149"/>
                    <a:pt x="258" y="148"/>
                  </a:cubicBezTo>
                  <a:cubicBezTo>
                    <a:pt x="261" y="147"/>
                    <a:pt x="264" y="146"/>
                    <a:pt x="268" y="146"/>
                  </a:cubicBezTo>
                  <a:cubicBezTo>
                    <a:pt x="268" y="146"/>
                    <a:pt x="268" y="146"/>
                    <a:pt x="268" y="146"/>
                  </a:cubicBezTo>
                  <a:cubicBezTo>
                    <a:pt x="273" y="146"/>
                    <a:pt x="279" y="150"/>
                    <a:pt x="283" y="150"/>
                  </a:cubicBezTo>
                  <a:cubicBezTo>
                    <a:pt x="284" y="150"/>
                    <a:pt x="284" y="150"/>
                    <a:pt x="285" y="149"/>
                  </a:cubicBezTo>
                  <a:cubicBezTo>
                    <a:pt x="291" y="148"/>
                    <a:pt x="287" y="143"/>
                    <a:pt x="291" y="138"/>
                  </a:cubicBezTo>
                  <a:cubicBezTo>
                    <a:pt x="295" y="134"/>
                    <a:pt x="302" y="134"/>
                    <a:pt x="306" y="131"/>
                  </a:cubicBezTo>
                  <a:cubicBezTo>
                    <a:pt x="307" y="126"/>
                    <a:pt x="305" y="124"/>
                    <a:pt x="304" y="122"/>
                  </a:cubicBezTo>
                  <a:cubicBezTo>
                    <a:pt x="310" y="116"/>
                    <a:pt x="313" y="109"/>
                    <a:pt x="321" y="105"/>
                  </a:cubicBezTo>
                  <a:cubicBezTo>
                    <a:pt x="328" y="102"/>
                    <a:pt x="339" y="102"/>
                    <a:pt x="340" y="94"/>
                  </a:cubicBezTo>
                  <a:cubicBezTo>
                    <a:pt x="341" y="89"/>
                    <a:pt x="336" y="89"/>
                    <a:pt x="337" y="84"/>
                  </a:cubicBezTo>
                  <a:cubicBezTo>
                    <a:pt x="340" y="82"/>
                    <a:pt x="342" y="81"/>
                    <a:pt x="345" y="81"/>
                  </a:cubicBezTo>
                  <a:cubicBezTo>
                    <a:pt x="348" y="81"/>
                    <a:pt x="351" y="82"/>
                    <a:pt x="354" y="83"/>
                  </a:cubicBezTo>
                  <a:cubicBezTo>
                    <a:pt x="357" y="84"/>
                    <a:pt x="361" y="85"/>
                    <a:pt x="364" y="85"/>
                  </a:cubicBezTo>
                  <a:cubicBezTo>
                    <a:pt x="365" y="85"/>
                    <a:pt x="366" y="85"/>
                    <a:pt x="367" y="84"/>
                  </a:cubicBezTo>
                  <a:cubicBezTo>
                    <a:pt x="375" y="83"/>
                    <a:pt x="388" y="73"/>
                    <a:pt x="399" y="73"/>
                  </a:cubicBezTo>
                  <a:cubicBezTo>
                    <a:pt x="404" y="73"/>
                    <a:pt x="409" y="75"/>
                    <a:pt x="412" y="83"/>
                  </a:cubicBezTo>
                  <a:cubicBezTo>
                    <a:pt x="406" y="87"/>
                    <a:pt x="392" y="85"/>
                    <a:pt x="393" y="96"/>
                  </a:cubicBezTo>
                  <a:cubicBezTo>
                    <a:pt x="396" y="96"/>
                    <a:pt x="397" y="98"/>
                    <a:pt x="400" y="98"/>
                  </a:cubicBezTo>
                  <a:cubicBezTo>
                    <a:pt x="400" y="98"/>
                    <a:pt x="400" y="98"/>
                    <a:pt x="400" y="98"/>
                  </a:cubicBezTo>
                  <a:cubicBezTo>
                    <a:pt x="405" y="97"/>
                    <a:pt x="404" y="90"/>
                    <a:pt x="410" y="89"/>
                  </a:cubicBezTo>
                  <a:cubicBezTo>
                    <a:pt x="433" y="97"/>
                    <a:pt x="454" y="107"/>
                    <a:pt x="468" y="123"/>
                  </a:cubicBezTo>
                  <a:cubicBezTo>
                    <a:pt x="465" y="127"/>
                    <a:pt x="465" y="132"/>
                    <a:pt x="469" y="135"/>
                  </a:cubicBezTo>
                  <a:cubicBezTo>
                    <a:pt x="474" y="129"/>
                    <a:pt x="484" y="129"/>
                    <a:pt x="484" y="123"/>
                  </a:cubicBezTo>
                  <a:cubicBezTo>
                    <a:pt x="485" y="118"/>
                    <a:pt x="474" y="118"/>
                    <a:pt x="475" y="110"/>
                  </a:cubicBezTo>
                  <a:cubicBezTo>
                    <a:pt x="476" y="110"/>
                    <a:pt x="477" y="110"/>
                    <a:pt x="478" y="110"/>
                  </a:cubicBezTo>
                  <a:cubicBezTo>
                    <a:pt x="480" y="110"/>
                    <a:pt x="482" y="111"/>
                    <a:pt x="483" y="111"/>
                  </a:cubicBezTo>
                  <a:cubicBezTo>
                    <a:pt x="485" y="112"/>
                    <a:pt x="487" y="113"/>
                    <a:pt x="488" y="113"/>
                  </a:cubicBezTo>
                  <a:cubicBezTo>
                    <a:pt x="490" y="113"/>
                    <a:pt x="491" y="113"/>
                    <a:pt x="492" y="112"/>
                  </a:cubicBezTo>
                  <a:cubicBezTo>
                    <a:pt x="489" y="103"/>
                    <a:pt x="473" y="97"/>
                    <a:pt x="459" y="94"/>
                  </a:cubicBezTo>
                  <a:cubicBezTo>
                    <a:pt x="453" y="87"/>
                    <a:pt x="432" y="76"/>
                    <a:pt x="432" y="65"/>
                  </a:cubicBezTo>
                  <a:cubicBezTo>
                    <a:pt x="432" y="59"/>
                    <a:pt x="437" y="55"/>
                    <a:pt x="443" y="55"/>
                  </a:cubicBezTo>
                  <a:cubicBezTo>
                    <a:pt x="443" y="55"/>
                    <a:pt x="444" y="55"/>
                    <a:pt x="444" y="55"/>
                  </a:cubicBezTo>
                  <a:cubicBezTo>
                    <a:pt x="455" y="55"/>
                    <a:pt x="457" y="66"/>
                    <a:pt x="463" y="72"/>
                  </a:cubicBezTo>
                  <a:cubicBezTo>
                    <a:pt x="471" y="73"/>
                    <a:pt x="474" y="81"/>
                    <a:pt x="481" y="85"/>
                  </a:cubicBezTo>
                  <a:cubicBezTo>
                    <a:pt x="488" y="90"/>
                    <a:pt x="499" y="92"/>
                    <a:pt x="501" y="100"/>
                  </a:cubicBezTo>
                  <a:cubicBezTo>
                    <a:pt x="504" y="122"/>
                    <a:pt x="531" y="124"/>
                    <a:pt x="525" y="145"/>
                  </a:cubicBezTo>
                  <a:cubicBezTo>
                    <a:pt x="530" y="147"/>
                    <a:pt x="534" y="149"/>
                    <a:pt x="540" y="150"/>
                  </a:cubicBezTo>
                  <a:cubicBezTo>
                    <a:pt x="552" y="146"/>
                    <a:pt x="546" y="125"/>
                    <a:pt x="544" y="114"/>
                  </a:cubicBezTo>
                  <a:cubicBezTo>
                    <a:pt x="550" y="109"/>
                    <a:pt x="556" y="105"/>
                    <a:pt x="564" y="102"/>
                  </a:cubicBezTo>
                  <a:cubicBezTo>
                    <a:pt x="567" y="104"/>
                    <a:pt x="569" y="106"/>
                    <a:pt x="573" y="108"/>
                  </a:cubicBezTo>
                  <a:cubicBezTo>
                    <a:pt x="581" y="105"/>
                    <a:pt x="587" y="100"/>
                    <a:pt x="594" y="96"/>
                  </a:cubicBezTo>
                  <a:cubicBezTo>
                    <a:pt x="594" y="90"/>
                    <a:pt x="587" y="91"/>
                    <a:pt x="587" y="85"/>
                  </a:cubicBezTo>
                  <a:cubicBezTo>
                    <a:pt x="588" y="80"/>
                    <a:pt x="596" y="81"/>
                    <a:pt x="596" y="76"/>
                  </a:cubicBezTo>
                  <a:cubicBezTo>
                    <a:pt x="592" y="72"/>
                    <a:pt x="578" y="65"/>
                    <a:pt x="587" y="58"/>
                  </a:cubicBezTo>
                  <a:cubicBezTo>
                    <a:pt x="594" y="60"/>
                    <a:pt x="597" y="64"/>
                    <a:pt x="606" y="64"/>
                  </a:cubicBezTo>
                  <a:cubicBezTo>
                    <a:pt x="606" y="64"/>
                    <a:pt x="607" y="64"/>
                    <a:pt x="607" y="64"/>
                  </a:cubicBezTo>
                  <a:cubicBezTo>
                    <a:pt x="609" y="56"/>
                    <a:pt x="614" y="48"/>
                    <a:pt x="623" y="47"/>
                  </a:cubicBezTo>
                  <a:cubicBezTo>
                    <a:pt x="623" y="47"/>
                    <a:pt x="624" y="47"/>
                    <a:pt x="624" y="47"/>
                  </a:cubicBezTo>
                  <a:cubicBezTo>
                    <a:pt x="627" y="47"/>
                    <a:pt x="629" y="48"/>
                    <a:pt x="632" y="49"/>
                  </a:cubicBezTo>
                  <a:cubicBezTo>
                    <a:pt x="635" y="50"/>
                    <a:pt x="637" y="50"/>
                    <a:pt x="640" y="50"/>
                  </a:cubicBezTo>
                  <a:cubicBezTo>
                    <a:pt x="640" y="50"/>
                    <a:pt x="641" y="50"/>
                    <a:pt x="642" y="50"/>
                  </a:cubicBezTo>
                  <a:cubicBezTo>
                    <a:pt x="635" y="57"/>
                    <a:pt x="644" y="63"/>
                    <a:pt x="647" y="70"/>
                  </a:cubicBezTo>
                  <a:cubicBezTo>
                    <a:pt x="657" y="67"/>
                    <a:pt x="665" y="63"/>
                    <a:pt x="675" y="60"/>
                  </a:cubicBezTo>
                  <a:cubicBezTo>
                    <a:pt x="673" y="52"/>
                    <a:pt x="654" y="57"/>
                    <a:pt x="654" y="47"/>
                  </a:cubicBezTo>
                  <a:cubicBezTo>
                    <a:pt x="655" y="48"/>
                    <a:pt x="656" y="48"/>
                    <a:pt x="657" y="48"/>
                  </a:cubicBezTo>
                  <a:cubicBezTo>
                    <a:pt x="664" y="48"/>
                    <a:pt x="670" y="46"/>
                    <a:pt x="676" y="44"/>
                  </a:cubicBezTo>
                  <a:cubicBezTo>
                    <a:pt x="682" y="42"/>
                    <a:pt x="688" y="40"/>
                    <a:pt x="695" y="40"/>
                  </a:cubicBezTo>
                  <a:cubicBezTo>
                    <a:pt x="696" y="40"/>
                    <a:pt x="697" y="40"/>
                    <a:pt x="698" y="40"/>
                  </a:cubicBezTo>
                  <a:cubicBezTo>
                    <a:pt x="700" y="54"/>
                    <a:pt x="681" y="50"/>
                    <a:pt x="684" y="61"/>
                  </a:cubicBezTo>
                  <a:cubicBezTo>
                    <a:pt x="685" y="67"/>
                    <a:pt x="701" y="72"/>
                    <a:pt x="709" y="76"/>
                  </a:cubicBezTo>
                  <a:cubicBezTo>
                    <a:pt x="719" y="81"/>
                    <a:pt x="729" y="87"/>
                    <a:pt x="732" y="93"/>
                  </a:cubicBezTo>
                  <a:cubicBezTo>
                    <a:pt x="727" y="102"/>
                    <a:pt x="716" y="99"/>
                    <a:pt x="705" y="100"/>
                  </a:cubicBezTo>
                  <a:cubicBezTo>
                    <a:pt x="702" y="100"/>
                    <a:pt x="700" y="101"/>
                    <a:pt x="699" y="101"/>
                  </a:cubicBezTo>
                  <a:cubicBezTo>
                    <a:pt x="689" y="101"/>
                    <a:pt x="687" y="97"/>
                    <a:pt x="676" y="94"/>
                  </a:cubicBezTo>
                  <a:cubicBezTo>
                    <a:pt x="669" y="91"/>
                    <a:pt x="661" y="91"/>
                    <a:pt x="654" y="91"/>
                  </a:cubicBezTo>
                  <a:cubicBezTo>
                    <a:pt x="646" y="91"/>
                    <a:pt x="638" y="92"/>
                    <a:pt x="630" y="93"/>
                  </a:cubicBezTo>
                  <a:cubicBezTo>
                    <a:pt x="626" y="97"/>
                    <a:pt x="619" y="100"/>
                    <a:pt x="609" y="100"/>
                  </a:cubicBezTo>
                  <a:cubicBezTo>
                    <a:pt x="608" y="100"/>
                    <a:pt x="607" y="100"/>
                    <a:pt x="606" y="100"/>
                  </a:cubicBezTo>
                  <a:cubicBezTo>
                    <a:pt x="605" y="112"/>
                    <a:pt x="584" y="108"/>
                    <a:pt x="574" y="113"/>
                  </a:cubicBezTo>
                  <a:cubicBezTo>
                    <a:pt x="571" y="118"/>
                    <a:pt x="576" y="124"/>
                    <a:pt x="573" y="130"/>
                  </a:cubicBezTo>
                  <a:cubicBezTo>
                    <a:pt x="578" y="135"/>
                    <a:pt x="582" y="141"/>
                    <a:pt x="588" y="146"/>
                  </a:cubicBezTo>
                  <a:cubicBezTo>
                    <a:pt x="589" y="146"/>
                    <a:pt x="589" y="146"/>
                    <a:pt x="589" y="146"/>
                  </a:cubicBezTo>
                  <a:cubicBezTo>
                    <a:pt x="598" y="146"/>
                    <a:pt x="602" y="150"/>
                    <a:pt x="608" y="152"/>
                  </a:cubicBezTo>
                  <a:cubicBezTo>
                    <a:pt x="615" y="151"/>
                    <a:pt x="619" y="147"/>
                    <a:pt x="625" y="147"/>
                  </a:cubicBezTo>
                  <a:cubicBezTo>
                    <a:pt x="625" y="147"/>
                    <a:pt x="626" y="147"/>
                    <a:pt x="626" y="147"/>
                  </a:cubicBezTo>
                  <a:cubicBezTo>
                    <a:pt x="631" y="147"/>
                    <a:pt x="635" y="152"/>
                    <a:pt x="640" y="152"/>
                  </a:cubicBezTo>
                  <a:cubicBezTo>
                    <a:pt x="641" y="152"/>
                    <a:pt x="642" y="152"/>
                    <a:pt x="643" y="152"/>
                  </a:cubicBezTo>
                  <a:cubicBezTo>
                    <a:pt x="653" y="152"/>
                    <a:pt x="656" y="147"/>
                    <a:pt x="667" y="146"/>
                  </a:cubicBezTo>
                  <a:cubicBezTo>
                    <a:pt x="677" y="153"/>
                    <a:pt x="667" y="169"/>
                    <a:pt x="663" y="176"/>
                  </a:cubicBezTo>
                  <a:cubicBezTo>
                    <a:pt x="663" y="180"/>
                    <a:pt x="668" y="180"/>
                    <a:pt x="668" y="185"/>
                  </a:cubicBezTo>
                  <a:cubicBezTo>
                    <a:pt x="656" y="185"/>
                    <a:pt x="646" y="195"/>
                    <a:pt x="633" y="195"/>
                  </a:cubicBezTo>
                  <a:cubicBezTo>
                    <a:pt x="629" y="195"/>
                    <a:pt x="625" y="194"/>
                    <a:pt x="620" y="192"/>
                  </a:cubicBezTo>
                  <a:cubicBezTo>
                    <a:pt x="615" y="197"/>
                    <a:pt x="610" y="198"/>
                    <a:pt x="603" y="198"/>
                  </a:cubicBezTo>
                  <a:cubicBezTo>
                    <a:pt x="598" y="198"/>
                    <a:pt x="592" y="197"/>
                    <a:pt x="586" y="196"/>
                  </a:cubicBezTo>
                  <a:cubicBezTo>
                    <a:pt x="580" y="195"/>
                    <a:pt x="574" y="194"/>
                    <a:pt x="569" y="194"/>
                  </a:cubicBezTo>
                  <a:cubicBezTo>
                    <a:pt x="567" y="194"/>
                    <a:pt x="565" y="194"/>
                    <a:pt x="564" y="194"/>
                  </a:cubicBezTo>
                  <a:cubicBezTo>
                    <a:pt x="553" y="190"/>
                    <a:pt x="538" y="182"/>
                    <a:pt x="525" y="182"/>
                  </a:cubicBezTo>
                  <a:cubicBezTo>
                    <a:pt x="517" y="182"/>
                    <a:pt x="511" y="185"/>
                    <a:pt x="506" y="192"/>
                  </a:cubicBezTo>
                  <a:cubicBezTo>
                    <a:pt x="509" y="201"/>
                    <a:pt x="503" y="205"/>
                    <a:pt x="497" y="205"/>
                  </a:cubicBezTo>
                  <a:cubicBezTo>
                    <a:pt x="492" y="205"/>
                    <a:pt x="486" y="203"/>
                    <a:pt x="484" y="198"/>
                  </a:cubicBezTo>
                  <a:cubicBezTo>
                    <a:pt x="483" y="199"/>
                    <a:pt x="482" y="199"/>
                    <a:pt x="481" y="199"/>
                  </a:cubicBezTo>
                  <a:cubicBezTo>
                    <a:pt x="475" y="199"/>
                    <a:pt x="472" y="196"/>
                    <a:pt x="465" y="196"/>
                  </a:cubicBezTo>
                  <a:cubicBezTo>
                    <a:pt x="460" y="176"/>
                    <a:pt x="418" y="186"/>
                    <a:pt x="408" y="171"/>
                  </a:cubicBezTo>
                  <a:cubicBezTo>
                    <a:pt x="415" y="163"/>
                    <a:pt x="422" y="156"/>
                    <a:pt x="414" y="143"/>
                  </a:cubicBezTo>
                  <a:cubicBezTo>
                    <a:pt x="409" y="141"/>
                    <a:pt x="404" y="140"/>
                    <a:pt x="399" y="140"/>
                  </a:cubicBezTo>
                  <a:cubicBezTo>
                    <a:pt x="391" y="140"/>
                    <a:pt x="384" y="141"/>
                    <a:pt x="377" y="143"/>
                  </a:cubicBezTo>
                  <a:cubicBezTo>
                    <a:pt x="370" y="145"/>
                    <a:pt x="363" y="147"/>
                    <a:pt x="356" y="147"/>
                  </a:cubicBezTo>
                  <a:cubicBezTo>
                    <a:pt x="355" y="147"/>
                    <a:pt x="354" y="147"/>
                    <a:pt x="352" y="147"/>
                  </a:cubicBezTo>
                  <a:cubicBezTo>
                    <a:pt x="348" y="146"/>
                    <a:pt x="344" y="143"/>
                    <a:pt x="339" y="143"/>
                  </a:cubicBezTo>
                  <a:cubicBezTo>
                    <a:pt x="339" y="143"/>
                    <a:pt x="339" y="143"/>
                    <a:pt x="339" y="143"/>
                  </a:cubicBezTo>
                  <a:cubicBezTo>
                    <a:pt x="330" y="143"/>
                    <a:pt x="318" y="152"/>
                    <a:pt x="306" y="155"/>
                  </a:cubicBezTo>
                  <a:cubicBezTo>
                    <a:pt x="303" y="156"/>
                    <a:pt x="298" y="155"/>
                    <a:pt x="296" y="156"/>
                  </a:cubicBezTo>
                  <a:cubicBezTo>
                    <a:pt x="292" y="157"/>
                    <a:pt x="291" y="161"/>
                    <a:pt x="287" y="161"/>
                  </a:cubicBezTo>
                  <a:cubicBezTo>
                    <a:pt x="287" y="161"/>
                    <a:pt x="286" y="162"/>
                    <a:pt x="285" y="162"/>
                  </a:cubicBezTo>
                  <a:cubicBezTo>
                    <a:pt x="281" y="162"/>
                    <a:pt x="277" y="160"/>
                    <a:pt x="270" y="160"/>
                  </a:cubicBezTo>
                  <a:cubicBezTo>
                    <a:pt x="270" y="160"/>
                    <a:pt x="269" y="160"/>
                    <a:pt x="269" y="160"/>
                  </a:cubicBezTo>
                  <a:cubicBezTo>
                    <a:pt x="267" y="160"/>
                    <a:pt x="265" y="160"/>
                    <a:pt x="263" y="160"/>
                  </a:cubicBezTo>
                  <a:cubicBezTo>
                    <a:pt x="262" y="160"/>
                    <a:pt x="260" y="160"/>
                    <a:pt x="259" y="160"/>
                  </a:cubicBezTo>
                  <a:cubicBezTo>
                    <a:pt x="255" y="160"/>
                    <a:pt x="251" y="159"/>
                    <a:pt x="248" y="157"/>
                  </a:cubicBezTo>
                  <a:cubicBezTo>
                    <a:pt x="238" y="167"/>
                    <a:pt x="227" y="177"/>
                    <a:pt x="212" y="183"/>
                  </a:cubicBezTo>
                  <a:cubicBezTo>
                    <a:pt x="210" y="189"/>
                    <a:pt x="209" y="195"/>
                    <a:pt x="208" y="201"/>
                  </a:cubicBezTo>
                  <a:cubicBezTo>
                    <a:pt x="200" y="206"/>
                    <a:pt x="198" y="215"/>
                    <a:pt x="190" y="221"/>
                  </a:cubicBezTo>
                  <a:cubicBezTo>
                    <a:pt x="185" y="224"/>
                    <a:pt x="177" y="225"/>
                    <a:pt x="173" y="228"/>
                  </a:cubicBezTo>
                  <a:cubicBezTo>
                    <a:pt x="165" y="234"/>
                    <a:pt x="160" y="245"/>
                    <a:pt x="153" y="254"/>
                  </a:cubicBezTo>
                  <a:cubicBezTo>
                    <a:pt x="146" y="263"/>
                    <a:pt x="135" y="270"/>
                    <a:pt x="131" y="278"/>
                  </a:cubicBezTo>
                  <a:cubicBezTo>
                    <a:pt x="127" y="286"/>
                    <a:pt x="133" y="290"/>
                    <a:pt x="134" y="296"/>
                  </a:cubicBezTo>
                  <a:cubicBezTo>
                    <a:pt x="140" y="318"/>
                    <a:pt x="131" y="332"/>
                    <a:pt x="128" y="351"/>
                  </a:cubicBezTo>
                  <a:cubicBezTo>
                    <a:pt x="131" y="368"/>
                    <a:pt x="146" y="375"/>
                    <a:pt x="156" y="385"/>
                  </a:cubicBezTo>
                  <a:cubicBezTo>
                    <a:pt x="165" y="393"/>
                    <a:pt x="170" y="403"/>
                    <a:pt x="176" y="411"/>
                  </a:cubicBezTo>
                  <a:cubicBezTo>
                    <a:pt x="183" y="416"/>
                    <a:pt x="194" y="415"/>
                    <a:pt x="204" y="421"/>
                  </a:cubicBezTo>
                  <a:cubicBezTo>
                    <a:pt x="209" y="424"/>
                    <a:pt x="211" y="432"/>
                    <a:pt x="219" y="433"/>
                  </a:cubicBezTo>
                  <a:cubicBezTo>
                    <a:pt x="220" y="433"/>
                    <a:pt x="220" y="433"/>
                    <a:pt x="220" y="433"/>
                  </a:cubicBezTo>
                  <a:cubicBezTo>
                    <a:pt x="227" y="433"/>
                    <a:pt x="239" y="428"/>
                    <a:pt x="247" y="427"/>
                  </a:cubicBezTo>
                  <a:cubicBezTo>
                    <a:pt x="250" y="426"/>
                    <a:pt x="254" y="426"/>
                    <a:pt x="257" y="426"/>
                  </a:cubicBezTo>
                  <a:cubicBezTo>
                    <a:pt x="263" y="426"/>
                    <a:pt x="269" y="426"/>
                    <a:pt x="275" y="427"/>
                  </a:cubicBezTo>
                  <a:cubicBezTo>
                    <a:pt x="281" y="428"/>
                    <a:pt x="287" y="428"/>
                    <a:pt x="293" y="428"/>
                  </a:cubicBezTo>
                  <a:cubicBezTo>
                    <a:pt x="303" y="428"/>
                    <a:pt x="311" y="426"/>
                    <a:pt x="314" y="418"/>
                  </a:cubicBezTo>
                  <a:cubicBezTo>
                    <a:pt x="309" y="416"/>
                    <a:pt x="304" y="415"/>
                    <a:pt x="301" y="411"/>
                  </a:cubicBezTo>
                  <a:cubicBezTo>
                    <a:pt x="306" y="402"/>
                    <a:pt x="293" y="402"/>
                    <a:pt x="291" y="395"/>
                  </a:cubicBezTo>
                  <a:cubicBezTo>
                    <a:pt x="294" y="393"/>
                    <a:pt x="296" y="393"/>
                    <a:pt x="298" y="393"/>
                  </a:cubicBezTo>
                  <a:cubicBezTo>
                    <a:pt x="308" y="393"/>
                    <a:pt x="311" y="409"/>
                    <a:pt x="316" y="415"/>
                  </a:cubicBezTo>
                  <a:cubicBezTo>
                    <a:pt x="319" y="417"/>
                    <a:pt x="323" y="417"/>
                    <a:pt x="326" y="417"/>
                  </a:cubicBezTo>
                  <a:cubicBezTo>
                    <a:pt x="328" y="417"/>
                    <a:pt x="330" y="417"/>
                    <a:pt x="332" y="417"/>
                  </a:cubicBezTo>
                  <a:cubicBezTo>
                    <a:pt x="334" y="416"/>
                    <a:pt x="336" y="416"/>
                    <a:pt x="338" y="416"/>
                  </a:cubicBezTo>
                  <a:cubicBezTo>
                    <a:pt x="341" y="416"/>
                    <a:pt x="343" y="417"/>
                    <a:pt x="346" y="417"/>
                  </a:cubicBezTo>
                  <a:cubicBezTo>
                    <a:pt x="356" y="420"/>
                    <a:pt x="357" y="430"/>
                    <a:pt x="366" y="433"/>
                  </a:cubicBezTo>
                  <a:cubicBezTo>
                    <a:pt x="370" y="432"/>
                    <a:pt x="369" y="426"/>
                    <a:pt x="373" y="425"/>
                  </a:cubicBezTo>
                  <a:cubicBezTo>
                    <a:pt x="380" y="432"/>
                    <a:pt x="392" y="428"/>
                    <a:pt x="398" y="437"/>
                  </a:cubicBezTo>
                  <a:cubicBezTo>
                    <a:pt x="407" y="450"/>
                    <a:pt x="401" y="470"/>
                    <a:pt x="393" y="482"/>
                  </a:cubicBezTo>
                  <a:cubicBezTo>
                    <a:pt x="397" y="491"/>
                    <a:pt x="406" y="495"/>
                    <a:pt x="414" y="499"/>
                  </a:cubicBezTo>
                  <a:cubicBezTo>
                    <a:pt x="708" y="499"/>
                    <a:pt x="708" y="499"/>
                    <a:pt x="708" y="499"/>
                  </a:cubicBezTo>
                  <a:cubicBezTo>
                    <a:pt x="716" y="490"/>
                    <a:pt x="727" y="482"/>
                    <a:pt x="732" y="477"/>
                  </a:cubicBezTo>
                  <a:cubicBezTo>
                    <a:pt x="738" y="471"/>
                    <a:pt x="744" y="465"/>
                    <a:pt x="750" y="460"/>
                  </a:cubicBezTo>
                  <a:cubicBezTo>
                    <a:pt x="756" y="456"/>
                    <a:pt x="763" y="454"/>
                    <a:pt x="769" y="451"/>
                  </a:cubicBezTo>
                  <a:cubicBezTo>
                    <a:pt x="791" y="437"/>
                    <a:pt x="804" y="417"/>
                    <a:pt x="814" y="396"/>
                  </a:cubicBezTo>
                  <a:cubicBezTo>
                    <a:pt x="818" y="387"/>
                    <a:pt x="824" y="379"/>
                    <a:pt x="826" y="370"/>
                  </a:cubicBezTo>
                  <a:cubicBezTo>
                    <a:pt x="823" y="369"/>
                    <a:pt x="819" y="369"/>
                    <a:pt x="815" y="369"/>
                  </a:cubicBezTo>
                  <a:cubicBezTo>
                    <a:pt x="806" y="369"/>
                    <a:pt x="796" y="371"/>
                    <a:pt x="787" y="373"/>
                  </a:cubicBezTo>
                  <a:cubicBezTo>
                    <a:pt x="777" y="375"/>
                    <a:pt x="767" y="377"/>
                    <a:pt x="756" y="377"/>
                  </a:cubicBezTo>
                  <a:cubicBezTo>
                    <a:pt x="755" y="377"/>
                    <a:pt x="754" y="377"/>
                    <a:pt x="752" y="376"/>
                  </a:cubicBezTo>
                  <a:cubicBezTo>
                    <a:pt x="749" y="374"/>
                    <a:pt x="745" y="372"/>
                    <a:pt x="742" y="369"/>
                  </a:cubicBezTo>
                  <a:cubicBezTo>
                    <a:pt x="742" y="360"/>
                    <a:pt x="737" y="355"/>
                    <a:pt x="728" y="353"/>
                  </a:cubicBezTo>
                  <a:cubicBezTo>
                    <a:pt x="721" y="342"/>
                    <a:pt x="706" y="337"/>
                    <a:pt x="700" y="325"/>
                  </a:cubicBezTo>
                  <a:cubicBezTo>
                    <a:pt x="697" y="317"/>
                    <a:pt x="691" y="314"/>
                    <a:pt x="688" y="309"/>
                  </a:cubicBezTo>
                  <a:cubicBezTo>
                    <a:pt x="683" y="301"/>
                    <a:pt x="686" y="292"/>
                    <a:pt x="681" y="283"/>
                  </a:cubicBezTo>
                  <a:cubicBezTo>
                    <a:pt x="679" y="277"/>
                    <a:pt x="669" y="274"/>
                    <a:pt x="667" y="268"/>
                  </a:cubicBezTo>
                  <a:cubicBezTo>
                    <a:pt x="665" y="267"/>
                    <a:pt x="666" y="264"/>
                    <a:pt x="666" y="262"/>
                  </a:cubicBezTo>
                  <a:cubicBezTo>
                    <a:pt x="663" y="259"/>
                    <a:pt x="660" y="256"/>
                    <a:pt x="658" y="253"/>
                  </a:cubicBezTo>
                  <a:cubicBezTo>
                    <a:pt x="654" y="236"/>
                    <a:pt x="640" y="227"/>
                    <a:pt x="634" y="211"/>
                  </a:cubicBezTo>
                  <a:cubicBezTo>
                    <a:pt x="635" y="211"/>
                    <a:pt x="636" y="211"/>
                    <a:pt x="637" y="211"/>
                  </a:cubicBezTo>
                  <a:cubicBezTo>
                    <a:pt x="645" y="211"/>
                    <a:pt x="645" y="222"/>
                    <a:pt x="653" y="223"/>
                  </a:cubicBezTo>
                  <a:cubicBezTo>
                    <a:pt x="655" y="221"/>
                    <a:pt x="652" y="213"/>
                    <a:pt x="657" y="213"/>
                  </a:cubicBezTo>
                  <a:cubicBezTo>
                    <a:pt x="658" y="213"/>
                    <a:pt x="658" y="213"/>
                    <a:pt x="658" y="213"/>
                  </a:cubicBezTo>
                  <a:cubicBezTo>
                    <a:pt x="665" y="213"/>
                    <a:pt x="662" y="223"/>
                    <a:pt x="663" y="228"/>
                  </a:cubicBezTo>
                  <a:cubicBezTo>
                    <a:pt x="669" y="239"/>
                    <a:pt x="686" y="244"/>
                    <a:pt x="684" y="260"/>
                  </a:cubicBezTo>
                  <a:cubicBezTo>
                    <a:pt x="694" y="265"/>
                    <a:pt x="701" y="271"/>
                    <a:pt x="698" y="287"/>
                  </a:cubicBezTo>
                  <a:cubicBezTo>
                    <a:pt x="703" y="292"/>
                    <a:pt x="710" y="295"/>
                    <a:pt x="716" y="301"/>
                  </a:cubicBezTo>
                  <a:cubicBezTo>
                    <a:pt x="719" y="305"/>
                    <a:pt x="719" y="309"/>
                    <a:pt x="722" y="313"/>
                  </a:cubicBezTo>
                  <a:cubicBezTo>
                    <a:pt x="726" y="319"/>
                    <a:pt x="733" y="321"/>
                    <a:pt x="735" y="326"/>
                  </a:cubicBezTo>
                  <a:cubicBezTo>
                    <a:pt x="735" y="329"/>
                    <a:pt x="733" y="332"/>
                    <a:pt x="733" y="335"/>
                  </a:cubicBezTo>
                  <a:cubicBezTo>
                    <a:pt x="734" y="336"/>
                    <a:pt x="737" y="339"/>
                    <a:pt x="738" y="342"/>
                  </a:cubicBezTo>
                  <a:cubicBezTo>
                    <a:pt x="741" y="351"/>
                    <a:pt x="745" y="358"/>
                    <a:pt x="753" y="359"/>
                  </a:cubicBezTo>
                  <a:cubicBezTo>
                    <a:pt x="754" y="359"/>
                    <a:pt x="754" y="359"/>
                    <a:pt x="754" y="359"/>
                  </a:cubicBezTo>
                  <a:cubicBezTo>
                    <a:pt x="762" y="359"/>
                    <a:pt x="768" y="351"/>
                    <a:pt x="778" y="351"/>
                  </a:cubicBezTo>
                  <a:cubicBezTo>
                    <a:pt x="778" y="351"/>
                    <a:pt x="778" y="351"/>
                    <a:pt x="778" y="351"/>
                  </a:cubicBezTo>
                  <a:cubicBezTo>
                    <a:pt x="782" y="351"/>
                    <a:pt x="785" y="351"/>
                    <a:pt x="787" y="352"/>
                  </a:cubicBezTo>
                  <a:cubicBezTo>
                    <a:pt x="790" y="353"/>
                    <a:pt x="792" y="354"/>
                    <a:pt x="794" y="354"/>
                  </a:cubicBezTo>
                  <a:cubicBezTo>
                    <a:pt x="795" y="354"/>
                    <a:pt x="795" y="354"/>
                    <a:pt x="795" y="354"/>
                  </a:cubicBezTo>
                  <a:cubicBezTo>
                    <a:pt x="801" y="353"/>
                    <a:pt x="808" y="345"/>
                    <a:pt x="815" y="342"/>
                  </a:cubicBezTo>
                  <a:cubicBezTo>
                    <a:pt x="821" y="340"/>
                    <a:pt x="828" y="340"/>
                    <a:pt x="834" y="338"/>
                  </a:cubicBezTo>
                  <a:cubicBezTo>
                    <a:pt x="839" y="336"/>
                    <a:pt x="843" y="331"/>
                    <a:pt x="848" y="329"/>
                  </a:cubicBezTo>
                  <a:cubicBezTo>
                    <a:pt x="870" y="319"/>
                    <a:pt x="884" y="317"/>
                    <a:pt x="896" y="303"/>
                  </a:cubicBezTo>
                  <a:cubicBezTo>
                    <a:pt x="897" y="299"/>
                    <a:pt x="896" y="296"/>
                    <a:pt x="895" y="293"/>
                  </a:cubicBezTo>
                  <a:cubicBezTo>
                    <a:pt x="903" y="287"/>
                    <a:pt x="911" y="282"/>
                    <a:pt x="913" y="271"/>
                  </a:cubicBezTo>
                  <a:cubicBezTo>
                    <a:pt x="907" y="264"/>
                    <a:pt x="895" y="265"/>
                    <a:pt x="887" y="261"/>
                  </a:cubicBezTo>
                  <a:cubicBezTo>
                    <a:pt x="880" y="256"/>
                    <a:pt x="883" y="250"/>
                    <a:pt x="876" y="245"/>
                  </a:cubicBezTo>
                  <a:cubicBezTo>
                    <a:pt x="865" y="247"/>
                    <a:pt x="862" y="258"/>
                    <a:pt x="851" y="260"/>
                  </a:cubicBezTo>
                  <a:cubicBezTo>
                    <a:pt x="850" y="260"/>
                    <a:pt x="849" y="260"/>
                    <a:pt x="847" y="260"/>
                  </a:cubicBezTo>
                  <a:cubicBezTo>
                    <a:pt x="845" y="260"/>
                    <a:pt x="843" y="260"/>
                    <a:pt x="840" y="259"/>
                  </a:cubicBezTo>
                  <a:cubicBezTo>
                    <a:pt x="837" y="259"/>
                    <a:pt x="835" y="259"/>
                    <a:pt x="832" y="259"/>
                  </a:cubicBezTo>
                  <a:cubicBezTo>
                    <a:pt x="831" y="259"/>
                    <a:pt x="831" y="259"/>
                    <a:pt x="830" y="259"/>
                  </a:cubicBezTo>
                  <a:cubicBezTo>
                    <a:pt x="828" y="245"/>
                    <a:pt x="789" y="227"/>
                    <a:pt x="795" y="210"/>
                  </a:cubicBezTo>
                  <a:cubicBezTo>
                    <a:pt x="797" y="205"/>
                    <a:pt x="799" y="204"/>
                    <a:pt x="802" y="204"/>
                  </a:cubicBezTo>
                  <a:cubicBezTo>
                    <a:pt x="809" y="204"/>
                    <a:pt x="817" y="215"/>
                    <a:pt x="821" y="219"/>
                  </a:cubicBezTo>
                  <a:cubicBezTo>
                    <a:pt x="832" y="231"/>
                    <a:pt x="839" y="238"/>
                    <a:pt x="858" y="242"/>
                  </a:cubicBezTo>
                  <a:cubicBezTo>
                    <a:pt x="868" y="242"/>
                    <a:pt x="872" y="236"/>
                    <a:pt x="881" y="235"/>
                  </a:cubicBezTo>
                  <a:cubicBezTo>
                    <a:pt x="882" y="237"/>
                    <a:pt x="883" y="239"/>
                    <a:pt x="883" y="242"/>
                  </a:cubicBezTo>
                  <a:cubicBezTo>
                    <a:pt x="901" y="249"/>
                    <a:pt x="928" y="250"/>
                    <a:pt x="951" y="253"/>
                  </a:cubicBezTo>
                  <a:cubicBezTo>
                    <a:pt x="955" y="249"/>
                    <a:pt x="963" y="247"/>
                    <a:pt x="973" y="247"/>
                  </a:cubicBezTo>
                  <a:cubicBezTo>
                    <a:pt x="976" y="247"/>
                    <a:pt x="978" y="247"/>
                    <a:pt x="980" y="248"/>
                  </a:cubicBezTo>
                  <a:cubicBezTo>
                    <a:pt x="984" y="252"/>
                    <a:pt x="984" y="259"/>
                    <a:pt x="988" y="262"/>
                  </a:cubicBezTo>
                  <a:cubicBezTo>
                    <a:pt x="996" y="263"/>
                    <a:pt x="1005" y="267"/>
                    <a:pt x="1013" y="268"/>
                  </a:cubicBezTo>
                  <a:cubicBezTo>
                    <a:pt x="1013" y="274"/>
                    <a:pt x="1006" y="273"/>
                    <a:pt x="1005" y="278"/>
                  </a:cubicBezTo>
                  <a:cubicBezTo>
                    <a:pt x="1012" y="281"/>
                    <a:pt x="1016" y="289"/>
                    <a:pt x="1024" y="289"/>
                  </a:cubicBezTo>
                  <a:cubicBezTo>
                    <a:pt x="1025" y="289"/>
                    <a:pt x="1025" y="289"/>
                    <a:pt x="1026" y="289"/>
                  </a:cubicBezTo>
                  <a:cubicBezTo>
                    <a:pt x="1034" y="288"/>
                    <a:pt x="1031" y="281"/>
                    <a:pt x="1037" y="276"/>
                  </a:cubicBezTo>
                  <a:cubicBezTo>
                    <a:pt x="1047" y="281"/>
                    <a:pt x="1040" y="299"/>
                    <a:pt x="1041" y="309"/>
                  </a:cubicBezTo>
                  <a:cubicBezTo>
                    <a:pt x="1047" y="314"/>
                    <a:pt x="1045" y="323"/>
                    <a:pt x="1047" y="330"/>
                  </a:cubicBezTo>
                  <a:cubicBezTo>
                    <a:pt x="1051" y="346"/>
                    <a:pt x="1069" y="365"/>
                    <a:pt x="1076" y="380"/>
                  </a:cubicBezTo>
                  <a:cubicBezTo>
                    <a:pt x="1079" y="388"/>
                    <a:pt x="1082" y="400"/>
                    <a:pt x="1091" y="400"/>
                  </a:cubicBezTo>
                  <a:cubicBezTo>
                    <a:pt x="1091" y="400"/>
                    <a:pt x="1091" y="400"/>
                    <a:pt x="1091" y="400"/>
                  </a:cubicBezTo>
                  <a:cubicBezTo>
                    <a:pt x="1097" y="400"/>
                    <a:pt x="1105" y="392"/>
                    <a:pt x="1107" y="388"/>
                  </a:cubicBezTo>
                  <a:cubicBezTo>
                    <a:pt x="1107" y="386"/>
                    <a:pt x="1106" y="383"/>
                    <a:pt x="1107" y="381"/>
                  </a:cubicBezTo>
                  <a:cubicBezTo>
                    <a:pt x="1109" y="373"/>
                    <a:pt x="1118" y="366"/>
                    <a:pt x="1119" y="359"/>
                  </a:cubicBezTo>
                  <a:cubicBezTo>
                    <a:pt x="1120" y="353"/>
                    <a:pt x="1117" y="346"/>
                    <a:pt x="1119" y="339"/>
                  </a:cubicBezTo>
                  <a:cubicBezTo>
                    <a:pt x="1142" y="320"/>
                    <a:pt x="1170" y="304"/>
                    <a:pt x="1193" y="285"/>
                  </a:cubicBezTo>
                  <a:cubicBezTo>
                    <a:pt x="1208" y="283"/>
                    <a:pt x="1219" y="278"/>
                    <a:pt x="1229" y="272"/>
                  </a:cubicBezTo>
                  <a:cubicBezTo>
                    <a:pt x="1234" y="276"/>
                    <a:pt x="1231" y="280"/>
                    <a:pt x="1235" y="285"/>
                  </a:cubicBezTo>
                  <a:cubicBezTo>
                    <a:pt x="1241" y="292"/>
                    <a:pt x="1254" y="296"/>
                    <a:pt x="1258" y="302"/>
                  </a:cubicBezTo>
                  <a:cubicBezTo>
                    <a:pt x="1258" y="0"/>
                    <a:pt x="1258" y="0"/>
                    <a:pt x="1258" y="0"/>
                  </a:cubicBezTo>
                  <a:moveTo>
                    <a:pt x="3407" y="480"/>
                  </a:moveTo>
                  <a:cubicBezTo>
                    <a:pt x="3404" y="480"/>
                    <a:pt x="3402" y="480"/>
                    <a:pt x="3400" y="478"/>
                  </a:cubicBezTo>
                  <a:cubicBezTo>
                    <a:pt x="3398" y="469"/>
                    <a:pt x="3418" y="477"/>
                    <a:pt x="3423" y="470"/>
                  </a:cubicBezTo>
                  <a:cubicBezTo>
                    <a:pt x="3425" y="475"/>
                    <a:pt x="3415" y="480"/>
                    <a:pt x="3407" y="480"/>
                  </a:cubicBezTo>
                  <a:moveTo>
                    <a:pt x="3254" y="48"/>
                  </a:moveTo>
                  <a:cubicBezTo>
                    <a:pt x="3253" y="48"/>
                    <a:pt x="3251" y="48"/>
                    <a:pt x="3250" y="48"/>
                  </a:cubicBezTo>
                  <a:cubicBezTo>
                    <a:pt x="3249" y="45"/>
                    <a:pt x="3254" y="43"/>
                    <a:pt x="3257" y="43"/>
                  </a:cubicBezTo>
                  <a:cubicBezTo>
                    <a:pt x="3260" y="43"/>
                    <a:pt x="3263" y="44"/>
                    <a:pt x="3262" y="47"/>
                  </a:cubicBezTo>
                  <a:cubicBezTo>
                    <a:pt x="3260" y="48"/>
                    <a:pt x="3257" y="48"/>
                    <a:pt x="3254" y="48"/>
                  </a:cubicBezTo>
                  <a:moveTo>
                    <a:pt x="3233" y="0"/>
                  </a:moveTo>
                  <a:cubicBezTo>
                    <a:pt x="2674" y="0"/>
                    <a:pt x="2674" y="0"/>
                    <a:pt x="2674" y="0"/>
                  </a:cubicBezTo>
                  <a:cubicBezTo>
                    <a:pt x="2682" y="5"/>
                    <a:pt x="2688" y="10"/>
                    <a:pt x="2691" y="16"/>
                  </a:cubicBezTo>
                  <a:cubicBezTo>
                    <a:pt x="2692" y="19"/>
                    <a:pt x="2695" y="28"/>
                    <a:pt x="2687" y="30"/>
                  </a:cubicBezTo>
                  <a:cubicBezTo>
                    <a:pt x="2681" y="19"/>
                    <a:pt x="2673" y="7"/>
                    <a:pt x="2661" y="0"/>
                  </a:cubicBezTo>
                  <a:cubicBezTo>
                    <a:pt x="2635" y="0"/>
                    <a:pt x="2635" y="0"/>
                    <a:pt x="2635" y="0"/>
                  </a:cubicBezTo>
                  <a:cubicBezTo>
                    <a:pt x="2639" y="3"/>
                    <a:pt x="2646" y="3"/>
                    <a:pt x="2649" y="5"/>
                  </a:cubicBezTo>
                  <a:cubicBezTo>
                    <a:pt x="2661" y="11"/>
                    <a:pt x="2670" y="20"/>
                    <a:pt x="2674" y="33"/>
                  </a:cubicBezTo>
                  <a:cubicBezTo>
                    <a:pt x="2680" y="53"/>
                    <a:pt x="2664" y="74"/>
                    <a:pt x="2669" y="97"/>
                  </a:cubicBezTo>
                  <a:cubicBezTo>
                    <a:pt x="2674" y="124"/>
                    <a:pt x="2703" y="135"/>
                    <a:pt x="2707" y="160"/>
                  </a:cubicBezTo>
                  <a:cubicBezTo>
                    <a:pt x="2720" y="163"/>
                    <a:pt x="2734" y="165"/>
                    <a:pt x="2737" y="173"/>
                  </a:cubicBezTo>
                  <a:cubicBezTo>
                    <a:pt x="2743" y="190"/>
                    <a:pt x="2757" y="205"/>
                    <a:pt x="2767" y="219"/>
                  </a:cubicBezTo>
                  <a:cubicBezTo>
                    <a:pt x="2766" y="221"/>
                    <a:pt x="2763" y="222"/>
                    <a:pt x="2763" y="224"/>
                  </a:cubicBezTo>
                  <a:cubicBezTo>
                    <a:pt x="2768" y="234"/>
                    <a:pt x="2788" y="233"/>
                    <a:pt x="2785" y="250"/>
                  </a:cubicBezTo>
                  <a:cubicBezTo>
                    <a:pt x="2797" y="256"/>
                    <a:pt x="2805" y="265"/>
                    <a:pt x="2816" y="272"/>
                  </a:cubicBezTo>
                  <a:cubicBezTo>
                    <a:pt x="2827" y="264"/>
                    <a:pt x="2811" y="256"/>
                    <a:pt x="2807" y="249"/>
                  </a:cubicBezTo>
                  <a:cubicBezTo>
                    <a:pt x="2805" y="245"/>
                    <a:pt x="2805" y="241"/>
                    <a:pt x="2804" y="238"/>
                  </a:cubicBezTo>
                  <a:cubicBezTo>
                    <a:pt x="2799" y="231"/>
                    <a:pt x="2787" y="222"/>
                    <a:pt x="2779" y="213"/>
                  </a:cubicBezTo>
                  <a:cubicBezTo>
                    <a:pt x="2772" y="205"/>
                    <a:pt x="2759" y="195"/>
                    <a:pt x="2767" y="183"/>
                  </a:cubicBezTo>
                  <a:cubicBezTo>
                    <a:pt x="2787" y="190"/>
                    <a:pt x="2780" y="207"/>
                    <a:pt x="2793" y="216"/>
                  </a:cubicBezTo>
                  <a:cubicBezTo>
                    <a:pt x="2796" y="219"/>
                    <a:pt x="2801" y="218"/>
                    <a:pt x="2804" y="221"/>
                  </a:cubicBezTo>
                  <a:cubicBezTo>
                    <a:pt x="2810" y="225"/>
                    <a:pt x="2814" y="234"/>
                    <a:pt x="2820" y="239"/>
                  </a:cubicBezTo>
                  <a:cubicBezTo>
                    <a:pt x="2832" y="250"/>
                    <a:pt x="2846" y="258"/>
                    <a:pt x="2855" y="268"/>
                  </a:cubicBezTo>
                  <a:cubicBezTo>
                    <a:pt x="2857" y="271"/>
                    <a:pt x="2861" y="278"/>
                    <a:pt x="2861" y="280"/>
                  </a:cubicBezTo>
                  <a:cubicBezTo>
                    <a:pt x="2861" y="285"/>
                    <a:pt x="2854" y="290"/>
                    <a:pt x="2855" y="294"/>
                  </a:cubicBezTo>
                  <a:cubicBezTo>
                    <a:pt x="2855" y="305"/>
                    <a:pt x="2877" y="306"/>
                    <a:pt x="2889" y="311"/>
                  </a:cubicBezTo>
                  <a:cubicBezTo>
                    <a:pt x="2900" y="315"/>
                    <a:pt x="2905" y="322"/>
                    <a:pt x="2913" y="324"/>
                  </a:cubicBezTo>
                  <a:cubicBezTo>
                    <a:pt x="2927" y="326"/>
                    <a:pt x="2944" y="329"/>
                    <a:pt x="2960" y="329"/>
                  </a:cubicBezTo>
                  <a:cubicBezTo>
                    <a:pt x="2967" y="329"/>
                    <a:pt x="2973" y="328"/>
                    <a:pt x="2980" y="327"/>
                  </a:cubicBezTo>
                  <a:cubicBezTo>
                    <a:pt x="2981" y="329"/>
                    <a:pt x="2984" y="329"/>
                    <a:pt x="2984" y="331"/>
                  </a:cubicBezTo>
                  <a:cubicBezTo>
                    <a:pt x="2984" y="339"/>
                    <a:pt x="2984" y="339"/>
                    <a:pt x="2984" y="339"/>
                  </a:cubicBezTo>
                  <a:cubicBezTo>
                    <a:pt x="2994" y="349"/>
                    <a:pt x="3014" y="350"/>
                    <a:pt x="3026" y="357"/>
                  </a:cubicBezTo>
                  <a:cubicBezTo>
                    <a:pt x="3030" y="357"/>
                    <a:pt x="3031" y="354"/>
                    <a:pt x="3036" y="354"/>
                  </a:cubicBezTo>
                  <a:cubicBezTo>
                    <a:pt x="3036" y="354"/>
                    <a:pt x="3036" y="354"/>
                    <a:pt x="3036" y="354"/>
                  </a:cubicBezTo>
                  <a:cubicBezTo>
                    <a:pt x="3043" y="359"/>
                    <a:pt x="3052" y="363"/>
                    <a:pt x="3057" y="369"/>
                  </a:cubicBezTo>
                  <a:cubicBezTo>
                    <a:pt x="3056" y="374"/>
                    <a:pt x="3052" y="377"/>
                    <a:pt x="3053" y="384"/>
                  </a:cubicBezTo>
                  <a:cubicBezTo>
                    <a:pt x="3058" y="388"/>
                    <a:pt x="3063" y="386"/>
                    <a:pt x="3070" y="388"/>
                  </a:cubicBezTo>
                  <a:cubicBezTo>
                    <a:pt x="3080" y="391"/>
                    <a:pt x="3088" y="402"/>
                    <a:pt x="3099" y="402"/>
                  </a:cubicBezTo>
                  <a:cubicBezTo>
                    <a:pt x="3101" y="402"/>
                    <a:pt x="3104" y="401"/>
                    <a:pt x="3107" y="400"/>
                  </a:cubicBezTo>
                  <a:cubicBezTo>
                    <a:pt x="3110" y="397"/>
                    <a:pt x="3110" y="392"/>
                    <a:pt x="3115" y="391"/>
                  </a:cubicBezTo>
                  <a:cubicBezTo>
                    <a:pt x="3130" y="398"/>
                    <a:pt x="3138" y="411"/>
                    <a:pt x="3135" y="432"/>
                  </a:cubicBezTo>
                  <a:cubicBezTo>
                    <a:pt x="3130" y="437"/>
                    <a:pt x="3129" y="441"/>
                    <a:pt x="3124" y="447"/>
                  </a:cubicBezTo>
                  <a:cubicBezTo>
                    <a:pt x="3117" y="455"/>
                    <a:pt x="3101" y="459"/>
                    <a:pt x="3100" y="469"/>
                  </a:cubicBezTo>
                  <a:cubicBezTo>
                    <a:pt x="3099" y="475"/>
                    <a:pt x="3105" y="482"/>
                    <a:pt x="3104" y="491"/>
                  </a:cubicBezTo>
                  <a:cubicBezTo>
                    <a:pt x="3104" y="494"/>
                    <a:pt x="3103" y="497"/>
                    <a:pt x="3102" y="499"/>
                  </a:cubicBezTo>
                  <a:cubicBezTo>
                    <a:pt x="3529" y="499"/>
                    <a:pt x="3529" y="499"/>
                    <a:pt x="3529" y="499"/>
                  </a:cubicBezTo>
                  <a:cubicBezTo>
                    <a:pt x="3514" y="491"/>
                    <a:pt x="3499" y="482"/>
                    <a:pt x="3480" y="482"/>
                  </a:cubicBezTo>
                  <a:cubicBezTo>
                    <a:pt x="3476" y="482"/>
                    <a:pt x="3472" y="482"/>
                    <a:pt x="3467" y="483"/>
                  </a:cubicBezTo>
                  <a:cubicBezTo>
                    <a:pt x="3462" y="474"/>
                    <a:pt x="3450" y="468"/>
                    <a:pt x="3436" y="468"/>
                  </a:cubicBezTo>
                  <a:cubicBezTo>
                    <a:pt x="3432" y="468"/>
                    <a:pt x="3429" y="468"/>
                    <a:pt x="3425" y="469"/>
                  </a:cubicBezTo>
                  <a:cubicBezTo>
                    <a:pt x="3425" y="466"/>
                    <a:pt x="3423" y="464"/>
                    <a:pt x="3422" y="462"/>
                  </a:cubicBezTo>
                  <a:cubicBezTo>
                    <a:pt x="3421" y="462"/>
                    <a:pt x="3420" y="462"/>
                    <a:pt x="3418" y="462"/>
                  </a:cubicBezTo>
                  <a:cubicBezTo>
                    <a:pt x="3406" y="462"/>
                    <a:pt x="3401" y="469"/>
                    <a:pt x="3391" y="471"/>
                  </a:cubicBezTo>
                  <a:cubicBezTo>
                    <a:pt x="3391" y="469"/>
                    <a:pt x="3387" y="470"/>
                    <a:pt x="3388" y="468"/>
                  </a:cubicBezTo>
                  <a:cubicBezTo>
                    <a:pt x="3389" y="458"/>
                    <a:pt x="3406" y="456"/>
                    <a:pt x="3407" y="447"/>
                  </a:cubicBezTo>
                  <a:cubicBezTo>
                    <a:pt x="3408" y="441"/>
                    <a:pt x="3401" y="438"/>
                    <a:pt x="3402" y="429"/>
                  </a:cubicBezTo>
                  <a:cubicBezTo>
                    <a:pt x="3391" y="424"/>
                    <a:pt x="3383" y="411"/>
                    <a:pt x="3366" y="410"/>
                  </a:cubicBezTo>
                  <a:cubicBezTo>
                    <a:pt x="3365" y="410"/>
                    <a:pt x="3364" y="410"/>
                    <a:pt x="3363" y="410"/>
                  </a:cubicBezTo>
                  <a:cubicBezTo>
                    <a:pt x="3360" y="410"/>
                    <a:pt x="3357" y="410"/>
                    <a:pt x="3354" y="410"/>
                  </a:cubicBezTo>
                  <a:cubicBezTo>
                    <a:pt x="3351" y="411"/>
                    <a:pt x="3348" y="411"/>
                    <a:pt x="3345" y="411"/>
                  </a:cubicBezTo>
                  <a:cubicBezTo>
                    <a:pt x="3343" y="411"/>
                    <a:pt x="3342" y="411"/>
                    <a:pt x="3340" y="411"/>
                  </a:cubicBezTo>
                  <a:cubicBezTo>
                    <a:pt x="3332" y="409"/>
                    <a:pt x="3330" y="403"/>
                    <a:pt x="3322" y="402"/>
                  </a:cubicBezTo>
                  <a:cubicBezTo>
                    <a:pt x="3323" y="391"/>
                    <a:pt x="3306" y="394"/>
                    <a:pt x="3300" y="388"/>
                  </a:cubicBezTo>
                  <a:cubicBezTo>
                    <a:pt x="3300" y="378"/>
                    <a:pt x="3300" y="378"/>
                    <a:pt x="3300" y="378"/>
                  </a:cubicBezTo>
                  <a:cubicBezTo>
                    <a:pt x="3291" y="375"/>
                    <a:pt x="3283" y="370"/>
                    <a:pt x="3272" y="367"/>
                  </a:cubicBezTo>
                  <a:cubicBezTo>
                    <a:pt x="3268" y="368"/>
                    <a:pt x="3269" y="373"/>
                    <a:pt x="3265" y="374"/>
                  </a:cubicBezTo>
                  <a:cubicBezTo>
                    <a:pt x="3261" y="374"/>
                    <a:pt x="3258" y="375"/>
                    <a:pt x="3255" y="375"/>
                  </a:cubicBezTo>
                  <a:cubicBezTo>
                    <a:pt x="3247" y="375"/>
                    <a:pt x="3238" y="372"/>
                    <a:pt x="3230" y="369"/>
                  </a:cubicBezTo>
                  <a:cubicBezTo>
                    <a:pt x="3222" y="366"/>
                    <a:pt x="3215" y="364"/>
                    <a:pt x="3209" y="364"/>
                  </a:cubicBezTo>
                  <a:cubicBezTo>
                    <a:pt x="3205" y="364"/>
                    <a:pt x="3200" y="365"/>
                    <a:pt x="3197" y="371"/>
                  </a:cubicBezTo>
                  <a:cubicBezTo>
                    <a:pt x="3200" y="374"/>
                    <a:pt x="3203" y="384"/>
                    <a:pt x="3196" y="386"/>
                  </a:cubicBezTo>
                  <a:cubicBezTo>
                    <a:pt x="3180" y="378"/>
                    <a:pt x="3205" y="366"/>
                    <a:pt x="3194" y="355"/>
                  </a:cubicBezTo>
                  <a:cubicBezTo>
                    <a:pt x="3179" y="359"/>
                    <a:pt x="3169" y="366"/>
                    <a:pt x="3155" y="370"/>
                  </a:cubicBezTo>
                  <a:cubicBezTo>
                    <a:pt x="3158" y="385"/>
                    <a:pt x="3145" y="386"/>
                    <a:pt x="3135" y="390"/>
                  </a:cubicBezTo>
                  <a:cubicBezTo>
                    <a:pt x="3130" y="384"/>
                    <a:pt x="3122" y="381"/>
                    <a:pt x="3114" y="381"/>
                  </a:cubicBezTo>
                  <a:cubicBezTo>
                    <a:pt x="3108" y="381"/>
                    <a:pt x="3102" y="382"/>
                    <a:pt x="3096" y="386"/>
                  </a:cubicBezTo>
                  <a:cubicBezTo>
                    <a:pt x="3091" y="379"/>
                    <a:pt x="3078" y="374"/>
                    <a:pt x="3076" y="365"/>
                  </a:cubicBezTo>
                  <a:cubicBezTo>
                    <a:pt x="3074" y="355"/>
                    <a:pt x="3084" y="343"/>
                    <a:pt x="3081" y="334"/>
                  </a:cubicBezTo>
                  <a:cubicBezTo>
                    <a:pt x="3080" y="332"/>
                    <a:pt x="3077" y="329"/>
                    <a:pt x="3075" y="327"/>
                  </a:cubicBezTo>
                  <a:cubicBezTo>
                    <a:pt x="3071" y="325"/>
                    <a:pt x="3067" y="324"/>
                    <a:pt x="3063" y="324"/>
                  </a:cubicBezTo>
                  <a:cubicBezTo>
                    <a:pt x="3058" y="324"/>
                    <a:pt x="3054" y="325"/>
                    <a:pt x="3049" y="327"/>
                  </a:cubicBezTo>
                  <a:cubicBezTo>
                    <a:pt x="3044" y="328"/>
                    <a:pt x="3039" y="329"/>
                    <a:pt x="3034" y="329"/>
                  </a:cubicBezTo>
                  <a:cubicBezTo>
                    <a:pt x="3029" y="329"/>
                    <a:pt x="3025" y="328"/>
                    <a:pt x="3020" y="325"/>
                  </a:cubicBezTo>
                  <a:cubicBezTo>
                    <a:pt x="3021" y="321"/>
                    <a:pt x="3026" y="320"/>
                    <a:pt x="3030" y="318"/>
                  </a:cubicBezTo>
                  <a:cubicBezTo>
                    <a:pt x="3024" y="310"/>
                    <a:pt x="3037" y="307"/>
                    <a:pt x="3041" y="300"/>
                  </a:cubicBezTo>
                  <a:cubicBezTo>
                    <a:pt x="3042" y="298"/>
                    <a:pt x="3040" y="295"/>
                    <a:pt x="3041" y="293"/>
                  </a:cubicBezTo>
                  <a:cubicBezTo>
                    <a:pt x="3042" y="287"/>
                    <a:pt x="3053" y="280"/>
                    <a:pt x="3044" y="274"/>
                  </a:cubicBezTo>
                  <a:cubicBezTo>
                    <a:pt x="3025" y="275"/>
                    <a:pt x="3012" y="277"/>
                    <a:pt x="3004" y="287"/>
                  </a:cubicBezTo>
                  <a:cubicBezTo>
                    <a:pt x="3000" y="293"/>
                    <a:pt x="3001" y="299"/>
                    <a:pt x="2994" y="302"/>
                  </a:cubicBezTo>
                  <a:cubicBezTo>
                    <a:pt x="2990" y="304"/>
                    <a:pt x="2985" y="305"/>
                    <a:pt x="2980" y="305"/>
                  </a:cubicBezTo>
                  <a:cubicBezTo>
                    <a:pt x="2978" y="305"/>
                    <a:pt x="2977" y="305"/>
                    <a:pt x="2975" y="305"/>
                  </a:cubicBezTo>
                  <a:cubicBezTo>
                    <a:pt x="2974" y="305"/>
                    <a:pt x="2972" y="305"/>
                    <a:pt x="2971" y="305"/>
                  </a:cubicBezTo>
                  <a:cubicBezTo>
                    <a:pt x="2967" y="305"/>
                    <a:pt x="2964" y="305"/>
                    <a:pt x="2960" y="305"/>
                  </a:cubicBezTo>
                  <a:cubicBezTo>
                    <a:pt x="2949" y="299"/>
                    <a:pt x="2938" y="280"/>
                    <a:pt x="2936" y="266"/>
                  </a:cubicBezTo>
                  <a:cubicBezTo>
                    <a:pt x="2934" y="253"/>
                    <a:pt x="2942" y="250"/>
                    <a:pt x="2942" y="242"/>
                  </a:cubicBezTo>
                  <a:cubicBezTo>
                    <a:pt x="2943" y="234"/>
                    <a:pt x="2933" y="227"/>
                    <a:pt x="2933" y="220"/>
                  </a:cubicBezTo>
                  <a:cubicBezTo>
                    <a:pt x="2938" y="214"/>
                    <a:pt x="2947" y="217"/>
                    <a:pt x="2954" y="213"/>
                  </a:cubicBezTo>
                  <a:cubicBezTo>
                    <a:pt x="2960" y="211"/>
                    <a:pt x="2962" y="206"/>
                    <a:pt x="2968" y="205"/>
                  </a:cubicBezTo>
                  <a:cubicBezTo>
                    <a:pt x="2971" y="204"/>
                    <a:pt x="2974" y="204"/>
                    <a:pt x="2977" y="204"/>
                  </a:cubicBezTo>
                  <a:cubicBezTo>
                    <a:pt x="2983" y="204"/>
                    <a:pt x="2989" y="205"/>
                    <a:pt x="2995" y="206"/>
                  </a:cubicBezTo>
                  <a:cubicBezTo>
                    <a:pt x="3001" y="207"/>
                    <a:pt x="3007" y="208"/>
                    <a:pt x="3013" y="208"/>
                  </a:cubicBezTo>
                  <a:cubicBezTo>
                    <a:pt x="3016" y="208"/>
                    <a:pt x="3018" y="208"/>
                    <a:pt x="3021" y="208"/>
                  </a:cubicBezTo>
                  <a:cubicBezTo>
                    <a:pt x="3023" y="202"/>
                    <a:pt x="3013" y="200"/>
                    <a:pt x="3010" y="197"/>
                  </a:cubicBezTo>
                  <a:cubicBezTo>
                    <a:pt x="3013" y="196"/>
                    <a:pt x="3016" y="195"/>
                    <a:pt x="3018" y="195"/>
                  </a:cubicBezTo>
                  <a:cubicBezTo>
                    <a:pt x="3022" y="195"/>
                    <a:pt x="3025" y="196"/>
                    <a:pt x="3029" y="197"/>
                  </a:cubicBezTo>
                  <a:cubicBezTo>
                    <a:pt x="3032" y="197"/>
                    <a:pt x="3035" y="198"/>
                    <a:pt x="3039" y="198"/>
                  </a:cubicBezTo>
                  <a:cubicBezTo>
                    <a:pt x="3042" y="198"/>
                    <a:pt x="3045" y="197"/>
                    <a:pt x="3049" y="196"/>
                  </a:cubicBezTo>
                  <a:cubicBezTo>
                    <a:pt x="3054" y="198"/>
                    <a:pt x="3056" y="203"/>
                    <a:pt x="3063" y="204"/>
                  </a:cubicBezTo>
                  <a:cubicBezTo>
                    <a:pt x="3063" y="204"/>
                    <a:pt x="3063" y="204"/>
                    <a:pt x="3063" y="204"/>
                  </a:cubicBezTo>
                  <a:cubicBezTo>
                    <a:pt x="3065" y="204"/>
                    <a:pt x="3067" y="203"/>
                    <a:pt x="3068" y="202"/>
                  </a:cubicBezTo>
                  <a:cubicBezTo>
                    <a:pt x="3069" y="201"/>
                    <a:pt x="3070" y="200"/>
                    <a:pt x="3073" y="200"/>
                  </a:cubicBezTo>
                  <a:cubicBezTo>
                    <a:pt x="3073" y="200"/>
                    <a:pt x="3073" y="200"/>
                    <a:pt x="3074" y="200"/>
                  </a:cubicBezTo>
                  <a:cubicBezTo>
                    <a:pt x="3085" y="204"/>
                    <a:pt x="3080" y="212"/>
                    <a:pt x="3082" y="221"/>
                  </a:cubicBezTo>
                  <a:cubicBezTo>
                    <a:pt x="3082" y="223"/>
                    <a:pt x="3086" y="227"/>
                    <a:pt x="3088" y="230"/>
                  </a:cubicBezTo>
                  <a:cubicBezTo>
                    <a:pt x="3090" y="233"/>
                    <a:pt x="3092" y="238"/>
                    <a:pt x="3094" y="240"/>
                  </a:cubicBezTo>
                  <a:cubicBezTo>
                    <a:pt x="3097" y="243"/>
                    <a:pt x="3100" y="245"/>
                    <a:pt x="3103" y="245"/>
                  </a:cubicBezTo>
                  <a:cubicBezTo>
                    <a:pt x="3108" y="245"/>
                    <a:pt x="3112" y="239"/>
                    <a:pt x="3111" y="229"/>
                  </a:cubicBezTo>
                  <a:cubicBezTo>
                    <a:pt x="3109" y="220"/>
                    <a:pt x="3096" y="199"/>
                    <a:pt x="3097" y="191"/>
                  </a:cubicBezTo>
                  <a:cubicBezTo>
                    <a:pt x="3099" y="180"/>
                    <a:pt x="3115" y="172"/>
                    <a:pt x="3123" y="167"/>
                  </a:cubicBezTo>
                  <a:cubicBezTo>
                    <a:pt x="3130" y="163"/>
                    <a:pt x="3134" y="156"/>
                    <a:pt x="3145" y="153"/>
                  </a:cubicBezTo>
                  <a:cubicBezTo>
                    <a:pt x="3144" y="143"/>
                    <a:pt x="3149" y="139"/>
                    <a:pt x="3150" y="131"/>
                  </a:cubicBezTo>
                  <a:cubicBezTo>
                    <a:pt x="3142" y="125"/>
                    <a:pt x="3147" y="114"/>
                    <a:pt x="3152" y="107"/>
                  </a:cubicBezTo>
                  <a:cubicBezTo>
                    <a:pt x="3152" y="107"/>
                    <a:pt x="3152" y="107"/>
                    <a:pt x="3152" y="107"/>
                  </a:cubicBezTo>
                  <a:cubicBezTo>
                    <a:pt x="3153" y="107"/>
                    <a:pt x="3154" y="106"/>
                    <a:pt x="3155" y="106"/>
                  </a:cubicBezTo>
                  <a:cubicBezTo>
                    <a:pt x="3156" y="106"/>
                    <a:pt x="3157" y="106"/>
                    <a:pt x="3159" y="106"/>
                  </a:cubicBezTo>
                  <a:cubicBezTo>
                    <a:pt x="3159" y="106"/>
                    <a:pt x="3160" y="106"/>
                    <a:pt x="3160" y="106"/>
                  </a:cubicBezTo>
                  <a:cubicBezTo>
                    <a:pt x="3166" y="97"/>
                    <a:pt x="3177" y="90"/>
                    <a:pt x="3190" y="88"/>
                  </a:cubicBezTo>
                  <a:cubicBezTo>
                    <a:pt x="3191" y="88"/>
                    <a:pt x="3192" y="88"/>
                    <a:pt x="3193" y="88"/>
                  </a:cubicBezTo>
                  <a:cubicBezTo>
                    <a:pt x="3195" y="88"/>
                    <a:pt x="3196" y="88"/>
                    <a:pt x="3198" y="88"/>
                  </a:cubicBezTo>
                  <a:cubicBezTo>
                    <a:pt x="3199" y="88"/>
                    <a:pt x="3200" y="88"/>
                    <a:pt x="3202" y="88"/>
                  </a:cubicBezTo>
                  <a:cubicBezTo>
                    <a:pt x="3206" y="88"/>
                    <a:pt x="3209" y="88"/>
                    <a:pt x="3211" y="84"/>
                  </a:cubicBezTo>
                  <a:cubicBezTo>
                    <a:pt x="3211" y="78"/>
                    <a:pt x="3202" y="79"/>
                    <a:pt x="3201" y="74"/>
                  </a:cubicBezTo>
                  <a:cubicBezTo>
                    <a:pt x="3205" y="67"/>
                    <a:pt x="3211" y="59"/>
                    <a:pt x="3221" y="57"/>
                  </a:cubicBezTo>
                  <a:cubicBezTo>
                    <a:pt x="3223" y="56"/>
                    <a:pt x="3224" y="56"/>
                    <a:pt x="3226" y="56"/>
                  </a:cubicBezTo>
                  <a:cubicBezTo>
                    <a:pt x="3226" y="56"/>
                    <a:pt x="3227" y="56"/>
                    <a:pt x="3227" y="56"/>
                  </a:cubicBezTo>
                  <a:cubicBezTo>
                    <a:pt x="3227" y="56"/>
                    <a:pt x="3227" y="56"/>
                    <a:pt x="3227" y="56"/>
                  </a:cubicBezTo>
                  <a:cubicBezTo>
                    <a:pt x="3229" y="56"/>
                    <a:pt x="3231" y="56"/>
                    <a:pt x="3232" y="56"/>
                  </a:cubicBezTo>
                  <a:cubicBezTo>
                    <a:pt x="3238" y="54"/>
                    <a:pt x="3241" y="50"/>
                    <a:pt x="3246" y="50"/>
                  </a:cubicBezTo>
                  <a:cubicBezTo>
                    <a:pt x="3246" y="50"/>
                    <a:pt x="3247" y="50"/>
                    <a:pt x="3248" y="50"/>
                  </a:cubicBezTo>
                  <a:cubicBezTo>
                    <a:pt x="3246" y="54"/>
                    <a:pt x="3245" y="57"/>
                    <a:pt x="3244" y="60"/>
                  </a:cubicBezTo>
                  <a:cubicBezTo>
                    <a:pt x="3248" y="64"/>
                    <a:pt x="3249" y="70"/>
                    <a:pt x="3257" y="71"/>
                  </a:cubicBezTo>
                  <a:cubicBezTo>
                    <a:pt x="3264" y="67"/>
                    <a:pt x="3264" y="57"/>
                    <a:pt x="3272" y="54"/>
                  </a:cubicBezTo>
                  <a:cubicBezTo>
                    <a:pt x="3273" y="54"/>
                    <a:pt x="3274" y="54"/>
                    <a:pt x="3275" y="54"/>
                  </a:cubicBezTo>
                  <a:cubicBezTo>
                    <a:pt x="3287" y="54"/>
                    <a:pt x="3294" y="50"/>
                    <a:pt x="3299" y="45"/>
                  </a:cubicBezTo>
                  <a:cubicBezTo>
                    <a:pt x="3308" y="45"/>
                    <a:pt x="3318" y="41"/>
                    <a:pt x="3316" y="34"/>
                  </a:cubicBezTo>
                  <a:cubicBezTo>
                    <a:pt x="3310" y="33"/>
                    <a:pt x="3302" y="30"/>
                    <a:pt x="3297" y="30"/>
                  </a:cubicBezTo>
                  <a:cubicBezTo>
                    <a:pt x="3293" y="32"/>
                    <a:pt x="3294" y="38"/>
                    <a:pt x="3291" y="41"/>
                  </a:cubicBezTo>
                  <a:cubicBezTo>
                    <a:pt x="3290" y="41"/>
                    <a:pt x="3289" y="41"/>
                    <a:pt x="3288" y="41"/>
                  </a:cubicBezTo>
                  <a:cubicBezTo>
                    <a:pt x="3273" y="41"/>
                    <a:pt x="3259" y="34"/>
                    <a:pt x="3257" y="21"/>
                  </a:cubicBezTo>
                  <a:cubicBezTo>
                    <a:pt x="3256" y="21"/>
                    <a:pt x="3255" y="21"/>
                    <a:pt x="3254" y="21"/>
                  </a:cubicBezTo>
                  <a:cubicBezTo>
                    <a:pt x="3254" y="21"/>
                    <a:pt x="3253" y="21"/>
                    <a:pt x="3252" y="21"/>
                  </a:cubicBezTo>
                  <a:cubicBezTo>
                    <a:pt x="3252" y="21"/>
                    <a:pt x="3251" y="21"/>
                    <a:pt x="3250" y="21"/>
                  </a:cubicBezTo>
                  <a:cubicBezTo>
                    <a:pt x="3249" y="21"/>
                    <a:pt x="3248" y="21"/>
                    <a:pt x="3248" y="19"/>
                  </a:cubicBezTo>
                  <a:cubicBezTo>
                    <a:pt x="3250" y="11"/>
                    <a:pt x="3267" y="18"/>
                    <a:pt x="3267" y="7"/>
                  </a:cubicBezTo>
                  <a:cubicBezTo>
                    <a:pt x="3263" y="4"/>
                    <a:pt x="3258" y="4"/>
                    <a:pt x="3254" y="4"/>
                  </a:cubicBezTo>
                  <a:cubicBezTo>
                    <a:pt x="3243" y="4"/>
                    <a:pt x="3231" y="11"/>
                    <a:pt x="3224" y="16"/>
                  </a:cubicBezTo>
                  <a:cubicBezTo>
                    <a:pt x="3212" y="24"/>
                    <a:pt x="3202" y="36"/>
                    <a:pt x="3188" y="36"/>
                  </a:cubicBezTo>
                  <a:cubicBezTo>
                    <a:pt x="3187" y="36"/>
                    <a:pt x="3187" y="36"/>
                    <a:pt x="3186" y="36"/>
                  </a:cubicBezTo>
                  <a:cubicBezTo>
                    <a:pt x="3186" y="28"/>
                    <a:pt x="3196" y="28"/>
                    <a:pt x="3203" y="25"/>
                  </a:cubicBezTo>
                  <a:cubicBezTo>
                    <a:pt x="3212" y="16"/>
                    <a:pt x="3223" y="8"/>
                    <a:pt x="32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63" name="文本框 9"/>
          <p:cNvSpPr txBox="1"/>
          <p:nvPr/>
        </p:nvSpPr>
        <p:spPr>
          <a:xfrm>
            <a:off x="1846828" y="5523341"/>
            <a:ext cx="8254030" cy="991870"/>
          </a:xfrm>
          <a:prstGeom prst="rect">
            <a:avLst/>
          </a:prstGeom>
          <a:noFill/>
        </p:spPr>
        <p:txBody>
          <a:bodyPr wrap="square" lIns="68580" tIns="34290" rIns="68580" bIns="34290" rtlCol="0">
            <a:spAutoFit/>
          </a:bodyPr>
          <a:lstStyle/>
          <a:p>
            <a:pPr marL="0" lvl="1" algn="ctr"/>
            <a:r>
              <a:rPr lang="en-US" altLang="zh-CN" sz="6000" b="1" dirty="0">
                <a:solidFill>
                  <a:schemeClr val="bg1">
                    <a:lumMod val="75000"/>
                  </a:schemeClr>
                </a:solidFill>
                <a:latin typeface="Impact MT Std" pitchFamily="34" charset="0"/>
                <a:ea typeface="微软雅黑" panose="020B0503020204020204" pitchFamily="34" charset="-122"/>
              </a:rPr>
              <a:t>PGP  Shanghai</a:t>
            </a:r>
          </a:p>
        </p:txBody>
      </p:sp>
      <p:pic>
        <p:nvPicPr>
          <p:cNvPr id="2" name="EACA8FF8-CB1F-462C-AC97-823CB0AD394B-1" descr="qt_temp"/>
          <p:cNvPicPr>
            <a:picLocks noChangeAspect="1"/>
          </p:cNvPicPr>
          <p:nvPr/>
        </p:nvPicPr>
        <p:blipFill>
          <a:blip r:embed="rId4"/>
          <a:stretch>
            <a:fillRect/>
          </a:stretch>
        </p:blipFill>
        <p:spPr>
          <a:xfrm>
            <a:off x="5959475" y="681355"/>
            <a:ext cx="5742305" cy="3589020"/>
          </a:xfrm>
          <a:prstGeom prst="rect">
            <a:avLst/>
          </a:prstGeom>
        </p:spPr>
      </p:pic>
      <p:sp>
        <p:nvSpPr>
          <p:cNvPr id="3" name="文本框 2"/>
          <p:cNvSpPr txBox="1"/>
          <p:nvPr/>
        </p:nvSpPr>
        <p:spPr>
          <a:xfrm>
            <a:off x="220345" y="980440"/>
            <a:ext cx="5739130" cy="2676525"/>
          </a:xfrm>
          <a:prstGeom prst="rect">
            <a:avLst/>
          </a:prstGeom>
          <a:noFill/>
        </p:spPr>
        <p:txBody>
          <a:bodyPr wrap="square" rtlCol="0">
            <a:spAutoFit/>
          </a:bodyPr>
          <a:lstStyle/>
          <a:p>
            <a:r>
              <a:rPr lang="zh-CN" altLang="en-US" sz="2400" b="1">
                <a:solidFill>
                  <a:schemeClr val="accent1"/>
                </a:solidFill>
                <a:effectLst>
                  <a:outerShdw blurRad="38100" dist="25400" dir="5400000" algn="ctr" rotWithShape="0">
                    <a:srgbClr val="6E747A">
                      <a:alpha val="43000"/>
                    </a:srgbClr>
                  </a:outerShdw>
                </a:effectLst>
              </a:rPr>
              <a:t>总部地址：</a:t>
            </a:r>
          </a:p>
          <a:p>
            <a:endParaRPr lang="zh-CN" altLang="en-US" sz="2400" b="1">
              <a:solidFill>
                <a:schemeClr val="accent1"/>
              </a:solidFill>
              <a:effectLst>
                <a:outerShdw blurRad="38100" dist="25400" dir="5400000" algn="ctr" rotWithShape="0">
                  <a:srgbClr val="6E747A">
                    <a:alpha val="43000"/>
                  </a:srgbClr>
                </a:outerShdw>
              </a:effectLst>
            </a:endParaRPr>
          </a:p>
          <a:p>
            <a:r>
              <a:rPr lang="zh-CN" altLang="en-US" sz="2400" b="1">
                <a:solidFill>
                  <a:schemeClr val="accent1"/>
                </a:solidFill>
                <a:effectLst>
                  <a:outerShdw blurRad="38100" dist="25400" dir="5400000" algn="ctr" rotWithShape="0">
                    <a:srgbClr val="6E747A">
                      <a:alpha val="43000"/>
                    </a:srgbClr>
                  </a:outerShdw>
                </a:effectLst>
              </a:rPr>
              <a:t>上海市青浦区崧复路</a:t>
            </a:r>
            <a:r>
              <a:rPr lang="en-US" altLang="zh-CN" sz="2400" b="1">
                <a:solidFill>
                  <a:schemeClr val="accent1"/>
                </a:solidFill>
                <a:effectLst>
                  <a:outerShdw blurRad="38100" dist="25400" dir="5400000" algn="ctr" rotWithShape="0">
                    <a:srgbClr val="6E747A">
                      <a:alpha val="43000"/>
                    </a:srgbClr>
                  </a:outerShdw>
                </a:effectLst>
              </a:rPr>
              <a:t>1877</a:t>
            </a:r>
            <a:r>
              <a:rPr lang="zh-CN" altLang="en-US" sz="2400" b="1">
                <a:solidFill>
                  <a:schemeClr val="accent1"/>
                </a:solidFill>
                <a:effectLst>
                  <a:outerShdw blurRad="38100" dist="25400" dir="5400000" algn="ctr" rotWithShape="0">
                    <a:srgbClr val="6E747A">
                      <a:alpha val="43000"/>
                    </a:srgbClr>
                  </a:outerShdw>
                </a:effectLst>
              </a:rPr>
              <a:t>号</a:t>
            </a:r>
          </a:p>
          <a:p>
            <a:r>
              <a:rPr lang="zh-CN" altLang="en-US" sz="2400" b="1">
                <a:solidFill>
                  <a:schemeClr val="accent1"/>
                </a:solidFill>
                <a:effectLst>
                  <a:outerShdw blurRad="38100" dist="25400" dir="5400000" algn="ctr" rotWithShape="0">
                    <a:srgbClr val="6E747A">
                      <a:alpha val="43000"/>
                    </a:srgbClr>
                  </a:outerShdw>
                </a:effectLst>
              </a:rPr>
              <a:t>联系人：</a:t>
            </a:r>
            <a:r>
              <a:rPr lang="en-US" altLang="zh-CN" sz="2400" b="1">
                <a:solidFill>
                  <a:schemeClr val="accent1"/>
                </a:solidFill>
                <a:effectLst>
                  <a:outerShdw blurRad="38100" dist="25400" dir="5400000" algn="ctr" rotWithShape="0">
                    <a:srgbClr val="6E747A">
                      <a:alpha val="43000"/>
                    </a:srgbClr>
                  </a:outerShdw>
                </a:effectLst>
              </a:rPr>
              <a:t>Mark Mei(</a:t>
            </a:r>
            <a:r>
              <a:rPr lang="zh-CN" altLang="en-US" sz="2400" b="1">
                <a:solidFill>
                  <a:schemeClr val="accent1"/>
                </a:solidFill>
                <a:effectLst>
                  <a:outerShdw blurRad="38100" dist="25400" dir="5400000" algn="ctr" rotWithShape="0">
                    <a:srgbClr val="6E747A">
                      <a:alpha val="43000"/>
                    </a:srgbClr>
                  </a:outerShdw>
                </a:effectLst>
              </a:rPr>
              <a:t>梅红智</a:t>
            </a:r>
            <a:r>
              <a:rPr lang="en-US" altLang="zh-CN" sz="2400" b="1">
                <a:solidFill>
                  <a:schemeClr val="accent1"/>
                </a:solidFill>
                <a:effectLst>
                  <a:outerShdw blurRad="38100" dist="25400" dir="5400000" algn="ctr" rotWithShape="0">
                    <a:srgbClr val="6E747A">
                      <a:alpha val="43000"/>
                    </a:srgbClr>
                  </a:outerShdw>
                </a:effectLst>
              </a:rPr>
              <a:t>)</a:t>
            </a:r>
          </a:p>
          <a:p>
            <a:r>
              <a:rPr lang="zh-CN" altLang="en-US" sz="2400" b="1">
                <a:solidFill>
                  <a:schemeClr val="accent1"/>
                </a:solidFill>
                <a:effectLst>
                  <a:outerShdw blurRad="38100" dist="25400" dir="5400000" algn="ctr" rotWithShape="0">
                    <a:srgbClr val="6E747A">
                      <a:alpha val="43000"/>
                    </a:srgbClr>
                  </a:outerShdw>
                </a:effectLst>
              </a:rPr>
              <a:t>电话：</a:t>
            </a:r>
            <a:r>
              <a:rPr lang="en-US" altLang="zh-CN" sz="2400" b="1">
                <a:solidFill>
                  <a:schemeClr val="accent1"/>
                </a:solidFill>
                <a:effectLst>
                  <a:outerShdw blurRad="38100" dist="25400" dir="5400000" algn="ctr" rotWithShape="0">
                    <a:srgbClr val="6E747A">
                      <a:alpha val="43000"/>
                    </a:srgbClr>
                  </a:outerShdw>
                </a:effectLst>
              </a:rPr>
              <a:t>86-138 0161 2652</a:t>
            </a:r>
          </a:p>
          <a:p>
            <a:r>
              <a:rPr lang="zh-CN" altLang="en-US" sz="2400" b="1">
                <a:solidFill>
                  <a:schemeClr val="accent1"/>
                </a:solidFill>
                <a:effectLst>
                  <a:outerShdw blurRad="38100" dist="25400" dir="5400000" algn="ctr" rotWithShape="0">
                    <a:srgbClr val="6E747A">
                      <a:alpha val="43000"/>
                    </a:srgbClr>
                  </a:outerShdw>
                </a:effectLst>
              </a:rPr>
              <a:t>邮箱：</a:t>
            </a:r>
            <a:r>
              <a:rPr lang="en-US" altLang="zh-CN" sz="2400" b="1">
                <a:solidFill>
                  <a:schemeClr val="accent1"/>
                </a:solidFill>
                <a:effectLst>
                  <a:outerShdw blurRad="38100" dist="25400" dir="5400000" algn="ctr" rotWithShape="0">
                    <a:srgbClr val="6E747A">
                      <a:alpha val="43000"/>
                    </a:srgbClr>
                  </a:outerShdw>
                </a:effectLst>
              </a:rPr>
              <a:t>mark@shpgp.com</a:t>
            </a:r>
            <a:endParaRPr lang="en-US" altLang="zh-CN" sz="2400" b="1">
              <a:solidFill>
                <a:srgbClr val="7030A0"/>
              </a:solidFill>
            </a:endParaRPr>
          </a:p>
          <a:p>
            <a:endParaRPr lang="en-US" altLang="zh-CN" sz="2400" b="1">
              <a:solidFill>
                <a:srgbClr val="7030A0"/>
              </a:solidFill>
            </a:endParaRPr>
          </a:p>
        </p:txBody>
      </p:sp>
      <p:sp>
        <p:nvSpPr>
          <p:cNvPr id="5" name="文本框 4"/>
          <p:cNvSpPr txBox="1"/>
          <p:nvPr/>
        </p:nvSpPr>
        <p:spPr>
          <a:xfrm>
            <a:off x="220345" y="3449955"/>
            <a:ext cx="5471795" cy="2399665"/>
          </a:xfrm>
          <a:prstGeom prst="rect">
            <a:avLst/>
          </a:prstGeom>
          <a:noFill/>
        </p:spPr>
        <p:txBody>
          <a:bodyPr wrap="square" rtlCol="0">
            <a:spAutoFit/>
          </a:bodyPr>
          <a:lstStyle/>
          <a:p>
            <a:r>
              <a:rPr lang="zh-CN" altLang="en-US" sz="2200" b="1">
                <a:solidFill>
                  <a:schemeClr val="accent1"/>
                </a:solidFill>
                <a:effectLst>
                  <a:outerShdw blurRad="38100" dist="25400" dir="5400000" algn="ctr" rotWithShape="0">
                    <a:srgbClr val="6E747A">
                      <a:alpha val="43000"/>
                    </a:srgbClr>
                  </a:outerShdw>
                </a:effectLst>
                <a:sym typeface="+mn-ea"/>
              </a:rPr>
              <a:t>PGP驻孟加拉国办事处：</a:t>
            </a:r>
            <a:endParaRPr lang="zh-CN" altLang="en-US" sz="2200" b="1">
              <a:solidFill>
                <a:schemeClr val="accent1"/>
              </a:solidFill>
              <a:effectLst>
                <a:outerShdw blurRad="38100" dist="25400" dir="5400000" algn="ctr" rotWithShape="0">
                  <a:srgbClr val="6E747A">
                    <a:alpha val="43000"/>
                  </a:srgbClr>
                </a:outerShdw>
              </a:effectLst>
            </a:endParaRPr>
          </a:p>
          <a:p>
            <a:r>
              <a:rPr lang="zh-CN" altLang="en-US" sz="2200" b="1">
                <a:solidFill>
                  <a:schemeClr val="accent1"/>
                </a:solidFill>
                <a:effectLst>
                  <a:outerShdw blurRad="38100" dist="25400" dir="5400000" algn="ctr" rotWithShape="0">
                    <a:srgbClr val="6E747A">
                      <a:alpha val="43000"/>
                    </a:srgbClr>
                  </a:outerShdw>
                </a:effectLst>
                <a:sym typeface="+mn-ea"/>
              </a:rPr>
              <a:t>地址: House#26, Road#12, Nikunja-2, Khilkhet, Dhaka-1229, Bangladesh</a:t>
            </a:r>
            <a:endParaRPr lang="zh-CN" altLang="en-US" sz="2200" b="1">
              <a:solidFill>
                <a:schemeClr val="accent1"/>
              </a:solidFill>
              <a:effectLst>
                <a:outerShdw blurRad="38100" dist="25400" dir="5400000" algn="ctr" rotWithShape="0">
                  <a:srgbClr val="6E747A">
                    <a:alpha val="43000"/>
                  </a:srgbClr>
                </a:outerShdw>
              </a:effectLst>
            </a:endParaRPr>
          </a:p>
          <a:p>
            <a:r>
              <a:rPr lang="zh-CN" altLang="en-US" sz="2200" b="1">
                <a:solidFill>
                  <a:schemeClr val="accent1"/>
                </a:solidFill>
                <a:effectLst>
                  <a:outerShdw blurRad="38100" dist="25400" dir="5400000" algn="ctr" rotWithShape="0">
                    <a:srgbClr val="6E747A">
                      <a:alpha val="43000"/>
                    </a:srgbClr>
                  </a:outerShdw>
                </a:effectLst>
                <a:sym typeface="+mn-ea"/>
              </a:rPr>
              <a:t>孟加拉国区域经理：MD SAIFUL ISLAM</a:t>
            </a:r>
            <a:endParaRPr lang="zh-CN" altLang="en-US" sz="2200" b="1">
              <a:solidFill>
                <a:schemeClr val="accent1"/>
              </a:solidFill>
              <a:effectLst>
                <a:outerShdw blurRad="38100" dist="25400" dir="5400000" algn="ctr" rotWithShape="0">
                  <a:srgbClr val="6E747A">
                    <a:alpha val="43000"/>
                  </a:srgbClr>
                </a:outerShdw>
              </a:effectLst>
            </a:endParaRPr>
          </a:p>
          <a:p>
            <a:r>
              <a:rPr lang="zh-CN" altLang="en-US" sz="2200" b="1">
                <a:solidFill>
                  <a:schemeClr val="accent1"/>
                </a:solidFill>
                <a:effectLst>
                  <a:outerShdw blurRad="38100" dist="25400" dir="5400000" algn="ctr" rotWithShape="0">
                    <a:srgbClr val="6E747A">
                      <a:alpha val="43000"/>
                    </a:srgbClr>
                  </a:outerShdw>
                </a:effectLst>
                <a:sym typeface="+mn-ea"/>
              </a:rPr>
              <a:t>邮箱：saiful@shpgp.com</a:t>
            </a:r>
            <a:endParaRPr lang="zh-CN" altLang="en-US" sz="2200" b="1">
              <a:solidFill>
                <a:schemeClr val="accent1"/>
              </a:solidFill>
              <a:effectLst>
                <a:outerShdw blurRad="38100" dist="25400" dir="5400000" algn="ctr" rotWithShape="0">
                  <a:srgbClr val="6E747A">
                    <a:alpha val="43000"/>
                  </a:srgbClr>
                </a:outerShdw>
              </a:effectLst>
            </a:endParaRPr>
          </a:p>
          <a:p>
            <a:pPr algn="l"/>
            <a:r>
              <a:rPr lang="zh-CN" altLang="en-US" sz="2200" b="1">
                <a:solidFill>
                  <a:schemeClr val="accent1"/>
                </a:solidFill>
                <a:effectLst>
                  <a:outerShdw blurRad="38100" dist="25400" dir="5400000" algn="ctr" rotWithShape="0">
                    <a:srgbClr val="6E747A">
                      <a:alpha val="43000"/>
                    </a:srgbClr>
                  </a:outerShdw>
                </a:effectLst>
                <a:sym typeface="+mn-ea"/>
              </a:rPr>
              <a:t>电话：+8801717722540  +8801198220214</a:t>
            </a:r>
            <a:endParaRPr lang="zh-CN" altLang="en-US" b="1">
              <a:gradFill>
                <a:gsLst>
                  <a:gs pos="21000">
                    <a:srgbClr val="53575C"/>
                  </a:gs>
                  <a:gs pos="88000">
                    <a:srgbClr val="C5C7CA"/>
                  </a:gs>
                </a:gsLst>
                <a:lin ang="5400000"/>
              </a:gradFill>
              <a:effectLst/>
            </a:endParaRPr>
          </a:p>
          <a:p>
            <a:endParaRPr lang="zh-CN" altLang="en-US" b="1">
              <a:gradFill>
                <a:gsLst>
                  <a:gs pos="21000">
                    <a:srgbClr val="53575C"/>
                  </a:gs>
                  <a:gs pos="88000">
                    <a:srgbClr val="C5C7CA"/>
                  </a:gs>
                </a:gsLst>
                <a:lin ang="5400000"/>
              </a:gra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2" presetClass="entr" presetSubtype="8" fill="hold" nodeType="with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348"/>
                                        </p:tgtEl>
                                        <p:attrNameLst>
                                          <p:attrName>style.visibility</p:attrName>
                                        </p:attrNameLst>
                                      </p:cBhvr>
                                      <p:to>
                                        <p:strVal val="visible"/>
                                      </p:to>
                                    </p:set>
                                    <p:animEffect transition="in" filter="fade">
                                      <p:cBhvr>
                                        <p:cTn id="26" dur="500"/>
                                        <p:tgtEl>
                                          <p:spTgt spid="348"/>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363"/>
                                        </p:tgtEl>
                                        <p:attrNameLst>
                                          <p:attrName>style.visibility</p:attrName>
                                        </p:attrNameLst>
                                      </p:cBhvr>
                                      <p:to>
                                        <p:strVal val="visible"/>
                                      </p:to>
                                    </p:set>
                                    <p:anim calcmode="lin" valueType="num">
                                      <p:cBhvr>
                                        <p:cTn id="30" dur="500" fill="hold"/>
                                        <p:tgtEl>
                                          <p:spTgt spid="363"/>
                                        </p:tgtEl>
                                        <p:attrNameLst>
                                          <p:attrName>ppt_w</p:attrName>
                                        </p:attrNameLst>
                                      </p:cBhvr>
                                      <p:tavLst>
                                        <p:tav tm="0">
                                          <p:val>
                                            <p:fltVal val="0"/>
                                          </p:val>
                                        </p:tav>
                                        <p:tav tm="100000">
                                          <p:val>
                                            <p:strVal val="#ppt_w"/>
                                          </p:val>
                                        </p:tav>
                                      </p:tavLst>
                                    </p:anim>
                                    <p:anim calcmode="lin" valueType="num">
                                      <p:cBhvr>
                                        <p:cTn id="31" dur="500" fill="hold"/>
                                        <p:tgtEl>
                                          <p:spTgt spid="363"/>
                                        </p:tgtEl>
                                        <p:attrNameLst>
                                          <p:attrName>ppt_h</p:attrName>
                                        </p:attrNameLst>
                                      </p:cBhvr>
                                      <p:tavLst>
                                        <p:tav tm="0">
                                          <p:val>
                                            <p:fltVal val="0"/>
                                          </p:val>
                                        </p:tav>
                                        <p:tav tm="100000">
                                          <p:val>
                                            <p:strVal val="#ppt_h"/>
                                          </p:val>
                                        </p:tav>
                                      </p:tavLst>
                                    </p:anim>
                                    <p:animEffect transition="in" filter="fade">
                                      <p:cBhvr>
                                        <p:cTn id="32" dur="5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36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Freeform 10"/>
          <p:cNvSpPr>
            <a:spLocks noEditPoints="1"/>
          </p:cNvSpPr>
          <p:nvPr/>
        </p:nvSpPr>
        <p:spPr bwMode="auto">
          <a:xfrm>
            <a:off x="4949803" y="3878746"/>
            <a:ext cx="456130" cy="457332"/>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22" name="Rectangle 3"/>
          <p:cNvSpPr txBox="1">
            <a:spLocks noChangeArrowheads="1"/>
          </p:cNvSpPr>
          <p:nvPr/>
        </p:nvSpPr>
        <p:spPr bwMode="auto">
          <a:xfrm>
            <a:off x="4873451" y="2690614"/>
            <a:ext cx="6847726" cy="1188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6400" b="1" dirty="0">
                <a:solidFill>
                  <a:srgbClr val="01ACBE"/>
                </a:solidFill>
                <a:latin typeface="微软雅黑" panose="020B0503020204020204" pitchFamily="34" charset="-122"/>
                <a:ea typeface="微软雅黑" panose="020B0503020204020204" pitchFamily="34" charset="-122"/>
              </a:rPr>
              <a:t>感谢观看</a:t>
            </a:r>
            <a:r>
              <a:rPr lang="en-US" altLang="zh-CN" sz="6400" b="1" dirty="0">
                <a:solidFill>
                  <a:srgbClr val="01ACBE"/>
                </a:solidFill>
                <a:latin typeface="微软雅黑" panose="020B0503020204020204" pitchFamily="34" charset="-122"/>
                <a:ea typeface="微软雅黑" panose="020B0503020204020204" pitchFamily="34" charset="-122"/>
              </a:rPr>
              <a:t>/</a:t>
            </a:r>
            <a:r>
              <a:rPr lang="zh-CN" altLang="en-US" sz="6400" b="1" dirty="0">
                <a:solidFill>
                  <a:srgbClr val="F8353D"/>
                </a:solidFill>
                <a:latin typeface="微软雅黑" panose="020B0503020204020204" pitchFamily="34" charset="-122"/>
                <a:ea typeface="微软雅黑" panose="020B0503020204020204" pitchFamily="34" charset="-122"/>
              </a:rPr>
              <a:t>谢谢！</a:t>
            </a:r>
            <a:endParaRPr lang="zh-CN" sz="6400" b="1" dirty="0">
              <a:solidFill>
                <a:srgbClr val="F8353D"/>
              </a:solidFill>
              <a:latin typeface="微软雅黑" panose="020B0503020204020204" pitchFamily="34" charset="-122"/>
              <a:ea typeface="微软雅黑" panose="020B0503020204020204" pitchFamily="34" charset="-122"/>
            </a:endParaRPr>
          </a:p>
        </p:txBody>
      </p:sp>
      <p:sp>
        <p:nvSpPr>
          <p:cNvPr id="23" name="Rectangle 4"/>
          <p:cNvSpPr txBox="1">
            <a:spLocks noChangeArrowheads="1"/>
          </p:cNvSpPr>
          <p:nvPr/>
        </p:nvSpPr>
        <p:spPr bwMode="auto">
          <a:xfrm>
            <a:off x="5391980" y="3906254"/>
            <a:ext cx="5235536" cy="376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b="0">
                <a:solidFill>
                  <a:schemeClr val="tx1">
                    <a:lumMod val="50000"/>
                    <a:lumOff val="50000"/>
                  </a:schemeClr>
                </a:solidFill>
                <a:latin typeface="微软雅黑" panose="020B0503020204020204" pitchFamily="34" charset="-122"/>
                <a:ea typeface="微软雅黑" panose="020B0503020204020204" pitchFamily="34" charset="-122"/>
              </a:rPr>
              <a:t>上海添蓝拉链科技有限公司</a:t>
            </a:r>
            <a:endParaRPr lang="zh-CN" altLang="en-US" sz="2800" b="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Rectangle 4"/>
          <p:cNvSpPr txBox="1">
            <a:spLocks noChangeArrowheads="1"/>
          </p:cNvSpPr>
          <p:nvPr/>
        </p:nvSpPr>
        <p:spPr bwMode="auto">
          <a:xfrm>
            <a:off x="4905685" y="2245753"/>
            <a:ext cx="5521276" cy="554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sz="2800" b="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Freeform 5"/>
          <p:cNvSpPr/>
          <p:nvPr/>
        </p:nvSpPr>
        <p:spPr bwMode="auto">
          <a:xfrm rot="5400000">
            <a:off x="4171290" y="1675729"/>
            <a:ext cx="825442" cy="73158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a:p>
        </p:txBody>
      </p:sp>
      <p:sp>
        <p:nvSpPr>
          <p:cNvPr id="12" name="Freeform 5"/>
          <p:cNvSpPr/>
          <p:nvPr/>
        </p:nvSpPr>
        <p:spPr bwMode="auto">
          <a:xfrm rot="5400000">
            <a:off x="2771908" y="2041651"/>
            <a:ext cx="1281674" cy="113594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13" name="Freeform 5"/>
          <p:cNvSpPr/>
          <p:nvPr/>
        </p:nvSpPr>
        <p:spPr bwMode="auto">
          <a:xfrm rot="5400000">
            <a:off x="412606" y="2702689"/>
            <a:ext cx="1549136" cy="13729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4" name="Freeform 5"/>
          <p:cNvSpPr/>
          <p:nvPr/>
        </p:nvSpPr>
        <p:spPr bwMode="auto">
          <a:xfrm rot="5400000">
            <a:off x="1186650" y="2557128"/>
            <a:ext cx="2521481" cy="223477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45058"/>
          </a:solidFill>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a:p>
        </p:txBody>
      </p:sp>
      <p:sp>
        <p:nvSpPr>
          <p:cNvPr id="15" name="矩形 14"/>
          <p:cNvSpPr/>
          <p:nvPr/>
        </p:nvSpPr>
        <p:spPr>
          <a:xfrm>
            <a:off x="1261135" y="3016864"/>
            <a:ext cx="2382760" cy="1198880"/>
          </a:xfrm>
          <a:prstGeom prst="rect">
            <a:avLst/>
          </a:prstGeom>
        </p:spPr>
        <p:txBody>
          <a:bodyPr wrap="square">
            <a:spAutoFit/>
          </a:bodyPr>
          <a:lstStyle/>
          <a:p>
            <a:pPr algn="ctr" fontAlgn="auto">
              <a:spcBef>
                <a:spcPts val="0"/>
              </a:spcBef>
              <a:spcAft>
                <a:spcPts val="0"/>
              </a:spcAft>
              <a:defRPr/>
            </a:pPr>
            <a:r>
              <a:rPr lang="en-US" sz="7200" b="1" dirty="0">
                <a:solidFill>
                  <a:schemeClr val="bg1">
                    <a:lumMod val="95000"/>
                  </a:schemeClr>
                </a:solidFill>
                <a:latin typeface="Impact MT Std" pitchFamily="34" charset="0"/>
                <a:ea typeface="微软雅黑" panose="020B0503020204020204" pitchFamily="34" charset="-122"/>
                <a:sym typeface="微软雅黑" panose="020B0503020204020204" pitchFamily="34" charset="-122"/>
              </a:rPr>
              <a:t>PGP</a:t>
            </a:r>
          </a:p>
        </p:txBody>
      </p:sp>
      <p:sp>
        <p:nvSpPr>
          <p:cNvPr id="25" name="Freeform 5"/>
          <p:cNvSpPr/>
          <p:nvPr/>
        </p:nvSpPr>
        <p:spPr bwMode="auto">
          <a:xfrm rot="5400000">
            <a:off x="1011301" y="5178456"/>
            <a:ext cx="843727" cy="7477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a:p>
        </p:txBody>
      </p:sp>
      <p:sp>
        <p:nvSpPr>
          <p:cNvPr id="26" name="Freeform 5"/>
          <p:cNvSpPr/>
          <p:nvPr/>
        </p:nvSpPr>
        <p:spPr bwMode="auto">
          <a:xfrm rot="5400000">
            <a:off x="3769862" y="3927551"/>
            <a:ext cx="570200" cy="50536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a:p>
        </p:txBody>
      </p:sp>
      <p:sp>
        <p:nvSpPr>
          <p:cNvPr id="27" name="Freeform 5"/>
          <p:cNvSpPr/>
          <p:nvPr/>
        </p:nvSpPr>
        <p:spPr bwMode="auto">
          <a:xfrm rot="5400000">
            <a:off x="1785692" y="375878"/>
            <a:ext cx="1403170" cy="124362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a:p>
        </p:txBody>
      </p:sp>
      <p:sp>
        <p:nvSpPr>
          <p:cNvPr id="28" name="圆角矩形 27"/>
          <p:cNvSpPr/>
          <p:nvPr/>
        </p:nvSpPr>
        <p:spPr>
          <a:xfrm>
            <a:off x="1993131" y="6597352"/>
            <a:ext cx="8424936" cy="576064"/>
          </a:xfrm>
          <a:prstGeom prst="roundRect">
            <a:avLst>
              <a:gd name="adj" fmla="val 50000"/>
            </a:avLst>
          </a:prstGeom>
          <a:solidFill>
            <a:srgbClr val="F83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by="(-#ppt_w*2)" calcmode="lin" valueType="num">
                                      <p:cBhvr rctx="PPT">
                                        <p:cTn id="7" dur="500" autoRev="1" fill="hold">
                                          <p:stCondLst>
                                            <p:cond delay="0"/>
                                          </p:stCondLst>
                                        </p:cTn>
                                        <p:tgtEl>
                                          <p:spTgt spid="22"/>
                                        </p:tgtEl>
                                        <p:attrNameLst>
                                          <p:attrName>ppt_w</p:attrName>
                                        </p:attrNameLst>
                                      </p:cBhvr>
                                    </p:anim>
                                    <p:anim by="(#ppt_w*0.50)" calcmode="lin" valueType="num">
                                      <p:cBhvr>
                                        <p:cTn id="8" dur="500" decel="50000" autoRev="1" fill="hold">
                                          <p:stCondLst>
                                            <p:cond delay="0"/>
                                          </p:stCondLst>
                                        </p:cTn>
                                        <p:tgtEl>
                                          <p:spTgt spid="22"/>
                                        </p:tgtEl>
                                        <p:attrNameLst>
                                          <p:attrName>ppt_x</p:attrName>
                                        </p:attrNameLst>
                                      </p:cBhvr>
                                    </p:anim>
                                    <p:anim from="(-#ppt_h/2)" to="(#ppt_y)" calcmode="lin" valueType="num">
                                      <p:cBhvr>
                                        <p:cTn id="9" dur="1000" fill="hold">
                                          <p:stCondLst>
                                            <p:cond delay="0"/>
                                          </p:stCondLst>
                                        </p:cTn>
                                        <p:tgtEl>
                                          <p:spTgt spid="22"/>
                                        </p:tgtEl>
                                        <p:attrNameLst>
                                          <p:attrName>ppt_y</p:attrName>
                                        </p:attrNameLst>
                                      </p:cBhvr>
                                    </p:anim>
                                    <p:animRot by="21600000">
                                      <p:cBhvr>
                                        <p:cTn id="10" dur="1000" fill="hold">
                                          <p:stCondLst>
                                            <p:cond delay="0"/>
                                          </p:stCondLst>
                                        </p:cTn>
                                        <p:tgtEl>
                                          <p:spTgt spid="22"/>
                                        </p:tgtEl>
                                        <p:attrNameLst>
                                          <p:attrName>r</p:attrName>
                                        </p:attrNameLst>
                                      </p:cBhvr>
                                    </p:animRot>
                                  </p:childTnLst>
                                </p:cTn>
                              </p:par>
                            </p:childTnLst>
                          </p:cTn>
                        </p:par>
                        <p:par>
                          <p:cTn id="11" fill="hold">
                            <p:stCondLst>
                              <p:cond delay="1700"/>
                            </p:stCondLst>
                            <p:childTnLst>
                              <p:par>
                                <p:cTn id="12" presetID="22" presetClass="entr" presetSubtype="8"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par>
                          <p:cTn id="15" fill="hold">
                            <p:stCondLst>
                              <p:cond delay="2200"/>
                            </p:stCondLst>
                            <p:childTnLst>
                              <p:par>
                                <p:cTn id="16" presetID="2" presetClass="entr" presetSubtype="6"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par>
                          <p:cTn id="20" fill="hold">
                            <p:stCondLst>
                              <p:cond delay="27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53" presetClass="entr" presetSubtype="16" fill="hold" grpId="0" nodeType="withEffect">
                                  <p:stCondLst>
                                    <p:cond delay="25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25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3200"/>
                            </p:stCondLst>
                            <p:childTnLst>
                              <p:par>
                                <p:cTn id="40" presetID="2" presetClass="entr" presetSubtype="12"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0-#ppt_w/2"/>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par>
                                <p:cTn id="44" presetID="2" presetClass="entr" presetSubtype="3"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0-#ppt_h/2"/>
                                          </p:val>
                                        </p:tav>
                                        <p:tav tm="100000">
                                          <p:val>
                                            <p:strVal val="#ppt_y"/>
                                          </p:val>
                                        </p:tav>
                                      </p:tavLst>
                                    </p:anim>
                                  </p:childTnLst>
                                </p:cTn>
                              </p:par>
                              <p:par>
                                <p:cTn id="48" presetID="2" presetClass="entr" presetSubtype="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1+#ppt_w/2"/>
                                          </p:val>
                                        </p:tav>
                                        <p:tav tm="100000">
                                          <p:val>
                                            <p:strVal val="#ppt_x"/>
                                          </p:val>
                                        </p:tav>
                                      </p:tavLst>
                                    </p:anim>
                                    <p:anim calcmode="lin" valueType="num">
                                      <p:cBhvr additive="base">
                                        <p:cTn id="51" dur="500" fill="hold"/>
                                        <p:tgtEl>
                                          <p:spTgt spid="26"/>
                                        </p:tgtEl>
                                        <p:attrNameLst>
                                          <p:attrName>ppt_y</p:attrName>
                                        </p:attrNameLst>
                                      </p:cBhvr>
                                      <p:tavLst>
                                        <p:tav tm="0">
                                          <p:val>
                                            <p:strVal val="1+#ppt_h/2"/>
                                          </p:val>
                                        </p:tav>
                                        <p:tav tm="100000">
                                          <p:val>
                                            <p:strVal val="#ppt_y"/>
                                          </p:val>
                                        </p:tav>
                                      </p:tavLst>
                                    </p:anim>
                                  </p:childTnLst>
                                </p:cTn>
                              </p:par>
                              <p:par>
                                <p:cTn id="52" presetID="2" presetClass="entr" presetSubtype="9"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0-#ppt_h/2"/>
                                          </p:val>
                                        </p:tav>
                                        <p:tav tm="100000">
                                          <p:val>
                                            <p:strVal val="#ppt_y"/>
                                          </p:val>
                                        </p:tav>
                                      </p:tavLst>
                                    </p:anim>
                                  </p:childTnLst>
                                </p:cTn>
                              </p:par>
                            </p:childTnLst>
                          </p:cTn>
                        </p:par>
                        <p:par>
                          <p:cTn id="56" fill="hold">
                            <p:stCondLst>
                              <p:cond delay="37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5"/>
                                        </p:tgtEl>
                                        <p:attrNameLst>
                                          <p:attrName>ppt_y</p:attrName>
                                        </p:attrNameLst>
                                      </p:cBhvr>
                                      <p:tavLst>
                                        <p:tav tm="0">
                                          <p:val>
                                            <p:strVal val="#ppt_y"/>
                                          </p:val>
                                        </p:tav>
                                        <p:tav tm="100000">
                                          <p:val>
                                            <p:strVal val="#ppt_y"/>
                                          </p:val>
                                        </p:tav>
                                      </p:tavLst>
                                    </p:anim>
                                    <p:anim calcmode="lin" valueType="num">
                                      <p:cBhvr>
                                        <p:cTn id="6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5"/>
                                        </p:tgtEl>
                                      </p:cBhvr>
                                    </p:animEffect>
                                  </p:childTnLst>
                                </p:cTn>
                              </p:par>
                              <p:par>
                                <p:cTn id="64" presetID="42" presetClass="entr" presetSubtype="0" fill="hold" grpId="0" nodeType="withEffect">
                                  <p:stCondLst>
                                    <p:cond delay="50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000"/>
                                        <p:tgtEl>
                                          <p:spTgt spid="28"/>
                                        </p:tgtEl>
                                      </p:cBhvr>
                                    </p:animEffect>
                                    <p:anim calcmode="lin" valueType="num">
                                      <p:cBhvr>
                                        <p:cTn id="67" dur="1000" fill="hold"/>
                                        <p:tgtEl>
                                          <p:spTgt spid="28"/>
                                        </p:tgtEl>
                                        <p:attrNameLst>
                                          <p:attrName>ppt_x</p:attrName>
                                        </p:attrNameLst>
                                      </p:cBhvr>
                                      <p:tavLst>
                                        <p:tav tm="0">
                                          <p:val>
                                            <p:strVal val="#ppt_x"/>
                                          </p:val>
                                        </p:tav>
                                        <p:tav tm="100000">
                                          <p:val>
                                            <p:strVal val="#ppt_x"/>
                                          </p:val>
                                        </p:tav>
                                      </p:tavLst>
                                    </p:anim>
                                    <p:anim calcmode="lin" valueType="num">
                                      <p:cBhvr>
                                        <p:cTn id="6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p:bldP spid="11" grpId="0" animBg="1"/>
      <p:bldP spid="12" grpId="0" animBg="1"/>
      <p:bldP spid="13" grpId="0" animBg="1"/>
      <p:bldP spid="14" grpId="0" animBg="1"/>
      <p:bldP spid="15" grpId="0"/>
      <p:bldP spid="25" grpId="0" animBg="1"/>
      <p:bldP spid="26"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3" name="淘宝网Chenying0907出品 122"/>
          <p:cNvSpPr/>
          <p:nvPr/>
        </p:nvSpPr>
        <p:spPr>
          <a:xfrm>
            <a:off x="-1" y="2338509"/>
            <a:ext cx="12195175" cy="97222"/>
          </a:xfrm>
          <a:prstGeom prst="rect">
            <a:avLst/>
          </a:prstGeom>
          <a:solidFill>
            <a:srgbClr val="F8353D"/>
          </a:solidFill>
          <a:ln>
            <a:solidFill>
              <a:srgbClr val="F83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 219"/>
          <p:cNvSpPr/>
          <p:nvPr/>
        </p:nvSpPr>
        <p:spPr>
          <a:xfrm>
            <a:off x="113030" y="2905125"/>
            <a:ext cx="5894070" cy="809625"/>
          </a:xfrm>
          <a:prstGeom prst="flowChartAlternateProcess">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fontAlgn="auto">
              <a:spcBef>
                <a:spcPts val="0"/>
              </a:spcBef>
              <a:spcAft>
                <a:spcPts val="0"/>
              </a:spcAft>
              <a:defRPr/>
            </a:pPr>
            <a:r>
              <a:rPr lang="en-US" altLang="zh-CN" sz="3600" b="1" dirty="0">
                <a:ln w="9525">
                  <a:solidFill>
                    <a:srgbClr val="01C8DD"/>
                  </a:solidFill>
                  <a:prstDash val="solid"/>
                </a:ln>
                <a:solidFill>
                  <a:schemeClr val="accent5"/>
                </a:solidFill>
                <a:effectLst>
                  <a:innerShdw blurRad="63500" dist="50800" dir="13500000">
                    <a:prstClr val="black">
                      <a:alpha val="50000"/>
                    </a:prstClr>
                  </a:innerShdw>
                </a:effectLst>
                <a:sym typeface="+mn-ea"/>
              </a:rPr>
              <a:t>P</a:t>
            </a:r>
            <a:r>
              <a:rPr lang="en-US" altLang="zh-CN" sz="3600" b="1" dirty="0">
                <a:ln>
                  <a:solidFill>
                    <a:srgbClr val="01C8DD"/>
                  </a:solidFill>
                </a:ln>
                <a:solidFill>
                  <a:srgbClr val="0070C0"/>
                </a:solidFill>
                <a:effectLst>
                  <a:innerShdw blurRad="63500" dist="50800" dir="13500000">
                    <a:prstClr val="black">
                      <a:alpha val="50000"/>
                    </a:prstClr>
                  </a:innerShdw>
                </a:effectLst>
                <a:sym typeface="+mn-ea"/>
              </a:rPr>
              <a:t> </a:t>
            </a:r>
            <a:r>
              <a:rPr lang="en-US" altLang="zh-CN" sz="3600" dirty="0">
                <a:solidFill>
                  <a:schemeClr val="accent1"/>
                </a:solidFill>
                <a:effectLst>
                  <a:outerShdw blurRad="38100" dist="25400" dir="5400000" algn="ctr" rotWithShape="0">
                    <a:srgbClr val="6E747A">
                      <a:alpha val="43000"/>
                    </a:srgbClr>
                  </a:outerShdw>
                </a:effectLst>
                <a:sym typeface="+mn-ea"/>
              </a:rPr>
              <a:t>rofessional Team,</a:t>
            </a:r>
            <a:r>
              <a:rPr lang="zh-CN" altLang="en-US" sz="3600" dirty="0">
                <a:solidFill>
                  <a:schemeClr val="accent1"/>
                </a:solidFill>
                <a:effectLst>
                  <a:outerShdw blurRad="38100" dist="25400" dir="5400000" algn="ctr" rotWithShape="0">
                    <a:srgbClr val="6E747A">
                      <a:alpha val="43000"/>
                    </a:srgbClr>
                  </a:outerShdw>
                </a:effectLst>
                <a:sym typeface="+mn-ea"/>
              </a:rPr>
              <a:t>专业团队</a:t>
            </a:r>
          </a:p>
        </p:txBody>
      </p:sp>
      <p:sp>
        <p:nvSpPr>
          <p:cNvPr id="4" name="圆角矩形 3"/>
          <p:cNvSpPr/>
          <p:nvPr/>
        </p:nvSpPr>
        <p:spPr>
          <a:xfrm>
            <a:off x="113030" y="4068445"/>
            <a:ext cx="5894070" cy="800735"/>
          </a:xfrm>
          <a:prstGeom prst="round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altLang="zh-CN" sz="3600" b="1" dirty="0">
                <a:ln w="9525">
                  <a:solidFill>
                    <a:srgbClr val="01C8DD"/>
                  </a:solidFill>
                  <a:prstDash val="solid"/>
                </a:ln>
                <a:solidFill>
                  <a:schemeClr val="accent5"/>
                </a:solidFill>
                <a:effectLst>
                  <a:outerShdw blurRad="12700" dist="38100" dir="2700000" algn="tl" rotWithShape="0">
                    <a:schemeClr val="accent5">
                      <a:lumMod val="60000"/>
                      <a:lumOff val="40000"/>
                    </a:schemeClr>
                  </a:outerShdw>
                </a:effectLst>
                <a:sym typeface="+mn-ea"/>
              </a:rPr>
              <a:t>G</a:t>
            </a:r>
            <a:r>
              <a:rPr lang="en-US" altLang="zh-CN" sz="3600" b="1" dirty="0">
                <a:ln>
                  <a:solidFill>
                    <a:srgbClr val="01C8DD"/>
                  </a:solidFill>
                </a:ln>
                <a:solidFill>
                  <a:srgbClr val="0070C0"/>
                </a:solidFill>
                <a:sym typeface="+mn-ea"/>
              </a:rPr>
              <a:t> </a:t>
            </a:r>
            <a:r>
              <a:rPr lang="en-US" altLang="zh-CN" sz="3600" dirty="0">
                <a:solidFill>
                  <a:schemeClr val="accent1"/>
                </a:solidFill>
                <a:effectLst>
                  <a:outerShdw blurRad="38100" dist="25400" dir="5400000" algn="ctr" rotWithShape="0">
                    <a:srgbClr val="6E747A">
                      <a:alpha val="43000"/>
                    </a:srgbClr>
                  </a:outerShdw>
                </a:effectLst>
                <a:sym typeface="+mn-ea"/>
              </a:rPr>
              <a:t>reen Pruduct,</a:t>
            </a:r>
            <a:r>
              <a:rPr lang="zh-CN" altLang="en-US" sz="3600" dirty="0">
                <a:solidFill>
                  <a:schemeClr val="accent1"/>
                </a:solidFill>
                <a:effectLst>
                  <a:outerShdw blurRad="38100" dist="25400" dir="5400000" algn="ctr" rotWithShape="0">
                    <a:srgbClr val="6E747A">
                      <a:alpha val="43000"/>
                    </a:srgbClr>
                  </a:outerShdw>
                </a:effectLst>
                <a:sym typeface="+mn-ea"/>
              </a:rPr>
              <a:t>环保产品</a:t>
            </a:r>
          </a:p>
        </p:txBody>
      </p:sp>
      <p:sp>
        <p:nvSpPr>
          <p:cNvPr id="5" name=" 219"/>
          <p:cNvSpPr/>
          <p:nvPr/>
        </p:nvSpPr>
        <p:spPr>
          <a:xfrm>
            <a:off x="97155" y="5207635"/>
            <a:ext cx="5925820" cy="809625"/>
          </a:xfrm>
          <a:prstGeom prst="flowChartAlternateProcess">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fontAlgn="auto">
              <a:spcBef>
                <a:spcPts val="0"/>
              </a:spcBef>
              <a:spcAft>
                <a:spcPts val="0"/>
              </a:spcAft>
              <a:defRPr/>
            </a:pPr>
            <a:r>
              <a:rPr lang="en-US" altLang="zh-CN" sz="3600" b="1" dirty="0">
                <a:ln w="9525">
                  <a:solidFill>
                    <a:srgbClr val="01C8DD"/>
                  </a:solidFill>
                  <a:prstDash val="solid"/>
                </a:ln>
                <a:solidFill>
                  <a:schemeClr val="accent5"/>
                </a:solidFill>
                <a:effectLst>
                  <a:outerShdw blurRad="12700" dist="38100" dir="2700000" algn="tl" rotWithShape="0">
                    <a:schemeClr val="accent5">
                      <a:lumMod val="60000"/>
                      <a:lumOff val="40000"/>
                    </a:schemeClr>
                  </a:outerShdw>
                </a:effectLst>
                <a:sym typeface="+mn-ea"/>
              </a:rPr>
              <a:t>P</a:t>
            </a:r>
            <a:r>
              <a:rPr lang="en-US" altLang="zh-CN" sz="3600" b="1" dirty="0">
                <a:ln>
                  <a:solidFill>
                    <a:srgbClr val="01C8DD"/>
                  </a:solidFill>
                </a:ln>
                <a:solidFill>
                  <a:srgbClr val="0070C0"/>
                </a:solidFill>
                <a:sym typeface="+mn-ea"/>
              </a:rPr>
              <a:t> </a:t>
            </a:r>
            <a:r>
              <a:rPr lang="en-US" altLang="zh-CN" sz="3600" dirty="0">
                <a:solidFill>
                  <a:schemeClr val="accent1"/>
                </a:solidFill>
                <a:effectLst>
                  <a:outerShdw blurRad="38100" dist="25400" dir="5400000" algn="ctr" rotWithShape="0">
                    <a:srgbClr val="6E747A">
                      <a:alpha val="43000"/>
                    </a:srgbClr>
                  </a:outerShdw>
                </a:effectLst>
                <a:sym typeface="+mn-ea"/>
              </a:rPr>
              <a:t>remium Quality,</a:t>
            </a:r>
            <a:r>
              <a:rPr lang="zh-CN" altLang="en-US" sz="3600" dirty="0">
                <a:solidFill>
                  <a:schemeClr val="accent1"/>
                </a:solidFill>
                <a:effectLst>
                  <a:outerShdw blurRad="38100" dist="25400" dir="5400000" algn="ctr" rotWithShape="0">
                    <a:srgbClr val="6E747A">
                      <a:alpha val="43000"/>
                    </a:srgbClr>
                  </a:outerShdw>
                </a:effectLst>
                <a:sym typeface="+mn-ea"/>
              </a:rPr>
              <a:t>卓越品质</a:t>
            </a:r>
          </a:p>
        </p:txBody>
      </p:sp>
      <p:sp>
        <p:nvSpPr>
          <p:cNvPr id="8" name="圆角矩形 7"/>
          <p:cNvSpPr/>
          <p:nvPr/>
        </p:nvSpPr>
        <p:spPr>
          <a:xfrm>
            <a:off x="6275705" y="3364865"/>
            <a:ext cx="4948555" cy="3005455"/>
          </a:xfrm>
          <a:prstGeom prst="roundRect">
            <a:avLst/>
          </a:prstGeom>
          <a:solidFill>
            <a:srgbClr val="F0F3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FFFFFF"/>
              </a:solidFill>
            </a:endParaRPr>
          </a:p>
        </p:txBody>
      </p:sp>
      <p:sp>
        <p:nvSpPr>
          <p:cNvPr id="9" name="文本框 8"/>
          <p:cNvSpPr txBox="1"/>
          <p:nvPr/>
        </p:nvSpPr>
        <p:spPr>
          <a:xfrm>
            <a:off x="6275705" y="2905125"/>
            <a:ext cx="5304155" cy="2399665"/>
          </a:xfrm>
          <a:prstGeom prst="rect">
            <a:avLst/>
          </a:prstGeom>
          <a:noFill/>
          <a:ln w="28575" cmpd="dbl">
            <a:solidFill>
              <a:schemeClr val="bg1"/>
            </a:solidFill>
            <a:prstDash val="solid"/>
          </a:ln>
        </p:spPr>
        <p:txBody>
          <a:bodyPr wrap="square" rtlCol="0">
            <a:spAutoFit/>
          </a:bodyPr>
          <a:lstStyle/>
          <a:p>
            <a:r>
              <a:rPr lang="en-US" altLang="zh-CN" sz="3000" b="1" dirty="0">
                <a:solidFill>
                  <a:srgbClr val="6A93C4"/>
                </a:solidFill>
                <a:sym typeface="+mn-ea"/>
              </a:rPr>
              <a:t>PGP </a:t>
            </a:r>
            <a:r>
              <a:rPr lang="zh-CN" altLang="en-US" sz="3000" b="1" dirty="0">
                <a:solidFill>
                  <a:srgbClr val="6A93C4"/>
                </a:solidFill>
                <a:sym typeface="+mn-ea"/>
              </a:rPr>
              <a:t>是上海添蓝拉链科技有限公司的注册商标，代表了</a:t>
            </a:r>
            <a:r>
              <a:rPr lang="en-US" altLang="zh-CN" sz="3000" b="1" dirty="0">
                <a:solidFill>
                  <a:srgbClr val="6A93C4"/>
                </a:solidFill>
                <a:sym typeface="+mn-ea"/>
              </a:rPr>
              <a:t>PGP</a:t>
            </a:r>
            <a:r>
              <a:rPr lang="zh-CN" altLang="en-US" sz="3000" b="1" dirty="0">
                <a:solidFill>
                  <a:srgbClr val="6A93C4"/>
                </a:solidFill>
                <a:sym typeface="+mn-ea"/>
              </a:rPr>
              <a:t>服务客人的经营理念，用专业的团队，为客人提供卓越品质的环保产品。</a:t>
            </a:r>
            <a:endParaRPr lang="en-US" altLang="zh-CN" sz="3000" b="1" dirty="0">
              <a:solidFill>
                <a:srgbClr val="6A93C4"/>
              </a:solidFill>
              <a:sym typeface="+mn-ea"/>
            </a:endParaRPr>
          </a:p>
        </p:txBody>
      </p:sp>
      <p:pic>
        <p:nvPicPr>
          <p:cNvPr id="3" name="图片 2" descr="路标"/>
          <p:cNvPicPr>
            <a:picLocks noChangeAspect="1"/>
          </p:cNvPicPr>
          <p:nvPr/>
        </p:nvPicPr>
        <p:blipFill>
          <a:blip r:embed="rId4"/>
          <a:stretch>
            <a:fillRect/>
          </a:stretch>
        </p:blipFill>
        <p:spPr>
          <a:xfrm>
            <a:off x="-20955" y="9525"/>
            <a:ext cx="12215495" cy="24263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arn(outVertical)">
                                      <p:cBhvr>
                                        <p:cTn id="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淘宝网Chenying0907出品 1"/>
          <p:cNvGrpSpPr/>
          <p:nvPr/>
        </p:nvGrpSpPr>
        <p:grpSpPr>
          <a:xfrm>
            <a:off x="178637" y="169858"/>
            <a:ext cx="3705868" cy="3259142"/>
            <a:chOff x="3392486" y="1165291"/>
            <a:chExt cx="5736833" cy="5045287"/>
          </a:xfrm>
        </p:grpSpPr>
        <p:pic>
          <p:nvPicPr>
            <p:cNvPr id="3" name="图片 2"/>
            <p:cNvPicPr>
              <a:picLocks noChangeAspect="1"/>
            </p:cNvPicPr>
            <p:nvPr/>
          </p:nvPicPr>
          <p:blipFill>
            <a:blip r:embed="rId4"/>
            <a:stretch>
              <a:fillRect/>
            </a:stretch>
          </p:blipFill>
          <p:spPr>
            <a:xfrm>
              <a:off x="3392486" y="4406005"/>
              <a:ext cx="5736833" cy="1804573"/>
            </a:xfrm>
            <a:prstGeom prst="rect">
              <a:avLst/>
            </a:prstGeom>
          </p:spPr>
        </p:pic>
        <p:sp>
          <p:nvSpPr>
            <p:cNvPr id="4" name="淘宝网Chenying0907出品 5619"/>
            <p:cNvSpPr/>
            <p:nvPr/>
          </p:nvSpPr>
          <p:spPr bwMode="auto">
            <a:xfrm>
              <a:off x="4628132" y="2901027"/>
              <a:ext cx="621387" cy="2839449"/>
            </a:xfrm>
            <a:custGeom>
              <a:avLst/>
              <a:gdLst>
                <a:gd name="T0" fmla="*/ 147 w 151"/>
                <a:gd name="T1" fmla="*/ 690 h 690"/>
                <a:gd name="T2" fmla="*/ 13 w 151"/>
                <a:gd name="T3" fmla="*/ 389 h 690"/>
                <a:gd name="T4" fmla="*/ 0 w 151"/>
                <a:gd name="T5" fmla="*/ 0 h 690"/>
                <a:gd name="T6" fmla="*/ 151 w 151"/>
                <a:gd name="T7" fmla="*/ 241 h 690"/>
                <a:gd name="T8" fmla="*/ 147 w 151"/>
                <a:gd name="T9" fmla="*/ 690 h 690"/>
              </a:gdLst>
              <a:ahLst/>
              <a:cxnLst>
                <a:cxn ang="0">
                  <a:pos x="T0" y="T1"/>
                </a:cxn>
                <a:cxn ang="0">
                  <a:pos x="T2" y="T3"/>
                </a:cxn>
                <a:cxn ang="0">
                  <a:pos x="T4" y="T5"/>
                </a:cxn>
                <a:cxn ang="0">
                  <a:pos x="T6" y="T7"/>
                </a:cxn>
                <a:cxn ang="0">
                  <a:pos x="T8" y="T9"/>
                </a:cxn>
              </a:cxnLst>
              <a:rect l="0" t="0" r="r" b="b"/>
              <a:pathLst>
                <a:path w="151" h="690">
                  <a:moveTo>
                    <a:pt x="147" y="690"/>
                  </a:moveTo>
                  <a:lnTo>
                    <a:pt x="13" y="389"/>
                  </a:lnTo>
                  <a:lnTo>
                    <a:pt x="0" y="0"/>
                  </a:lnTo>
                  <a:lnTo>
                    <a:pt x="151" y="241"/>
                  </a:lnTo>
                  <a:lnTo>
                    <a:pt x="147" y="690"/>
                  </a:lnTo>
                  <a:close/>
                </a:path>
              </a:pathLst>
            </a:custGeom>
            <a:solidFill>
              <a:srgbClr val="F7F7F7"/>
            </a:solidFill>
            <a:ln>
              <a:noFill/>
            </a:ln>
          </p:spPr>
          <p:txBody>
            <a:bodyPr vert="horz" wrap="square" lIns="91440" tIns="45720" rIns="91440" bIns="45720" numCol="1" anchor="t" anchorCtr="0" compatLnSpc="1"/>
            <a:lstStyle/>
            <a:p>
              <a:endParaRPr lang="zh-CN" altLang="en-US"/>
            </a:p>
          </p:txBody>
        </p:sp>
        <p:sp>
          <p:nvSpPr>
            <p:cNvPr id="5" name="淘宝网Chenying0907出品 5627"/>
            <p:cNvSpPr/>
            <p:nvPr/>
          </p:nvSpPr>
          <p:spPr bwMode="auto">
            <a:xfrm>
              <a:off x="4479241" y="2068614"/>
              <a:ext cx="2329169" cy="868296"/>
            </a:xfrm>
            <a:custGeom>
              <a:avLst/>
              <a:gdLst>
                <a:gd name="T0" fmla="*/ 52 w 566"/>
                <a:gd name="T1" fmla="*/ 211 h 211"/>
                <a:gd name="T2" fmla="*/ 0 w 566"/>
                <a:gd name="T3" fmla="*/ 41 h 211"/>
                <a:gd name="T4" fmla="*/ 485 w 566"/>
                <a:gd name="T5" fmla="*/ 0 h 211"/>
                <a:gd name="T6" fmla="*/ 566 w 566"/>
                <a:gd name="T7" fmla="*/ 155 h 211"/>
                <a:gd name="T8" fmla="*/ 52 w 566"/>
                <a:gd name="T9" fmla="*/ 211 h 211"/>
              </a:gdLst>
              <a:ahLst/>
              <a:cxnLst>
                <a:cxn ang="0">
                  <a:pos x="T0" y="T1"/>
                </a:cxn>
                <a:cxn ang="0">
                  <a:pos x="T2" y="T3"/>
                </a:cxn>
                <a:cxn ang="0">
                  <a:pos x="T4" y="T5"/>
                </a:cxn>
                <a:cxn ang="0">
                  <a:pos x="T6" y="T7"/>
                </a:cxn>
                <a:cxn ang="0">
                  <a:pos x="T8" y="T9"/>
                </a:cxn>
              </a:cxnLst>
              <a:rect l="0" t="0" r="r" b="b"/>
              <a:pathLst>
                <a:path w="566" h="211">
                  <a:moveTo>
                    <a:pt x="52" y="211"/>
                  </a:moveTo>
                  <a:lnTo>
                    <a:pt x="0" y="41"/>
                  </a:lnTo>
                  <a:lnTo>
                    <a:pt x="485" y="0"/>
                  </a:lnTo>
                  <a:lnTo>
                    <a:pt x="566" y="155"/>
                  </a:lnTo>
                  <a:lnTo>
                    <a:pt x="52" y="21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淘宝网Chenying0907出品 5631"/>
            <p:cNvSpPr/>
            <p:nvPr/>
          </p:nvSpPr>
          <p:spPr bwMode="auto">
            <a:xfrm>
              <a:off x="6776641" y="2242559"/>
              <a:ext cx="2234521" cy="1304502"/>
            </a:xfrm>
            <a:custGeom>
              <a:avLst/>
              <a:gdLst>
                <a:gd name="T0" fmla="*/ 0 w 543"/>
                <a:gd name="T1" fmla="*/ 109 h 317"/>
                <a:gd name="T2" fmla="*/ 230 w 543"/>
                <a:gd name="T3" fmla="*/ 0 h 317"/>
                <a:gd name="T4" fmla="*/ 543 w 543"/>
                <a:gd name="T5" fmla="*/ 182 h 317"/>
                <a:gd name="T6" fmla="*/ 264 w 543"/>
                <a:gd name="T7" fmla="*/ 317 h 317"/>
                <a:gd name="T8" fmla="*/ 0 w 543"/>
                <a:gd name="T9" fmla="*/ 109 h 317"/>
              </a:gdLst>
              <a:ahLst/>
              <a:cxnLst>
                <a:cxn ang="0">
                  <a:pos x="T0" y="T1"/>
                </a:cxn>
                <a:cxn ang="0">
                  <a:pos x="T2" y="T3"/>
                </a:cxn>
                <a:cxn ang="0">
                  <a:pos x="T4" y="T5"/>
                </a:cxn>
                <a:cxn ang="0">
                  <a:pos x="T6" y="T7"/>
                </a:cxn>
                <a:cxn ang="0">
                  <a:pos x="T8" y="T9"/>
                </a:cxn>
              </a:cxnLst>
              <a:rect l="0" t="0" r="r" b="b"/>
              <a:pathLst>
                <a:path w="543" h="317">
                  <a:moveTo>
                    <a:pt x="0" y="109"/>
                  </a:moveTo>
                  <a:lnTo>
                    <a:pt x="230" y="0"/>
                  </a:lnTo>
                  <a:lnTo>
                    <a:pt x="543" y="182"/>
                  </a:lnTo>
                  <a:lnTo>
                    <a:pt x="264" y="317"/>
                  </a:lnTo>
                  <a:lnTo>
                    <a:pt x="0" y="109"/>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淘宝网Chenying0907出品 5619"/>
            <p:cNvSpPr/>
            <p:nvPr/>
          </p:nvSpPr>
          <p:spPr bwMode="auto">
            <a:xfrm>
              <a:off x="4645530" y="2961587"/>
              <a:ext cx="621387" cy="2839451"/>
            </a:xfrm>
            <a:custGeom>
              <a:avLst/>
              <a:gdLst>
                <a:gd name="T0" fmla="*/ 147 w 151"/>
                <a:gd name="T1" fmla="*/ 690 h 690"/>
                <a:gd name="T2" fmla="*/ 13 w 151"/>
                <a:gd name="T3" fmla="*/ 389 h 690"/>
                <a:gd name="T4" fmla="*/ 0 w 151"/>
                <a:gd name="T5" fmla="*/ 0 h 690"/>
                <a:gd name="T6" fmla="*/ 151 w 151"/>
                <a:gd name="T7" fmla="*/ 241 h 690"/>
                <a:gd name="T8" fmla="*/ 147 w 151"/>
                <a:gd name="T9" fmla="*/ 690 h 690"/>
              </a:gdLst>
              <a:ahLst/>
              <a:cxnLst>
                <a:cxn ang="0">
                  <a:pos x="T0" y="T1"/>
                </a:cxn>
                <a:cxn ang="0">
                  <a:pos x="T2" y="T3"/>
                </a:cxn>
                <a:cxn ang="0">
                  <a:pos x="T4" y="T5"/>
                </a:cxn>
                <a:cxn ang="0">
                  <a:pos x="T6" y="T7"/>
                </a:cxn>
                <a:cxn ang="0">
                  <a:pos x="T8" y="T9"/>
                </a:cxn>
              </a:cxnLst>
              <a:rect l="0" t="0" r="r" b="b"/>
              <a:pathLst>
                <a:path w="151" h="690">
                  <a:moveTo>
                    <a:pt x="147" y="690"/>
                  </a:moveTo>
                  <a:lnTo>
                    <a:pt x="13" y="389"/>
                  </a:lnTo>
                  <a:lnTo>
                    <a:pt x="0" y="0"/>
                  </a:lnTo>
                  <a:lnTo>
                    <a:pt x="151" y="241"/>
                  </a:lnTo>
                  <a:lnTo>
                    <a:pt x="147" y="690"/>
                  </a:lnTo>
                  <a:close/>
                </a:path>
              </a:pathLst>
            </a:custGeom>
            <a:gradFill flip="none" rotWithShape="1">
              <a:gsLst>
                <a:gs pos="92000">
                  <a:schemeClr val="bg1">
                    <a:lumMod val="65000"/>
                    <a:alpha val="50000"/>
                  </a:schemeClr>
                </a:gs>
                <a:gs pos="40000">
                  <a:schemeClr val="bg1">
                    <a:alpha val="0"/>
                  </a:schemeClr>
                </a:gs>
                <a:gs pos="8000">
                  <a:schemeClr val="bg1">
                    <a:lumMod val="65000"/>
                    <a:alpha val="50000"/>
                  </a:schemeClr>
                </a:gs>
              </a:gsLst>
              <a:lin ang="0" scaled="0"/>
              <a:tileRect/>
            </a:gradFill>
            <a:ln>
              <a:noFill/>
            </a:ln>
          </p:spPr>
          <p:txBody>
            <a:bodyPr vert="horz" wrap="square" lIns="91440" tIns="45720" rIns="91440" bIns="45720" numCol="1" anchor="t" anchorCtr="0" compatLnSpc="1"/>
            <a:lstStyle/>
            <a:p>
              <a:endParaRPr lang="zh-CN" altLang="en-US"/>
            </a:p>
          </p:txBody>
        </p:sp>
        <p:sp>
          <p:nvSpPr>
            <p:cNvPr id="8" name="淘宝网Chenying0907出品 5623"/>
            <p:cNvSpPr/>
            <p:nvPr/>
          </p:nvSpPr>
          <p:spPr bwMode="auto">
            <a:xfrm>
              <a:off x="3536391" y="2622965"/>
              <a:ext cx="1757163" cy="1312730"/>
            </a:xfrm>
            <a:custGeom>
              <a:avLst/>
              <a:gdLst>
                <a:gd name="T0" fmla="*/ 178 w 178"/>
                <a:gd name="T1" fmla="*/ 131 h 132"/>
                <a:gd name="T2" fmla="*/ 119 w 178"/>
                <a:gd name="T3" fmla="*/ 30 h 132"/>
                <a:gd name="T4" fmla="*/ 0 w 178"/>
                <a:gd name="T5" fmla="*/ 0 h 132"/>
                <a:gd name="T6" fmla="*/ 31 w 178"/>
                <a:gd name="T7" fmla="*/ 98 h 132"/>
                <a:gd name="T8" fmla="*/ 177 w 178"/>
                <a:gd name="T9" fmla="*/ 131 h 132"/>
                <a:gd name="T10" fmla="*/ 178 w 178"/>
                <a:gd name="T11" fmla="*/ 132 h 132"/>
                <a:gd name="T12" fmla="*/ 178 w 178"/>
                <a:gd name="T13" fmla="*/ 131 h 132"/>
              </a:gdLst>
              <a:ahLst/>
              <a:cxnLst>
                <a:cxn ang="0">
                  <a:pos x="T0" y="T1"/>
                </a:cxn>
                <a:cxn ang="0">
                  <a:pos x="T2" y="T3"/>
                </a:cxn>
                <a:cxn ang="0">
                  <a:pos x="T4" y="T5"/>
                </a:cxn>
                <a:cxn ang="0">
                  <a:pos x="T6" y="T7"/>
                </a:cxn>
                <a:cxn ang="0">
                  <a:pos x="T8" y="T9"/>
                </a:cxn>
                <a:cxn ang="0">
                  <a:pos x="T10" y="T11"/>
                </a:cxn>
                <a:cxn ang="0">
                  <a:pos x="T12" y="T13"/>
                </a:cxn>
              </a:cxnLst>
              <a:rect l="0" t="0" r="r" b="b"/>
              <a:pathLst>
                <a:path w="178" h="132">
                  <a:moveTo>
                    <a:pt x="178" y="131"/>
                  </a:moveTo>
                  <a:cubicBezTo>
                    <a:pt x="119" y="30"/>
                    <a:pt x="119" y="30"/>
                    <a:pt x="119" y="30"/>
                  </a:cubicBezTo>
                  <a:cubicBezTo>
                    <a:pt x="0" y="0"/>
                    <a:pt x="0" y="0"/>
                    <a:pt x="0" y="0"/>
                  </a:cubicBezTo>
                  <a:cubicBezTo>
                    <a:pt x="31" y="98"/>
                    <a:pt x="31" y="98"/>
                    <a:pt x="31" y="98"/>
                  </a:cubicBezTo>
                  <a:cubicBezTo>
                    <a:pt x="31" y="98"/>
                    <a:pt x="176" y="130"/>
                    <a:pt x="177" y="131"/>
                  </a:cubicBezTo>
                  <a:cubicBezTo>
                    <a:pt x="178" y="131"/>
                    <a:pt x="178" y="132"/>
                    <a:pt x="178" y="132"/>
                  </a:cubicBezTo>
                  <a:lnTo>
                    <a:pt x="178" y="13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9" name="Group 5788"/>
            <p:cNvGrpSpPr>
              <a:grpSpLocks noChangeAspect="1"/>
            </p:cNvGrpSpPr>
            <p:nvPr/>
          </p:nvGrpSpPr>
          <p:grpSpPr bwMode="auto">
            <a:xfrm>
              <a:off x="4674924" y="3788296"/>
              <a:ext cx="571108" cy="1947511"/>
              <a:chOff x="2534" y="2472"/>
              <a:chExt cx="139" cy="474"/>
            </a:xfrm>
            <a:gradFill>
              <a:gsLst>
                <a:gs pos="100000">
                  <a:schemeClr val="bg1">
                    <a:alpha val="0"/>
                  </a:schemeClr>
                </a:gs>
                <a:gs pos="0">
                  <a:schemeClr val="bg1">
                    <a:lumMod val="65000"/>
                    <a:alpha val="32000"/>
                  </a:schemeClr>
                </a:gs>
              </a:gsLst>
              <a:lin ang="5400000" scaled="0"/>
            </a:gradFill>
          </p:grpSpPr>
          <p:sp>
            <p:nvSpPr>
              <p:cNvPr id="48" name="淘宝网Chenying0907出品 5789"/>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淘宝网Chenying0907出品 5790"/>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 name="Group 5638"/>
            <p:cNvGrpSpPr>
              <a:grpSpLocks noChangeAspect="1"/>
            </p:cNvGrpSpPr>
            <p:nvPr/>
          </p:nvGrpSpPr>
          <p:grpSpPr bwMode="auto">
            <a:xfrm>
              <a:off x="4702621" y="2696801"/>
              <a:ext cx="3176887" cy="1242773"/>
              <a:chOff x="3454" y="2010"/>
              <a:chExt cx="772" cy="302"/>
            </a:xfrm>
            <a:solidFill>
              <a:schemeClr val="bg1">
                <a:lumMod val="85000"/>
              </a:schemeClr>
            </a:solidFill>
          </p:grpSpPr>
          <p:sp>
            <p:nvSpPr>
              <p:cNvPr id="46" name="淘宝网Chenying0907出品 5639"/>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淘宝网Chenying0907出品 5640"/>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淘宝网Chenying0907出品 10"/>
            <p:cNvGrpSpPr/>
            <p:nvPr/>
          </p:nvGrpSpPr>
          <p:grpSpPr>
            <a:xfrm>
              <a:off x="4585523" y="1271914"/>
              <a:ext cx="4353645" cy="3457512"/>
              <a:chOff x="4585524" y="1271913"/>
              <a:chExt cx="4353648" cy="3457509"/>
            </a:xfrm>
          </p:grpSpPr>
          <p:grpSp>
            <p:nvGrpSpPr>
              <p:cNvPr id="18" name="淘宝网Chenying0907出品 17"/>
              <p:cNvGrpSpPr/>
              <p:nvPr/>
            </p:nvGrpSpPr>
            <p:grpSpPr>
              <a:xfrm>
                <a:off x="4585524" y="1778245"/>
                <a:ext cx="1411857" cy="2951177"/>
                <a:chOff x="4400552" y="1170243"/>
                <a:chExt cx="1411857" cy="2951180"/>
              </a:xfrm>
            </p:grpSpPr>
            <p:sp>
              <p:nvSpPr>
                <p:cNvPr id="40" name="淘宝网Chenying0907出品 5702"/>
                <p:cNvSpPr/>
                <p:nvPr/>
              </p:nvSpPr>
              <p:spPr bwMode="auto">
                <a:xfrm>
                  <a:off x="5450459" y="3873773"/>
                  <a:ext cx="361950" cy="247650"/>
                </a:xfrm>
                <a:custGeom>
                  <a:avLst/>
                  <a:gdLst>
                    <a:gd name="T0" fmla="*/ 39 w 39"/>
                    <a:gd name="T1" fmla="*/ 11 h 27"/>
                    <a:gd name="T2" fmla="*/ 39 w 39"/>
                    <a:gd name="T3" fmla="*/ 12 h 27"/>
                    <a:gd name="T4" fmla="*/ 38 w 39"/>
                    <a:gd name="T5" fmla="*/ 13 h 27"/>
                    <a:gd name="T6" fmla="*/ 31 w 39"/>
                    <a:gd name="T7" fmla="*/ 19 h 27"/>
                    <a:gd name="T8" fmla="*/ 30 w 39"/>
                    <a:gd name="T9" fmla="*/ 20 h 27"/>
                    <a:gd name="T10" fmla="*/ 29 w 39"/>
                    <a:gd name="T11" fmla="*/ 21 h 27"/>
                    <a:gd name="T12" fmla="*/ 19 w 39"/>
                    <a:gd name="T13" fmla="*/ 25 h 27"/>
                    <a:gd name="T14" fmla="*/ 17 w 39"/>
                    <a:gd name="T15" fmla="*/ 26 h 27"/>
                    <a:gd name="T16" fmla="*/ 16 w 39"/>
                    <a:gd name="T17" fmla="*/ 26 h 27"/>
                    <a:gd name="T18" fmla="*/ 7 w 39"/>
                    <a:gd name="T19" fmla="*/ 27 h 27"/>
                    <a:gd name="T20" fmla="*/ 6 w 39"/>
                    <a:gd name="T21" fmla="*/ 26 h 27"/>
                    <a:gd name="T22" fmla="*/ 5 w 39"/>
                    <a:gd name="T23" fmla="*/ 26 h 27"/>
                    <a:gd name="T24" fmla="*/ 0 w 39"/>
                    <a:gd name="T25" fmla="*/ 15 h 27"/>
                    <a:gd name="T26" fmla="*/ 11 w 39"/>
                    <a:gd name="T27" fmla="*/ 14 h 27"/>
                    <a:gd name="T28" fmla="*/ 11 w 39"/>
                    <a:gd name="T29" fmla="*/ 15 h 27"/>
                    <a:gd name="T30" fmla="*/ 12 w 39"/>
                    <a:gd name="T31" fmla="*/ 14 h 27"/>
                    <a:gd name="T32" fmla="*/ 26 w 39"/>
                    <a:gd name="T33" fmla="*/ 8 h 27"/>
                    <a:gd name="T34" fmla="*/ 26 w 39"/>
                    <a:gd name="T35" fmla="*/ 8 h 27"/>
                    <a:gd name="T36" fmla="*/ 34 w 39"/>
                    <a:gd name="T37" fmla="*/ 0 h 27"/>
                    <a:gd name="T38" fmla="*/ 39 w 39"/>
                    <a:gd name="T3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w="9525">
                  <a:noFill/>
                  <a:round/>
                </a:ln>
              </p:spPr>
              <p:txBody>
                <a:bodyPr vert="horz" wrap="square" lIns="91440" tIns="45720" rIns="91440" bIns="45720" numCol="1" anchor="t" anchorCtr="0" compatLnSpc="1"/>
                <a:lstStyle/>
                <a:p>
                  <a:endParaRPr lang="zh-CN" altLang="en-US">
                    <a:solidFill>
                      <a:srgbClr val="E87071"/>
                    </a:solidFill>
                  </a:endParaRPr>
                </a:p>
              </p:txBody>
            </p:sp>
            <p:sp>
              <p:nvSpPr>
                <p:cNvPr id="41" name="淘宝网Chenying0907出品 5704"/>
                <p:cNvSpPr/>
                <p:nvPr/>
              </p:nvSpPr>
              <p:spPr bwMode="auto">
                <a:xfrm>
                  <a:off x="4400552" y="1170243"/>
                  <a:ext cx="493713" cy="893763"/>
                </a:xfrm>
                <a:custGeom>
                  <a:avLst/>
                  <a:gdLst>
                    <a:gd name="T0" fmla="*/ 27 w 54"/>
                    <a:gd name="T1" fmla="*/ 95 h 96"/>
                    <a:gd name="T2" fmla="*/ 39 w 54"/>
                    <a:gd name="T3" fmla="*/ 90 h 96"/>
                    <a:gd name="T4" fmla="*/ 50 w 54"/>
                    <a:gd name="T5" fmla="*/ 85 h 96"/>
                    <a:gd name="T6" fmla="*/ 50 w 54"/>
                    <a:gd name="T7" fmla="*/ 67 h 96"/>
                    <a:gd name="T8" fmla="*/ 43 w 54"/>
                    <a:gd name="T9" fmla="*/ 51 h 96"/>
                    <a:gd name="T10" fmla="*/ 37 w 54"/>
                    <a:gd name="T11" fmla="*/ 41 h 96"/>
                    <a:gd name="T12" fmla="*/ 37 w 54"/>
                    <a:gd name="T13" fmla="*/ 41 h 96"/>
                    <a:gd name="T14" fmla="*/ 2 w 54"/>
                    <a:gd name="T15" fmla="*/ 1 h 96"/>
                    <a:gd name="T16" fmla="*/ 0 w 54"/>
                    <a:gd name="T17" fmla="*/ 0 h 96"/>
                    <a:gd name="T18" fmla="*/ 0 w 54"/>
                    <a:gd name="T19" fmla="*/ 2 h 96"/>
                    <a:gd name="T20" fmla="*/ 5 w 54"/>
                    <a:gd name="T21" fmla="*/ 56 h 96"/>
                    <a:gd name="T22" fmla="*/ 7 w 54"/>
                    <a:gd name="T23" fmla="*/ 66 h 96"/>
                    <a:gd name="T24" fmla="*/ 14 w 54"/>
                    <a:gd name="T25" fmla="*/ 82 h 96"/>
                    <a:gd name="T26" fmla="*/ 27 w 54"/>
                    <a:gd name="T27" fmla="*/ 95 h 96"/>
                    <a:gd name="connsiteX0" fmla="*/ 5000 w 9814"/>
                    <a:gd name="connsiteY0" fmla="*/ 9896 h 9909"/>
                    <a:gd name="connsiteX1" fmla="*/ 7222 w 9814"/>
                    <a:gd name="connsiteY1" fmla="*/ 9375 h 9909"/>
                    <a:gd name="connsiteX2" fmla="*/ 9259 w 9814"/>
                    <a:gd name="connsiteY2" fmla="*/ 8854 h 9909"/>
                    <a:gd name="connsiteX3" fmla="*/ 9259 w 9814"/>
                    <a:gd name="connsiteY3" fmla="*/ 6979 h 9909"/>
                    <a:gd name="connsiteX4" fmla="*/ 7963 w 9814"/>
                    <a:gd name="connsiteY4" fmla="*/ 5313 h 9909"/>
                    <a:gd name="connsiteX5" fmla="*/ 6852 w 9814"/>
                    <a:gd name="connsiteY5" fmla="*/ 4271 h 9909"/>
                    <a:gd name="connsiteX6" fmla="*/ 6852 w 9814"/>
                    <a:gd name="connsiteY6" fmla="*/ 4271 h 9909"/>
                    <a:gd name="connsiteX7" fmla="*/ 370 w 9814"/>
                    <a:gd name="connsiteY7" fmla="*/ 104 h 9909"/>
                    <a:gd name="connsiteX8" fmla="*/ 0 w 9814"/>
                    <a:gd name="connsiteY8" fmla="*/ 0 h 9909"/>
                    <a:gd name="connsiteX9" fmla="*/ 0 w 9814"/>
                    <a:gd name="connsiteY9" fmla="*/ 208 h 9909"/>
                    <a:gd name="connsiteX10" fmla="*/ 926 w 9814"/>
                    <a:gd name="connsiteY10" fmla="*/ 5833 h 9909"/>
                    <a:gd name="connsiteX11" fmla="*/ 1486 w 9814"/>
                    <a:gd name="connsiteY11" fmla="*/ 6875 h 9909"/>
                    <a:gd name="connsiteX12" fmla="*/ 2593 w 9814"/>
                    <a:gd name="connsiteY12" fmla="*/ 8542 h 9909"/>
                    <a:gd name="connsiteX13" fmla="*/ 5000 w 9814"/>
                    <a:gd name="connsiteY13" fmla="*/ 9896 h 9909"/>
                    <a:gd name="connsiteX0-1" fmla="*/ 5095 w 10001"/>
                    <a:gd name="connsiteY0-2" fmla="*/ 9987 h 10000"/>
                    <a:gd name="connsiteX1-3" fmla="*/ 7359 w 10001"/>
                    <a:gd name="connsiteY1-4" fmla="*/ 9461 h 10000"/>
                    <a:gd name="connsiteX2-5" fmla="*/ 9434 w 10001"/>
                    <a:gd name="connsiteY2-6" fmla="*/ 8935 h 10000"/>
                    <a:gd name="connsiteX3-7" fmla="*/ 9434 w 10001"/>
                    <a:gd name="connsiteY3-8" fmla="*/ 7043 h 10000"/>
                    <a:gd name="connsiteX4-9" fmla="*/ 8114 w 10001"/>
                    <a:gd name="connsiteY4-10" fmla="*/ 5362 h 10000"/>
                    <a:gd name="connsiteX5-11" fmla="*/ 6982 w 10001"/>
                    <a:gd name="connsiteY5-12" fmla="*/ 4310 h 10000"/>
                    <a:gd name="connsiteX6-13" fmla="*/ 6982 w 10001"/>
                    <a:gd name="connsiteY6-14" fmla="*/ 4310 h 10000"/>
                    <a:gd name="connsiteX7-15" fmla="*/ 377 w 10001"/>
                    <a:gd name="connsiteY7-16" fmla="*/ 105 h 10000"/>
                    <a:gd name="connsiteX8-17" fmla="*/ 0 w 10001"/>
                    <a:gd name="connsiteY8-18" fmla="*/ 0 h 10000"/>
                    <a:gd name="connsiteX9-19" fmla="*/ 0 w 10001"/>
                    <a:gd name="connsiteY9-20" fmla="*/ 210 h 10000"/>
                    <a:gd name="connsiteX10-21" fmla="*/ 944 w 10001"/>
                    <a:gd name="connsiteY10-22" fmla="*/ 5887 h 10000"/>
                    <a:gd name="connsiteX11-23" fmla="*/ 1514 w 10001"/>
                    <a:gd name="connsiteY11-24" fmla="*/ 6938 h 10000"/>
                    <a:gd name="connsiteX12-25" fmla="*/ 2739 w 10001"/>
                    <a:gd name="connsiteY12-26" fmla="*/ 8620 h 10000"/>
                    <a:gd name="connsiteX13-27" fmla="*/ 5095 w 10001"/>
                    <a:gd name="connsiteY13-28" fmla="*/ 9987 h 10000"/>
                    <a:gd name="connsiteX0-29" fmla="*/ 5168 w 10074"/>
                    <a:gd name="connsiteY0-30" fmla="*/ 10248 h 10261"/>
                    <a:gd name="connsiteX1-31" fmla="*/ 7432 w 10074"/>
                    <a:gd name="connsiteY1-32" fmla="*/ 9722 h 10261"/>
                    <a:gd name="connsiteX2-33" fmla="*/ 9507 w 10074"/>
                    <a:gd name="connsiteY2-34" fmla="*/ 9196 h 10261"/>
                    <a:gd name="connsiteX3-35" fmla="*/ 9507 w 10074"/>
                    <a:gd name="connsiteY3-36" fmla="*/ 7304 h 10261"/>
                    <a:gd name="connsiteX4-37" fmla="*/ 8187 w 10074"/>
                    <a:gd name="connsiteY4-38" fmla="*/ 5623 h 10261"/>
                    <a:gd name="connsiteX5-39" fmla="*/ 7055 w 10074"/>
                    <a:gd name="connsiteY5-40" fmla="*/ 4571 h 10261"/>
                    <a:gd name="connsiteX6-41" fmla="*/ 7055 w 10074"/>
                    <a:gd name="connsiteY6-42" fmla="*/ 4571 h 10261"/>
                    <a:gd name="connsiteX7-43" fmla="*/ 450 w 10074"/>
                    <a:gd name="connsiteY7-44" fmla="*/ 366 h 10261"/>
                    <a:gd name="connsiteX8-45" fmla="*/ 73 w 10074"/>
                    <a:gd name="connsiteY8-46" fmla="*/ 261 h 10261"/>
                    <a:gd name="connsiteX9-47" fmla="*/ 73 w 10074"/>
                    <a:gd name="connsiteY9-48" fmla="*/ 471 h 10261"/>
                    <a:gd name="connsiteX10-49" fmla="*/ 1066 w 10074"/>
                    <a:gd name="connsiteY10-50" fmla="*/ 6039 h 10261"/>
                    <a:gd name="connsiteX11-51" fmla="*/ 1587 w 10074"/>
                    <a:gd name="connsiteY11-52" fmla="*/ 7199 h 10261"/>
                    <a:gd name="connsiteX12-53" fmla="*/ 2812 w 10074"/>
                    <a:gd name="connsiteY12-54" fmla="*/ 8881 h 10261"/>
                    <a:gd name="connsiteX13-55" fmla="*/ 5168 w 10074"/>
                    <a:gd name="connsiteY13-56" fmla="*/ 10248 h 10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7055" y="4571"/>
                      </a:ln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p:spPr>
              <p:txBody>
                <a:bodyPr vert="horz" wrap="square" lIns="91440" tIns="45720" rIns="91440" bIns="45720" numCol="1" anchor="t" anchorCtr="0" compatLnSpc="1"/>
                <a:lstStyle/>
                <a:p>
                  <a:endParaRPr lang="zh-CN" altLang="en-US" dirty="0"/>
                </a:p>
              </p:txBody>
            </p:sp>
            <p:sp>
              <p:nvSpPr>
                <p:cNvPr id="42" name="淘宝网Chenying0907出品 5715"/>
                <p:cNvSpPr/>
                <p:nvPr/>
              </p:nvSpPr>
              <p:spPr bwMode="auto">
                <a:xfrm>
                  <a:off x="4476484" y="1752667"/>
                  <a:ext cx="1084263" cy="2273301"/>
                </a:xfrm>
                <a:custGeom>
                  <a:avLst/>
                  <a:gdLst>
                    <a:gd name="T0" fmla="*/ 105 w 117"/>
                    <a:gd name="T1" fmla="*/ 248 h 248"/>
                    <a:gd name="T2" fmla="*/ 1 w 117"/>
                    <a:gd name="T3" fmla="*/ 8 h 248"/>
                    <a:gd name="T4" fmla="*/ 3 w 117"/>
                    <a:gd name="T5" fmla="*/ 2 h 248"/>
                    <a:gd name="T6" fmla="*/ 13 w 117"/>
                    <a:gd name="T7" fmla="*/ 5 h 248"/>
                    <a:gd name="T8" fmla="*/ 117 w 117"/>
                    <a:gd name="T9" fmla="*/ 247 h 248"/>
                    <a:gd name="T10" fmla="*/ 105 w 117"/>
                    <a:gd name="T11" fmla="*/ 248 h 248"/>
                  </a:gdLst>
                  <a:ahLst/>
                  <a:cxnLst>
                    <a:cxn ang="0">
                      <a:pos x="T0" y="T1"/>
                    </a:cxn>
                    <a:cxn ang="0">
                      <a:pos x="T2" y="T3"/>
                    </a:cxn>
                    <a:cxn ang="0">
                      <a:pos x="T4" y="T5"/>
                    </a:cxn>
                    <a:cxn ang="0">
                      <a:pos x="T6" y="T7"/>
                    </a:cxn>
                    <a:cxn ang="0">
                      <a:pos x="T8" y="T9"/>
                    </a:cxn>
                    <a:cxn ang="0">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E3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淘宝网Chenying0907出品 5716"/>
                <p:cNvSpPr/>
                <p:nvPr/>
              </p:nvSpPr>
              <p:spPr bwMode="auto">
                <a:xfrm>
                  <a:off x="4713020" y="1641541"/>
                  <a:ext cx="1055688" cy="2328864"/>
                </a:xfrm>
                <a:custGeom>
                  <a:avLst/>
                  <a:gdLst>
                    <a:gd name="T0" fmla="*/ 105 w 114"/>
                    <a:gd name="T1" fmla="*/ 254 h 254"/>
                    <a:gd name="T2" fmla="*/ 0 w 114"/>
                    <a:gd name="T3" fmla="*/ 12 h 254"/>
                    <a:gd name="T4" fmla="*/ 6 w 114"/>
                    <a:gd name="T5" fmla="*/ 2 h 254"/>
                    <a:gd name="T6" fmla="*/ 11 w 114"/>
                    <a:gd name="T7" fmla="*/ 5 h 254"/>
                    <a:gd name="T8" fmla="*/ 114 w 114"/>
                    <a:gd name="T9" fmla="*/ 245 h 254"/>
                    <a:gd name="T10" fmla="*/ 105 w 114"/>
                    <a:gd name="T11" fmla="*/ 254 h 254"/>
                  </a:gdLst>
                  <a:ahLst/>
                  <a:cxnLst>
                    <a:cxn ang="0">
                      <a:pos x="T0" y="T1"/>
                    </a:cxn>
                    <a:cxn ang="0">
                      <a:pos x="T2" y="T3"/>
                    </a:cxn>
                    <a:cxn ang="0">
                      <a:pos x="T4" y="T5"/>
                    </a:cxn>
                    <a:cxn ang="0">
                      <a:pos x="T6" y="T7"/>
                    </a:cxn>
                    <a:cxn ang="0">
                      <a:pos x="T8" y="T9"/>
                    </a:cxn>
                    <a:cxn ang="0">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E3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淘宝网Chenying0907出品 5717"/>
                <p:cNvSpPr/>
                <p:nvPr/>
              </p:nvSpPr>
              <p:spPr bwMode="auto">
                <a:xfrm>
                  <a:off x="4597132" y="1733617"/>
                  <a:ext cx="1093788" cy="2282828"/>
                </a:xfrm>
                <a:custGeom>
                  <a:avLst/>
                  <a:gdLst>
                    <a:gd name="T0" fmla="*/ 104 w 118"/>
                    <a:gd name="T1" fmla="*/ 249 h 249"/>
                    <a:gd name="T2" fmla="*/ 1 w 118"/>
                    <a:gd name="T3" fmla="*/ 10 h 249"/>
                    <a:gd name="T4" fmla="*/ 5 w 118"/>
                    <a:gd name="T5" fmla="*/ 2 h 249"/>
                    <a:gd name="T6" fmla="*/ 14 w 118"/>
                    <a:gd name="T7" fmla="*/ 4 h 249"/>
                    <a:gd name="T8" fmla="*/ 118 w 118"/>
                    <a:gd name="T9" fmla="*/ 244 h 249"/>
                    <a:gd name="T10" fmla="*/ 104 w 118"/>
                    <a:gd name="T11" fmla="*/ 249 h 249"/>
                  </a:gdLst>
                  <a:ahLst/>
                  <a:cxnLst>
                    <a:cxn ang="0">
                      <a:pos x="T0" y="T1"/>
                    </a:cxn>
                    <a:cxn ang="0">
                      <a:pos x="T2" y="T3"/>
                    </a:cxn>
                    <a:cxn ang="0">
                      <a:pos x="T4" y="T5"/>
                    </a:cxn>
                    <a:cxn ang="0">
                      <a:pos x="T6" y="T7"/>
                    </a:cxn>
                    <a:cxn ang="0">
                      <a:pos x="T8" y="T9"/>
                    </a:cxn>
                    <a:cxn ang="0">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E870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淘宝网Chenying0907出品 5703"/>
                <p:cNvSpPr/>
                <p:nvPr/>
              </p:nvSpPr>
              <p:spPr bwMode="auto">
                <a:xfrm>
                  <a:off x="4405578" y="1186854"/>
                  <a:ext cx="189438" cy="312121"/>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grpSp>
            <p:nvGrpSpPr>
              <p:cNvPr id="19" name="淘宝网Chenying0907出品 18"/>
              <p:cNvGrpSpPr/>
              <p:nvPr/>
            </p:nvGrpSpPr>
            <p:grpSpPr>
              <a:xfrm rot="781172">
                <a:off x="5242049" y="1323326"/>
                <a:ext cx="1411857" cy="2951177"/>
                <a:chOff x="4400552" y="1170242"/>
                <a:chExt cx="1411857" cy="2951181"/>
              </a:xfrm>
            </p:grpSpPr>
            <p:sp>
              <p:nvSpPr>
                <p:cNvPr id="34" name="淘宝网Chenying0907出品 5702"/>
                <p:cNvSpPr/>
                <p:nvPr/>
              </p:nvSpPr>
              <p:spPr bwMode="auto">
                <a:xfrm>
                  <a:off x="5450459" y="3873773"/>
                  <a:ext cx="361950" cy="247650"/>
                </a:xfrm>
                <a:custGeom>
                  <a:avLst/>
                  <a:gdLst>
                    <a:gd name="T0" fmla="*/ 39 w 39"/>
                    <a:gd name="T1" fmla="*/ 11 h 27"/>
                    <a:gd name="T2" fmla="*/ 39 w 39"/>
                    <a:gd name="T3" fmla="*/ 12 h 27"/>
                    <a:gd name="T4" fmla="*/ 38 w 39"/>
                    <a:gd name="T5" fmla="*/ 13 h 27"/>
                    <a:gd name="T6" fmla="*/ 31 w 39"/>
                    <a:gd name="T7" fmla="*/ 19 h 27"/>
                    <a:gd name="T8" fmla="*/ 30 w 39"/>
                    <a:gd name="T9" fmla="*/ 20 h 27"/>
                    <a:gd name="T10" fmla="*/ 29 w 39"/>
                    <a:gd name="T11" fmla="*/ 21 h 27"/>
                    <a:gd name="T12" fmla="*/ 19 w 39"/>
                    <a:gd name="T13" fmla="*/ 25 h 27"/>
                    <a:gd name="T14" fmla="*/ 17 w 39"/>
                    <a:gd name="T15" fmla="*/ 26 h 27"/>
                    <a:gd name="T16" fmla="*/ 16 w 39"/>
                    <a:gd name="T17" fmla="*/ 26 h 27"/>
                    <a:gd name="T18" fmla="*/ 7 w 39"/>
                    <a:gd name="T19" fmla="*/ 27 h 27"/>
                    <a:gd name="T20" fmla="*/ 6 w 39"/>
                    <a:gd name="T21" fmla="*/ 26 h 27"/>
                    <a:gd name="T22" fmla="*/ 5 w 39"/>
                    <a:gd name="T23" fmla="*/ 26 h 27"/>
                    <a:gd name="T24" fmla="*/ 0 w 39"/>
                    <a:gd name="T25" fmla="*/ 15 h 27"/>
                    <a:gd name="T26" fmla="*/ 11 w 39"/>
                    <a:gd name="T27" fmla="*/ 14 h 27"/>
                    <a:gd name="T28" fmla="*/ 11 w 39"/>
                    <a:gd name="T29" fmla="*/ 15 h 27"/>
                    <a:gd name="T30" fmla="*/ 12 w 39"/>
                    <a:gd name="T31" fmla="*/ 14 h 27"/>
                    <a:gd name="T32" fmla="*/ 26 w 39"/>
                    <a:gd name="T33" fmla="*/ 8 h 27"/>
                    <a:gd name="T34" fmla="*/ 26 w 39"/>
                    <a:gd name="T35" fmla="*/ 8 h 27"/>
                    <a:gd name="T36" fmla="*/ 34 w 39"/>
                    <a:gd name="T37" fmla="*/ 0 h 27"/>
                    <a:gd name="T38" fmla="*/ 39 w 39"/>
                    <a:gd name="T3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w="9525">
                  <a:noFill/>
                  <a:round/>
                </a:ln>
              </p:spPr>
              <p:txBody>
                <a:bodyPr vert="horz" wrap="square" lIns="91440" tIns="45720" rIns="91440" bIns="45720" numCol="1" anchor="t" anchorCtr="0" compatLnSpc="1"/>
                <a:lstStyle/>
                <a:p>
                  <a:endParaRPr lang="zh-CN" altLang="en-US">
                    <a:solidFill>
                      <a:srgbClr val="E87071"/>
                    </a:solidFill>
                  </a:endParaRPr>
                </a:p>
              </p:txBody>
            </p:sp>
            <p:sp>
              <p:nvSpPr>
                <p:cNvPr id="35" name="淘宝网Chenying0907出品 5704"/>
                <p:cNvSpPr/>
                <p:nvPr/>
              </p:nvSpPr>
              <p:spPr bwMode="auto">
                <a:xfrm>
                  <a:off x="4400552" y="1170242"/>
                  <a:ext cx="493713" cy="893764"/>
                </a:xfrm>
                <a:custGeom>
                  <a:avLst/>
                  <a:gdLst>
                    <a:gd name="T0" fmla="*/ 27 w 54"/>
                    <a:gd name="T1" fmla="*/ 95 h 96"/>
                    <a:gd name="T2" fmla="*/ 39 w 54"/>
                    <a:gd name="T3" fmla="*/ 90 h 96"/>
                    <a:gd name="T4" fmla="*/ 50 w 54"/>
                    <a:gd name="T5" fmla="*/ 85 h 96"/>
                    <a:gd name="T6" fmla="*/ 50 w 54"/>
                    <a:gd name="T7" fmla="*/ 67 h 96"/>
                    <a:gd name="T8" fmla="*/ 43 w 54"/>
                    <a:gd name="T9" fmla="*/ 51 h 96"/>
                    <a:gd name="T10" fmla="*/ 37 w 54"/>
                    <a:gd name="T11" fmla="*/ 41 h 96"/>
                    <a:gd name="T12" fmla="*/ 37 w 54"/>
                    <a:gd name="T13" fmla="*/ 41 h 96"/>
                    <a:gd name="T14" fmla="*/ 2 w 54"/>
                    <a:gd name="T15" fmla="*/ 1 h 96"/>
                    <a:gd name="T16" fmla="*/ 0 w 54"/>
                    <a:gd name="T17" fmla="*/ 0 h 96"/>
                    <a:gd name="T18" fmla="*/ 0 w 54"/>
                    <a:gd name="T19" fmla="*/ 2 h 96"/>
                    <a:gd name="T20" fmla="*/ 5 w 54"/>
                    <a:gd name="T21" fmla="*/ 56 h 96"/>
                    <a:gd name="T22" fmla="*/ 7 w 54"/>
                    <a:gd name="T23" fmla="*/ 66 h 96"/>
                    <a:gd name="T24" fmla="*/ 14 w 54"/>
                    <a:gd name="T25" fmla="*/ 82 h 96"/>
                    <a:gd name="T26" fmla="*/ 27 w 54"/>
                    <a:gd name="T27" fmla="*/ 95 h 96"/>
                    <a:gd name="connsiteX0" fmla="*/ 5000 w 9814"/>
                    <a:gd name="connsiteY0" fmla="*/ 9896 h 9909"/>
                    <a:gd name="connsiteX1" fmla="*/ 7222 w 9814"/>
                    <a:gd name="connsiteY1" fmla="*/ 9375 h 9909"/>
                    <a:gd name="connsiteX2" fmla="*/ 9259 w 9814"/>
                    <a:gd name="connsiteY2" fmla="*/ 8854 h 9909"/>
                    <a:gd name="connsiteX3" fmla="*/ 9259 w 9814"/>
                    <a:gd name="connsiteY3" fmla="*/ 6979 h 9909"/>
                    <a:gd name="connsiteX4" fmla="*/ 7963 w 9814"/>
                    <a:gd name="connsiteY4" fmla="*/ 5313 h 9909"/>
                    <a:gd name="connsiteX5" fmla="*/ 6852 w 9814"/>
                    <a:gd name="connsiteY5" fmla="*/ 4271 h 9909"/>
                    <a:gd name="connsiteX6" fmla="*/ 6852 w 9814"/>
                    <a:gd name="connsiteY6" fmla="*/ 4271 h 9909"/>
                    <a:gd name="connsiteX7" fmla="*/ 370 w 9814"/>
                    <a:gd name="connsiteY7" fmla="*/ 104 h 9909"/>
                    <a:gd name="connsiteX8" fmla="*/ 0 w 9814"/>
                    <a:gd name="connsiteY8" fmla="*/ 0 h 9909"/>
                    <a:gd name="connsiteX9" fmla="*/ 0 w 9814"/>
                    <a:gd name="connsiteY9" fmla="*/ 208 h 9909"/>
                    <a:gd name="connsiteX10" fmla="*/ 926 w 9814"/>
                    <a:gd name="connsiteY10" fmla="*/ 5833 h 9909"/>
                    <a:gd name="connsiteX11" fmla="*/ 1486 w 9814"/>
                    <a:gd name="connsiteY11" fmla="*/ 6875 h 9909"/>
                    <a:gd name="connsiteX12" fmla="*/ 2593 w 9814"/>
                    <a:gd name="connsiteY12" fmla="*/ 8542 h 9909"/>
                    <a:gd name="connsiteX13" fmla="*/ 5000 w 9814"/>
                    <a:gd name="connsiteY13" fmla="*/ 9896 h 9909"/>
                    <a:gd name="connsiteX0-1" fmla="*/ 5095 w 10001"/>
                    <a:gd name="connsiteY0-2" fmla="*/ 9987 h 10000"/>
                    <a:gd name="connsiteX1-3" fmla="*/ 7359 w 10001"/>
                    <a:gd name="connsiteY1-4" fmla="*/ 9461 h 10000"/>
                    <a:gd name="connsiteX2-5" fmla="*/ 9434 w 10001"/>
                    <a:gd name="connsiteY2-6" fmla="*/ 8935 h 10000"/>
                    <a:gd name="connsiteX3-7" fmla="*/ 9434 w 10001"/>
                    <a:gd name="connsiteY3-8" fmla="*/ 7043 h 10000"/>
                    <a:gd name="connsiteX4-9" fmla="*/ 8114 w 10001"/>
                    <a:gd name="connsiteY4-10" fmla="*/ 5362 h 10000"/>
                    <a:gd name="connsiteX5-11" fmla="*/ 6982 w 10001"/>
                    <a:gd name="connsiteY5-12" fmla="*/ 4310 h 10000"/>
                    <a:gd name="connsiteX6-13" fmla="*/ 6982 w 10001"/>
                    <a:gd name="connsiteY6-14" fmla="*/ 4310 h 10000"/>
                    <a:gd name="connsiteX7-15" fmla="*/ 377 w 10001"/>
                    <a:gd name="connsiteY7-16" fmla="*/ 105 h 10000"/>
                    <a:gd name="connsiteX8-17" fmla="*/ 0 w 10001"/>
                    <a:gd name="connsiteY8-18" fmla="*/ 0 h 10000"/>
                    <a:gd name="connsiteX9-19" fmla="*/ 0 w 10001"/>
                    <a:gd name="connsiteY9-20" fmla="*/ 210 h 10000"/>
                    <a:gd name="connsiteX10-21" fmla="*/ 944 w 10001"/>
                    <a:gd name="connsiteY10-22" fmla="*/ 5887 h 10000"/>
                    <a:gd name="connsiteX11-23" fmla="*/ 1514 w 10001"/>
                    <a:gd name="connsiteY11-24" fmla="*/ 6938 h 10000"/>
                    <a:gd name="connsiteX12-25" fmla="*/ 2739 w 10001"/>
                    <a:gd name="connsiteY12-26" fmla="*/ 8620 h 10000"/>
                    <a:gd name="connsiteX13-27" fmla="*/ 5095 w 10001"/>
                    <a:gd name="connsiteY13-28" fmla="*/ 9987 h 10000"/>
                    <a:gd name="connsiteX0-29" fmla="*/ 5168 w 10074"/>
                    <a:gd name="connsiteY0-30" fmla="*/ 10248 h 10261"/>
                    <a:gd name="connsiteX1-31" fmla="*/ 7432 w 10074"/>
                    <a:gd name="connsiteY1-32" fmla="*/ 9722 h 10261"/>
                    <a:gd name="connsiteX2-33" fmla="*/ 9507 w 10074"/>
                    <a:gd name="connsiteY2-34" fmla="*/ 9196 h 10261"/>
                    <a:gd name="connsiteX3-35" fmla="*/ 9507 w 10074"/>
                    <a:gd name="connsiteY3-36" fmla="*/ 7304 h 10261"/>
                    <a:gd name="connsiteX4-37" fmla="*/ 8187 w 10074"/>
                    <a:gd name="connsiteY4-38" fmla="*/ 5623 h 10261"/>
                    <a:gd name="connsiteX5-39" fmla="*/ 7055 w 10074"/>
                    <a:gd name="connsiteY5-40" fmla="*/ 4571 h 10261"/>
                    <a:gd name="connsiteX6-41" fmla="*/ 7055 w 10074"/>
                    <a:gd name="connsiteY6-42" fmla="*/ 4571 h 10261"/>
                    <a:gd name="connsiteX7-43" fmla="*/ 450 w 10074"/>
                    <a:gd name="connsiteY7-44" fmla="*/ 366 h 10261"/>
                    <a:gd name="connsiteX8-45" fmla="*/ 73 w 10074"/>
                    <a:gd name="connsiteY8-46" fmla="*/ 261 h 10261"/>
                    <a:gd name="connsiteX9-47" fmla="*/ 73 w 10074"/>
                    <a:gd name="connsiteY9-48" fmla="*/ 471 h 10261"/>
                    <a:gd name="connsiteX10-49" fmla="*/ 1066 w 10074"/>
                    <a:gd name="connsiteY10-50" fmla="*/ 6039 h 10261"/>
                    <a:gd name="connsiteX11-51" fmla="*/ 1587 w 10074"/>
                    <a:gd name="connsiteY11-52" fmla="*/ 7199 h 10261"/>
                    <a:gd name="connsiteX12-53" fmla="*/ 2812 w 10074"/>
                    <a:gd name="connsiteY12-54" fmla="*/ 8881 h 10261"/>
                    <a:gd name="connsiteX13-55" fmla="*/ 5168 w 10074"/>
                    <a:gd name="connsiteY13-56" fmla="*/ 10248 h 10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7055" y="4571"/>
                      </a:ln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p:spPr>
              <p:txBody>
                <a:bodyPr vert="horz" wrap="square" lIns="91440" tIns="45720" rIns="91440" bIns="45720" numCol="1" anchor="t" anchorCtr="0" compatLnSpc="1"/>
                <a:lstStyle/>
                <a:p>
                  <a:endParaRPr lang="zh-CN" altLang="en-US" dirty="0"/>
                </a:p>
              </p:txBody>
            </p:sp>
            <p:sp>
              <p:nvSpPr>
                <p:cNvPr id="36" name="淘宝网Chenying0907出品 5715"/>
                <p:cNvSpPr/>
                <p:nvPr/>
              </p:nvSpPr>
              <p:spPr bwMode="auto">
                <a:xfrm>
                  <a:off x="4476483" y="1752666"/>
                  <a:ext cx="1084263" cy="2273302"/>
                </a:xfrm>
                <a:custGeom>
                  <a:avLst/>
                  <a:gdLst>
                    <a:gd name="T0" fmla="*/ 105 w 117"/>
                    <a:gd name="T1" fmla="*/ 248 h 248"/>
                    <a:gd name="T2" fmla="*/ 1 w 117"/>
                    <a:gd name="T3" fmla="*/ 8 h 248"/>
                    <a:gd name="T4" fmla="*/ 3 w 117"/>
                    <a:gd name="T5" fmla="*/ 2 h 248"/>
                    <a:gd name="T6" fmla="*/ 13 w 117"/>
                    <a:gd name="T7" fmla="*/ 5 h 248"/>
                    <a:gd name="T8" fmla="*/ 117 w 117"/>
                    <a:gd name="T9" fmla="*/ 247 h 248"/>
                    <a:gd name="T10" fmla="*/ 105 w 117"/>
                    <a:gd name="T11" fmla="*/ 248 h 248"/>
                  </a:gdLst>
                  <a:ahLst/>
                  <a:cxnLst>
                    <a:cxn ang="0">
                      <a:pos x="T0" y="T1"/>
                    </a:cxn>
                    <a:cxn ang="0">
                      <a:pos x="T2" y="T3"/>
                    </a:cxn>
                    <a:cxn ang="0">
                      <a:pos x="T4" y="T5"/>
                    </a:cxn>
                    <a:cxn ang="0">
                      <a:pos x="T6" y="T7"/>
                    </a:cxn>
                    <a:cxn ang="0">
                      <a:pos x="T8" y="T9"/>
                    </a:cxn>
                    <a:cxn ang="0">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018B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淘宝网Chenying0907出品 5716"/>
                <p:cNvSpPr/>
                <p:nvPr/>
              </p:nvSpPr>
              <p:spPr bwMode="auto">
                <a:xfrm>
                  <a:off x="4713021" y="1641541"/>
                  <a:ext cx="1055688" cy="2328865"/>
                </a:xfrm>
                <a:custGeom>
                  <a:avLst/>
                  <a:gdLst>
                    <a:gd name="T0" fmla="*/ 105 w 114"/>
                    <a:gd name="T1" fmla="*/ 254 h 254"/>
                    <a:gd name="T2" fmla="*/ 0 w 114"/>
                    <a:gd name="T3" fmla="*/ 12 h 254"/>
                    <a:gd name="T4" fmla="*/ 6 w 114"/>
                    <a:gd name="T5" fmla="*/ 2 h 254"/>
                    <a:gd name="T6" fmla="*/ 11 w 114"/>
                    <a:gd name="T7" fmla="*/ 5 h 254"/>
                    <a:gd name="T8" fmla="*/ 114 w 114"/>
                    <a:gd name="T9" fmla="*/ 245 h 254"/>
                    <a:gd name="T10" fmla="*/ 105 w 114"/>
                    <a:gd name="T11" fmla="*/ 254 h 254"/>
                  </a:gdLst>
                  <a:ahLst/>
                  <a:cxnLst>
                    <a:cxn ang="0">
                      <a:pos x="T0" y="T1"/>
                    </a:cxn>
                    <a:cxn ang="0">
                      <a:pos x="T2" y="T3"/>
                    </a:cxn>
                    <a:cxn ang="0">
                      <a:pos x="T4" y="T5"/>
                    </a:cxn>
                    <a:cxn ang="0">
                      <a:pos x="T6" y="T7"/>
                    </a:cxn>
                    <a:cxn ang="0">
                      <a:pos x="T8" y="T9"/>
                    </a:cxn>
                    <a:cxn ang="0">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018B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淘宝网Chenying0907出品 5717"/>
                <p:cNvSpPr/>
                <p:nvPr/>
              </p:nvSpPr>
              <p:spPr bwMode="auto">
                <a:xfrm>
                  <a:off x="4597132" y="1733617"/>
                  <a:ext cx="1093788" cy="2282828"/>
                </a:xfrm>
                <a:custGeom>
                  <a:avLst/>
                  <a:gdLst>
                    <a:gd name="T0" fmla="*/ 104 w 118"/>
                    <a:gd name="T1" fmla="*/ 249 h 249"/>
                    <a:gd name="T2" fmla="*/ 1 w 118"/>
                    <a:gd name="T3" fmla="*/ 10 h 249"/>
                    <a:gd name="T4" fmla="*/ 5 w 118"/>
                    <a:gd name="T5" fmla="*/ 2 h 249"/>
                    <a:gd name="T6" fmla="*/ 14 w 118"/>
                    <a:gd name="T7" fmla="*/ 4 h 249"/>
                    <a:gd name="T8" fmla="*/ 118 w 118"/>
                    <a:gd name="T9" fmla="*/ 244 h 249"/>
                    <a:gd name="T10" fmla="*/ 104 w 118"/>
                    <a:gd name="T11" fmla="*/ 249 h 249"/>
                  </a:gdLst>
                  <a:ahLst/>
                  <a:cxnLst>
                    <a:cxn ang="0">
                      <a:pos x="T0" y="T1"/>
                    </a:cxn>
                    <a:cxn ang="0">
                      <a:pos x="T2" y="T3"/>
                    </a:cxn>
                    <a:cxn ang="0">
                      <a:pos x="T4" y="T5"/>
                    </a:cxn>
                    <a:cxn ang="0">
                      <a:pos x="T6" y="T7"/>
                    </a:cxn>
                    <a:cxn ang="0">
                      <a:pos x="T8" y="T9"/>
                    </a:cxn>
                    <a:cxn ang="0">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淘宝网Chenying0907出品 5703"/>
                <p:cNvSpPr/>
                <p:nvPr/>
              </p:nvSpPr>
              <p:spPr bwMode="auto">
                <a:xfrm>
                  <a:off x="4405578" y="1186853"/>
                  <a:ext cx="189438" cy="312121"/>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grpSp>
            <p:nvGrpSpPr>
              <p:cNvPr id="20" name="淘宝网Chenying0907出品 19"/>
              <p:cNvGrpSpPr/>
              <p:nvPr/>
            </p:nvGrpSpPr>
            <p:grpSpPr>
              <a:xfrm rot="1701895">
                <a:off x="6140258" y="1271913"/>
                <a:ext cx="1411857" cy="2951177"/>
                <a:chOff x="4400548" y="1170243"/>
                <a:chExt cx="1411855" cy="2951179"/>
              </a:xfrm>
            </p:grpSpPr>
            <p:sp>
              <p:nvSpPr>
                <p:cNvPr id="28" name="淘宝网Chenying0907出品 5702"/>
                <p:cNvSpPr/>
                <p:nvPr/>
              </p:nvSpPr>
              <p:spPr bwMode="auto">
                <a:xfrm>
                  <a:off x="5450453" y="3873772"/>
                  <a:ext cx="361950" cy="247650"/>
                </a:xfrm>
                <a:custGeom>
                  <a:avLst/>
                  <a:gdLst>
                    <a:gd name="T0" fmla="*/ 39 w 39"/>
                    <a:gd name="T1" fmla="*/ 11 h 27"/>
                    <a:gd name="T2" fmla="*/ 39 w 39"/>
                    <a:gd name="T3" fmla="*/ 12 h 27"/>
                    <a:gd name="T4" fmla="*/ 38 w 39"/>
                    <a:gd name="T5" fmla="*/ 13 h 27"/>
                    <a:gd name="T6" fmla="*/ 31 w 39"/>
                    <a:gd name="T7" fmla="*/ 19 h 27"/>
                    <a:gd name="T8" fmla="*/ 30 w 39"/>
                    <a:gd name="T9" fmla="*/ 20 h 27"/>
                    <a:gd name="T10" fmla="*/ 29 w 39"/>
                    <a:gd name="T11" fmla="*/ 21 h 27"/>
                    <a:gd name="T12" fmla="*/ 19 w 39"/>
                    <a:gd name="T13" fmla="*/ 25 h 27"/>
                    <a:gd name="T14" fmla="*/ 17 w 39"/>
                    <a:gd name="T15" fmla="*/ 26 h 27"/>
                    <a:gd name="T16" fmla="*/ 16 w 39"/>
                    <a:gd name="T17" fmla="*/ 26 h 27"/>
                    <a:gd name="T18" fmla="*/ 7 w 39"/>
                    <a:gd name="T19" fmla="*/ 27 h 27"/>
                    <a:gd name="T20" fmla="*/ 6 w 39"/>
                    <a:gd name="T21" fmla="*/ 26 h 27"/>
                    <a:gd name="T22" fmla="*/ 5 w 39"/>
                    <a:gd name="T23" fmla="*/ 26 h 27"/>
                    <a:gd name="T24" fmla="*/ 0 w 39"/>
                    <a:gd name="T25" fmla="*/ 15 h 27"/>
                    <a:gd name="T26" fmla="*/ 11 w 39"/>
                    <a:gd name="T27" fmla="*/ 14 h 27"/>
                    <a:gd name="T28" fmla="*/ 11 w 39"/>
                    <a:gd name="T29" fmla="*/ 15 h 27"/>
                    <a:gd name="T30" fmla="*/ 12 w 39"/>
                    <a:gd name="T31" fmla="*/ 14 h 27"/>
                    <a:gd name="T32" fmla="*/ 26 w 39"/>
                    <a:gd name="T33" fmla="*/ 8 h 27"/>
                    <a:gd name="T34" fmla="*/ 26 w 39"/>
                    <a:gd name="T35" fmla="*/ 8 h 27"/>
                    <a:gd name="T36" fmla="*/ 34 w 39"/>
                    <a:gd name="T37" fmla="*/ 0 h 27"/>
                    <a:gd name="T38" fmla="*/ 39 w 39"/>
                    <a:gd name="T3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w="9525">
                  <a:noFill/>
                  <a:round/>
                </a:ln>
              </p:spPr>
              <p:txBody>
                <a:bodyPr vert="horz" wrap="square" lIns="91440" tIns="45720" rIns="91440" bIns="45720" numCol="1" anchor="t" anchorCtr="0" compatLnSpc="1"/>
                <a:lstStyle/>
                <a:p>
                  <a:endParaRPr lang="zh-CN" altLang="en-US">
                    <a:solidFill>
                      <a:srgbClr val="E87071"/>
                    </a:solidFill>
                  </a:endParaRPr>
                </a:p>
              </p:txBody>
            </p:sp>
            <p:sp>
              <p:nvSpPr>
                <p:cNvPr id="29" name="淘宝网Chenying0907出品 5704"/>
                <p:cNvSpPr/>
                <p:nvPr/>
              </p:nvSpPr>
              <p:spPr bwMode="auto">
                <a:xfrm>
                  <a:off x="4400548" y="1170243"/>
                  <a:ext cx="493712" cy="893763"/>
                </a:xfrm>
                <a:custGeom>
                  <a:avLst/>
                  <a:gdLst>
                    <a:gd name="T0" fmla="*/ 27 w 54"/>
                    <a:gd name="T1" fmla="*/ 95 h 96"/>
                    <a:gd name="T2" fmla="*/ 39 w 54"/>
                    <a:gd name="T3" fmla="*/ 90 h 96"/>
                    <a:gd name="T4" fmla="*/ 50 w 54"/>
                    <a:gd name="T5" fmla="*/ 85 h 96"/>
                    <a:gd name="T6" fmla="*/ 50 w 54"/>
                    <a:gd name="T7" fmla="*/ 67 h 96"/>
                    <a:gd name="T8" fmla="*/ 43 w 54"/>
                    <a:gd name="T9" fmla="*/ 51 h 96"/>
                    <a:gd name="T10" fmla="*/ 37 w 54"/>
                    <a:gd name="T11" fmla="*/ 41 h 96"/>
                    <a:gd name="T12" fmla="*/ 37 w 54"/>
                    <a:gd name="T13" fmla="*/ 41 h 96"/>
                    <a:gd name="T14" fmla="*/ 2 w 54"/>
                    <a:gd name="T15" fmla="*/ 1 h 96"/>
                    <a:gd name="T16" fmla="*/ 0 w 54"/>
                    <a:gd name="T17" fmla="*/ 0 h 96"/>
                    <a:gd name="T18" fmla="*/ 0 w 54"/>
                    <a:gd name="T19" fmla="*/ 2 h 96"/>
                    <a:gd name="T20" fmla="*/ 5 w 54"/>
                    <a:gd name="T21" fmla="*/ 56 h 96"/>
                    <a:gd name="T22" fmla="*/ 7 w 54"/>
                    <a:gd name="T23" fmla="*/ 66 h 96"/>
                    <a:gd name="T24" fmla="*/ 14 w 54"/>
                    <a:gd name="T25" fmla="*/ 82 h 96"/>
                    <a:gd name="T26" fmla="*/ 27 w 54"/>
                    <a:gd name="T27" fmla="*/ 95 h 96"/>
                    <a:gd name="connsiteX0" fmla="*/ 5000 w 9814"/>
                    <a:gd name="connsiteY0" fmla="*/ 9896 h 9909"/>
                    <a:gd name="connsiteX1" fmla="*/ 7222 w 9814"/>
                    <a:gd name="connsiteY1" fmla="*/ 9375 h 9909"/>
                    <a:gd name="connsiteX2" fmla="*/ 9259 w 9814"/>
                    <a:gd name="connsiteY2" fmla="*/ 8854 h 9909"/>
                    <a:gd name="connsiteX3" fmla="*/ 9259 w 9814"/>
                    <a:gd name="connsiteY3" fmla="*/ 6979 h 9909"/>
                    <a:gd name="connsiteX4" fmla="*/ 7963 w 9814"/>
                    <a:gd name="connsiteY4" fmla="*/ 5313 h 9909"/>
                    <a:gd name="connsiteX5" fmla="*/ 6852 w 9814"/>
                    <a:gd name="connsiteY5" fmla="*/ 4271 h 9909"/>
                    <a:gd name="connsiteX6" fmla="*/ 6852 w 9814"/>
                    <a:gd name="connsiteY6" fmla="*/ 4271 h 9909"/>
                    <a:gd name="connsiteX7" fmla="*/ 370 w 9814"/>
                    <a:gd name="connsiteY7" fmla="*/ 104 h 9909"/>
                    <a:gd name="connsiteX8" fmla="*/ 0 w 9814"/>
                    <a:gd name="connsiteY8" fmla="*/ 0 h 9909"/>
                    <a:gd name="connsiteX9" fmla="*/ 0 w 9814"/>
                    <a:gd name="connsiteY9" fmla="*/ 208 h 9909"/>
                    <a:gd name="connsiteX10" fmla="*/ 926 w 9814"/>
                    <a:gd name="connsiteY10" fmla="*/ 5833 h 9909"/>
                    <a:gd name="connsiteX11" fmla="*/ 1486 w 9814"/>
                    <a:gd name="connsiteY11" fmla="*/ 6875 h 9909"/>
                    <a:gd name="connsiteX12" fmla="*/ 2593 w 9814"/>
                    <a:gd name="connsiteY12" fmla="*/ 8542 h 9909"/>
                    <a:gd name="connsiteX13" fmla="*/ 5000 w 9814"/>
                    <a:gd name="connsiteY13" fmla="*/ 9896 h 9909"/>
                    <a:gd name="connsiteX0-1" fmla="*/ 5095 w 10001"/>
                    <a:gd name="connsiteY0-2" fmla="*/ 9987 h 10000"/>
                    <a:gd name="connsiteX1-3" fmla="*/ 7359 w 10001"/>
                    <a:gd name="connsiteY1-4" fmla="*/ 9461 h 10000"/>
                    <a:gd name="connsiteX2-5" fmla="*/ 9434 w 10001"/>
                    <a:gd name="connsiteY2-6" fmla="*/ 8935 h 10000"/>
                    <a:gd name="connsiteX3-7" fmla="*/ 9434 w 10001"/>
                    <a:gd name="connsiteY3-8" fmla="*/ 7043 h 10000"/>
                    <a:gd name="connsiteX4-9" fmla="*/ 8114 w 10001"/>
                    <a:gd name="connsiteY4-10" fmla="*/ 5362 h 10000"/>
                    <a:gd name="connsiteX5-11" fmla="*/ 6982 w 10001"/>
                    <a:gd name="connsiteY5-12" fmla="*/ 4310 h 10000"/>
                    <a:gd name="connsiteX6-13" fmla="*/ 6982 w 10001"/>
                    <a:gd name="connsiteY6-14" fmla="*/ 4310 h 10000"/>
                    <a:gd name="connsiteX7-15" fmla="*/ 377 w 10001"/>
                    <a:gd name="connsiteY7-16" fmla="*/ 105 h 10000"/>
                    <a:gd name="connsiteX8-17" fmla="*/ 0 w 10001"/>
                    <a:gd name="connsiteY8-18" fmla="*/ 0 h 10000"/>
                    <a:gd name="connsiteX9-19" fmla="*/ 0 w 10001"/>
                    <a:gd name="connsiteY9-20" fmla="*/ 210 h 10000"/>
                    <a:gd name="connsiteX10-21" fmla="*/ 944 w 10001"/>
                    <a:gd name="connsiteY10-22" fmla="*/ 5887 h 10000"/>
                    <a:gd name="connsiteX11-23" fmla="*/ 1514 w 10001"/>
                    <a:gd name="connsiteY11-24" fmla="*/ 6938 h 10000"/>
                    <a:gd name="connsiteX12-25" fmla="*/ 2739 w 10001"/>
                    <a:gd name="connsiteY12-26" fmla="*/ 8620 h 10000"/>
                    <a:gd name="connsiteX13-27" fmla="*/ 5095 w 10001"/>
                    <a:gd name="connsiteY13-28" fmla="*/ 9987 h 10000"/>
                    <a:gd name="connsiteX0-29" fmla="*/ 5168 w 10074"/>
                    <a:gd name="connsiteY0-30" fmla="*/ 10248 h 10261"/>
                    <a:gd name="connsiteX1-31" fmla="*/ 7432 w 10074"/>
                    <a:gd name="connsiteY1-32" fmla="*/ 9722 h 10261"/>
                    <a:gd name="connsiteX2-33" fmla="*/ 9507 w 10074"/>
                    <a:gd name="connsiteY2-34" fmla="*/ 9196 h 10261"/>
                    <a:gd name="connsiteX3-35" fmla="*/ 9507 w 10074"/>
                    <a:gd name="connsiteY3-36" fmla="*/ 7304 h 10261"/>
                    <a:gd name="connsiteX4-37" fmla="*/ 8187 w 10074"/>
                    <a:gd name="connsiteY4-38" fmla="*/ 5623 h 10261"/>
                    <a:gd name="connsiteX5-39" fmla="*/ 7055 w 10074"/>
                    <a:gd name="connsiteY5-40" fmla="*/ 4571 h 10261"/>
                    <a:gd name="connsiteX6-41" fmla="*/ 7055 w 10074"/>
                    <a:gd name="connsiteY6-42" fmla="*/ 4571 h 10261"/>
                    <a:gd name="connsiteX7-43" fmla="*/ 450 w 10074"/>
                    <a:gd name="connsiteY7-44" fmla="*/ 366 h 10261"/>
                    <a:gd name="connsiteX8-45" fmla="*/ 73 w 10074"/>
                    <a:gd name="connsiteY8-46" fmla="*/ 261 h 10261"/>
                    <a:gd name="connsiteX9-47" fmla="*/ 73 w 10074"/>
                    <a:gd name="connsiteY9-48" fmla="*/ 471 h 10261"/>
                    <a:gd name="connsiteX10-49" fmla="*/ 1066 w 10074"/>
                    <a:gd name="connsiteY10-50" fmla="*/ 6039 h 10261"/>
                    <a:gd name="connsiteX11-51" fmla="*/ 1587 w 10074"/>
                    <a:gd name="connsiteY11-52" fmla="*/ 7199 h 10261"/>
                    <a:gd name="connsiteX12-53" fmla="*/ 2812 w 10074"/>
                    <a:gd name="connsiteY12-54" fmla="*/ 8881 h 10261"/>
                    <a:gd name="connsiteX13-55" fmla="*/ 5168 w 10074"/>
                    <a:gd name="connsiteY13-56" fmla="*/ 10248 h 10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7055" y="4571"/>
                      </a:ln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p:spPr>
              <p:txBody>
                <a:bodyPr vert="horz" wrap="square" lIns="91440" tIns="45720" rIns="91440" bIns="45720" numCol="1" anchor="t" anchorCtr="0" compatLnSpc="1"/>
                <a:lstStyle/>
                <a:p>
                  <a:endParaRPr lang="zh-CN" altLang="en-US" dirty="0"/>
                </a:p>
              </p:txBody>
            </p:sp>
            <p:sp>
              <p:nvSpPr>
                <p:cNvPr id="30" name="淘宝网Chenying0907出品 5715"/>
                <p:cNvSpPr/>
                <p:nvPr/>
              </p:nvSpPr>
              <p:spPr bwMode="auto">
                <a:xfrm>
                  <a:off x="4476479" y="1752665"/>
                  <a:ext cx="1084262" cy="2273302"/>
                </a:xfrm>
                <a:custGeom>
                  <a:avLst/>
                  <a:gdLst>
                    <a:gd name="T0" fmla="*/ 105 w 117"/>
                    <a:gd name="T1" fmla="*/ 248 h 248"/>
                    <a:gd name="T2" fmla="*/ 1 w 117"/>
                    <a:gd name="T3" fmla="*/ 8 h 248"/>
                    <a:gd name="T4" fmla="*/ 3 w 117"/>
                    <a:gd name="T5" fmla="*/ 2 h 248"/>
                    <a:gd name="T6" fmla="*/ 13 w 117"/>
                    <a:gd name="T7" fmla="*/ 5 h 248"/>
                    <a:gd name="T8" fmla="*/ 117 w 117"/>
                    <a:gd name="T9" fmla="*/ 247 h 248"/>
                    <a:gd name="T10" fmla="*/ 105 w 117"/>
                    <a:gd name="T11" fmla="*/ 248 h 248"/>
                  </a:gdLst>
                  <a:ahLst/>
                  <a:cxnLst>
                    <a:cxn ang="0">
                      <a:pos x="T0" y="T1"/>
                    </a:cxn>
                    <a:cxn ang="0">
                      <a:pos x="T2" y="T3"/>
                    </a:cxn>
                    <a:cxn ang="0">
                      <a:pos x="T4" y="T5"/>
                    </a:cxn>
                    <a:cxn ang="0">
                      <a:pos x="T6" y="T7"/>
                    </a:cxn>
                    <a:cxn ang="0">
                      <a:pos x="T8" y="T9"/>
                    </a:cxn>
                    <a:cxn ang="0">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FFA2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淘宝网Chenying0907出品 5716"/>
                <p:cNvSpPr/>
                <p:nvPr/>
              </p:nvSpPr>
              <p:spPr bwMode="auto">
                <a:xfrm>
                  <a:off x="4713018" y="1641539"/>
                  <a:ext cx="1055688" cy="2328864"/>
                </a:xfrm>
                <a:custGeom>
                  <a:avLst/>
                  <a:gdLst>
                    <a:gd name="T0" fmla="*/ 105 w 114"/>
                    <a:gd name="T1" fmla="*/ 254 h 254"/>
                    <a:gd name="T2" fmla="*/ 0 w 114"/>
                    <a:gd name="T3" fmla="*/ 12 h 254"/>
                    <a:gd name="T4" fmla="*/ 6 w 114"/>
                    <a:gd name="T5" fmla="*/ 2 h 254"/>
                    <a:gd name="T6" fmla="*/ 11 w 114"/>
                    <a:gd name="T7" fmla="*/ 5 h 254"/>
                    <a:gd name="T8" fmla="*/ 114 w 114"/>
                    <a:gd name="T9" fmla="*/ 245 h 254"/>
                    <a:gd name="T10" fmla="*/ 105 w 114"/>
                    <a:gd name="T11" fmla="*/ 254 h 254"/>
                  </a:gdLst>
                  <a:ahLst/>
                  <a:cxnLst>
                    <a:cxn ang="0">
                      <a:pos x="T0" y="T1"/>
                    </a:cxn>
                    <a:cxn ang="0">
                      <a:pos x="T2" y="T3"/>
                    </a:cxn>
                    <a:cxn ang="0">
                      <a:pos x="T4" y="T5"/>
                    </a:cxn>
                    <a:cxn ang="0">
                      <a:pos x="T6" y="T7"/>
                    </a:cxn>
                    <a:cxn ang="0">
                      <a:pos x="T8" y="T9"/>
                    </a:cxn>
                    <a:cxn ang="0">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FFA2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淘宝网Chenying0907出品 5717"/>
                <p:cNvSpPr/>
                <p:nvPr/>
              </p:nvSpPr>
              <p:spPr bwMode="auto">
                <a:xfrm>
                  <a:off x="4597131" y="1733615"/>
                  <a:ext cx="1093788" cy="2282828"/>
                </a:xfrm>
                <a:custGeom>
                  <a:avLst/>
                  <a:gdLst>
                    <a:gd name="T0" fmla="*/ 104 w 118"/>
                    <a:gd name="T1" fmla="*/ 249 h 249"/>
                    <a:gd name="T2" fmla="*/ 1 w 118"/>
                    <a:gd name="T3" fmla="*/ 10 h 249"/>
                    <a:gd name="T4" fmla="*/ 5 w 118"/>
                    <a:gd name="T5" fmla="*/ 2 h 249"/>
                    <a:gd name="T6" fmla="*/ 14 w 118"/>
                    <a:gd name="T7" fmla="*/ 4 h 249"/>
                    <a:gd name="T8" fmla="*/ 118 w 118"/>
                    <a:gd name="T9" fmla="*/ 244 h 249"/>
                    <a:gd name="T10" fmla="*/ 104 w 118"/>
                    <a:gd name="T11" fmla="*/ 249 h 249"/>
                  </a:gdLst>
                  <a:ahLst/>
                  <a:cxnLst>
                    <a:cxn ang="0">
                      <a:pos x="T0" y="T1"/>
                    </a:cxn>
                    <a:cxn ang="0">
                      <a:pos x="T2" y="T3"/>
                    </a:cxn>
                    <a:cxn ang="0">
                      <a:pos x="T4" y="T5"/>
                    </a:cxn>
                    <a:cxn ang="0">
                      <a:pos x="T6" y="T7"/>
                    </a:cxn>
                    <a:cxn ang="0">
                      <a:pos x="T8" y="T9"/>
                    </a:cxn>
                    <a:cxn ang="0">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淘宝网Chenying0907出品 5703"/>
                <p:cNvSpPr/>
                <p:nvPr/>
              </p:nvSpPr>
              <p:spPr bwMode="auto">
                <a:xfrm>
                  <a:off x="4405578" y="1186853"/>
                  <a:ext cx="189438" cy="312121"/>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grpSp>
            <p:nvGrpSpPr>
              <p:cNvPr id="21" name="淘宝网Chenying0907出品 20"/>
              <p:cNvGrpSpPr/>
              <p:nvPr/>
            </p:nvGrpSpPr>
            <p:grpSpPr>
              <a:xfrm rot="2920266">
                <a:off x="6757655" y="1950494"/>
                <a:ext cx="1411858" cy="2951176"/>
                <a:chOff x="4400552" y="1170242"/>
                <a:chExt cx="1411857" cy="2951182"/>
              </a:xfrm>
            </p:grpSpPr>
            <p:sp>
              <p:nvSpPr>
                <p:cNvPr id="22" name="淘宝网Chenying0907出品 5702"/>
                <p:cNvSpPr/>
                <p:nvPr/>
              </p:nvSpPr>
              <p:spPr bwMode="auto">
                <a:xfrm>
                  <a:off x="5450459" y="3873774"/>
                  <a:ext cx="361950" cy="247650"/>
                </a:xfrm>
                <a:custGeom>
                  <a:avLst/>
                  <a:gdLst>
                    <a:gd name="T0" fmla="*/ 39 w 39"/>
                    <a:gd name="T1" fmla="*/ 11 h 27"/>
                    <a:gd name="T2" fmla="*/ 39 w 39"/>
                    <a:gd name="T3" fmla="*/ 12 h 27"/>
                    <a:gd name="T4" fmla="*/ 38 w 39"/>
                    <a:gd name="T5" fmla="*/ 13 h 27"/>
                    <a:gd name="T6" fmla="*/ 31 w 39"/>
                    <a:gd name="T7" fmla="*/ 19 h 27"/>
                    <a:gd name="T8" fmla="*/ 30 w 39"/>
                    <a:gd name="T9" fmla="*/ 20 h 27"/>
                    <a:gd name="T10" fmla="*/ 29 w 39"/>
                    <a:gd name="T11" fmla="*/ 21 h 27"/>
                    <a:gd name="T12" fmla="*/ 19 w 39"/>
                    <a:gd name="T13" fmla="*/ 25 h 27"/>
                    <a:gd name="T14" fmla="*/ 17 w 39"/>
                    <a:gd name="T15" fmla="*/ 26 h 27"/>
                    <a:gd name="T16" fmla="*/ 16 w 39"/>
                    <a:gd name="T17" fmla="*/ 26 h 27"/>
                    <a:gd name="T18" fmla="*/ 7 w 39"/>
                    <a:gd name="T19" fmla="*/ 27 h 27"/>
                    <a:gd name="T20" fmla="*/ 6 w 39"/>
                    <a:gd name="T21" fmla="*/ 26 h 27"/>
                    <a:gd name="T22" fmla="*/ 5 w 39"/>
                    <a:gd name="T23" fmla="*/ 26 h 27"/>
                    <a:gd name="T24" fmla="*/ 0 w 39"/>
                    <a:gd name="T25" fmla="*/ 15 h 27"/>
                    <a:gd name="T26" fmla="*/ 11 w 39"/>
                    <a:gd name="T27" fmla="*/ 14 h 27"/>
                    <a:gd name="T28" fmla="*/ 11 w 39"/>
                    <a:gd name="T29" fmla="*/ 15 h 27"/>
                    <a:gd name="T30" fmla="*/ 12 w 39"/>
                    <a:gd name="T31" fmla="*/ 14 h 27"/>
                    <a:gd name="T32" fmla="*/ 26 w 39"/>
                    <a:gd name="T33" fmla="*/ 8 h 27"/>
                    <a:gd name="T34" fmla="*/ 26 w 39"/>
                    <a:gd name="T35" fmla="*/ 8 h 27"/>
                    <a:gd name="T36" fmla="*/ 34 w 39"/>
                    <a:gd name="T37" fmla="*/ 0 h 27"/>
                    <a:gd name="T38" fmla="*/ 39 w 39"/>
                    <a:gd name="T3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w="9525">
                  <a:noFill/>
                  <a:round/>
                </a:ln>
              </p:spPr>
              <p:txBody>
                <a:bodyPr vert="horz" wrap="square" lIns="91440" tIns="45720" rIns="91440" bIns="45720" numCol="1" anchor="t" anchorCtr="0" compatLnSpc="1"/>
                <a:lstStyle/>
                <a:p>
                  <a:endParaRPr lang="zh-CN" altLang="en-US">
                    <a:solidFill>
                      <a:srgbClr val="E87071"/>
                    </a:solidFill>
                  </a:endParaRPr>
                </a:p>
              </p:txBody>
            </p:sp>
            <p:sp>
              <p:nvSpPr>
                <p:cNvPr id="23" name="淘宝网Chenying0907出品 5704"/>
                <p:cNvSpPr/>
                <p:nvPr/>
              </p:nvSpPr>
              <p:spPr bwMode="auto">
                <a:xfrm>
                  <a:off x="4400552" y="1170242"/>
                  <a:ext cx="493712" cy="893764"/>
                </a:xfrm>
                <a:custGeom>
                  <a:avLst/>
                  <a:gdLst>
                    <a:gd name="T0" fmla="*/ 27 w 54"/>
                    <a:gd name="T1" fmla="*/ 95 h 96"/>
                    <a:gd name="T2" fmla="*/ 39 w 54"/>
                    <a:gd name="T3" fmla="*/ 90 h 96"/>
                    <a:gd name="T4" fmla="*/ 50 w 54"/>
                    <a:gd name="T5" fmla="*/ 85 h 96"/>
                    <a:gd name="T6" fmla="*/ 50 w 54"/>
                    <a:gd name="T7" fmla="*/ 67 h 96"/>
                    <a:gd name="T8" fmla="*/ 43 w 54"/>
                    <a:gd name="T9" fmla="*/ 51 h 96"/>
                    <a:gd name="T10" fmla="*/ 37 w 54"/>
                    <a:gd name="T11" fmla="*/ 41 h 96"/>
                    <a:gd name="T12" fmla="*/ 37 w 54"/>
                    <a:gd name="T13" fmla="*/ 41 h 96"/>
                    <a:gd name="T14" fmla="*/ 2 w 54"/>
                    <a:gd name="T15" fmla="*/ 1 h 96"/>
                    <a:gd name="T16" fmla="*/ 0 w 54"/>
                    <a:gd name="T17" fmla="*/ 0 h 96"/>
                    <a:gd name="T18" fmla="*/ 0 w 54"/>
                    <a:gd name="T19" fmla="*/ 2 h 96"/>
                    <a:gd name="T20" fmla="*/ 5 w 54"/>
                    <a:gd name="T21" fmla="*/ 56 h 96"/>
                    <a:gd name="T22" fmla="*/ 7 w 54"/>
                    <a:gd name="T23" fmla="*/ 66 h 96"/>
                    <a:gd name="T24" fmla="*/ 14 w 54"/>
                    <a:gd name="T25" fmla="*/ 82 h 96"/>
                    <a:gd name="T26" fmla="*/ 27 w 54"/>
                    <a:gd name="T27" fmla="*/ 95 h 96"/>
                    <a:gd name="connsiteX0" fmla="*/ 5000 w 9814"/>
                    <a:gd name="connsiteY0" fmla="*/ 9896 h 9909"/>
                    <a:gd name="connsiteX1" fmla="*/ 7222 w 9814"/>
                    <a:gd name="connsiteY1" fmla="*/ 9375 h 9909"/>
                    <a:gd name="connsiteX2" fmla="*/ 9259 w 9814"/>
                    <a:gd name="connsiteY2" fmla="*/ 8854 h 9909"/>
                    <a:gd name="connsiteX3" fmla="*/ 9259 w 9814"/>
                    <a:gd name="connsiteY3" fmla="*/ 6979 h 9909"/>
                    <a:gd name="connsiteX4" fmla="*/ 7963 w 9814"/>
                    <a:gd name="connsiteY4" fmla="*/ 5313 h 9909"/>
                    <a:gd name="connsiteX5" fmla="*/ 6852 w 9814"/>
                    <a:gd name="connsiteY5" fmla="*/ 4271 h 9909"/>
                    <a:gd name="connsiteX6" fmla="*/ 6852 w 9814"/>
                    <a:gd name="connsiteY6" fmla="*/ 4271 h 9909"/>
                    <a:gd name="connsiteX7" fmla="*/ 370 w 9814"/>
                    <a:gd name="connsiteY7" fmla="*/ 104 h 9909"/>
                    <a:gd name="connsiteX8" fmla="*/ 0 w 9814"/>
                    <a:gd name="connsiteY8" fmla="*/ 0 h 9909"/>
                    <a:gd name="connsiteX9" fmla="*/ 0 w 9814"/>
                    <a:gd name="connsiteY9" fmla="*/ 208 h 9909"/>
                    <a:gd name="connsiteX10" fmla="*/ 926 w 9814"/>
                    <a:gd name="connsiteY10" fmla="*/ 5833 h 9909"/>
                    <a:gd name="connsiteX11" fmla="*/ 1486 w 9814"/>
                    <a:gd name="connsiteY11" fmla="*/ 6875 h 9909"/>
                    <a:gd name="connsiteX12" fmla="*/ 2593 w 9814"/>
                    <a:gd name="connsiteY12" fmla="*/ 8542 h 9909"/>
                    <a:gd name="connsiteX13" fmla="*/ 5000 w 9814"/>
                    <a:gd name="connsiteY13" fmla="*/ 9896 h 9909"/>
                    <a:gd name="connsiteX0-1" fmla="*/ 5095 w 10001"/>
                    <a:gd name="connsiteY0-2" fmla="*/ 9987 h 10000"/>
                    <a:gd name="connsiteX1-3" fmla="*/ 7359 w 10001"/>
                    <a:gd name="connsiteY1-4" fmla="*/ 9461 h 10000"/>
                    <a:gd name="connsiteX2-5" fmla="*/ 9434 w 10001"/>
                    <a:gd name="connsiteY2-6" fmla="*/ 8935 h 10000"/>
                    <a:gd name="connsiteX3-7" fmla="*/ 9434 w 10001"/>
                    <a:gd name="connsiteY3-8" fmla="*/ 7043 h 10000"/>
                    <a:gd name="connsiteX4-9" fmla="*/ 8114 w 10001"/>
                    <a:gd name="connsiteY4-10" fmla="*/ 5362 h 10000"/>
                    <a:gd name="connsiteX5-11" fmla="*/ 6982 w 10001"/>
                    <a:gd name="connsiteY5-12" fmla="*/ 4310 h 10000"/>
                    <a:gd name="connsiteX6-13" fmla="*/ 6982 w 10001"/>
                    <a:gd name="connsiteY6-14" fmla="*/ 4310 h 10000"/>
                    <a:gd name="connsiteX7-15" fmla="*/ 377 w 10001"/>
                    <a:gd name="connsiteY7-16" fmla="*/ 105 h 10000"/>
                    <a:gd name="connsiteX8-17" fmla="*/ 0 w 10001"/>
                    <a:gd name="connsiteY8-18" fmla="*/ 0 h 10000"/>
                    <a:gd name="connsiteX9-19" fmla="*/ 0 w 10001"/>
                    <a:gd name="connsiteY9-20" fmla="*/ 210 h 10000"/>
                    <a:gd name="connsiteX10-21" fmla="*/ 944 w 10001"/>
                    <a:gd name="connsiteY10-22" fmla="*/ 5887 h 10000"/>
                    <a:gd name="connsiteX11-23" fmla="*/ 1514 w 10001"/>
                    <a:gd name="connsiteY11-24" fmla="*/ 6938 h 10000"/>
                    <a:gd name="connsiteX12-25" fmla="*/ 2739 w 10001"/>
                    <a:gd name="connsiteY12-26" fmla="*/ 8620 h 10000"/>
                    <a:gd name="connsiteX13-27" fmla="*/ 5095 w 10001"/>
                    <a:gd name="connsiteY13-28" fmla="*/ 9987 h 10000"/>
                    <a:gd name="connsiteX0-29" fmla="*/ 5168 w 10074"/>
                    <a:gd name="connsiteY0-30" fmla="*/ 10248 h 10261"/>
                    <a:gd name="connsiteX1-31" fmla="*/ 7432 w 10074"/>
                    <a:gd name="connsiteY1-32" fmla="*/ 9722 h 10261"/>
                    <a:gd name="connsiteX2-33" fmla="*/ 9507 w 10074"/>
                    <a:gd name="connsiteY2-34" fmla="*/ 9196 h 10261"/>
                    <a:gd name="connsiteX3-35" fmla="*/ 9507 w 10074"/>
                    <a:gd name="connsiteY3-36" fmla="*/ 7304 h 10261"/>
                    <a:gd name="connsiteX4-37" fmla="*/ 8187 w 10074"/>
                    <a:gd name="connsiteY4-38" fmla="*/ 5623 h 10261"/>
                    <a:gd name="connsiteX5-39" fmla="*/ 7055 w 10074"/>
                    <a:gd name="connsiteY5-40" fmla="*/ 4571 h 10261"/>
                    <a:gd name="connsiteX6-41" fmla="*/ 7055 w 10074"/>
                    <a:gd name="connsiteY6-42" fmla="*/ 4571 h 10261"/>
                    <a:gd name="connsiteX7-43" fmla="*/ 450 w 10074"/>
                    <a:gd name="connsiteY7-44" fmla="*/ 366 h 10261"/>
                    <a:gd name="connsiteX8-45" fmla="*/ 73 w 10074"/>
                    <a:gd name="connsiteY8-46" fmla="*/ 261 h 10261"/>
                    <a:gd name="connsiteX9-47" fmla="*/ 73 w 10074"/>
                    <a:gd name="connsiteY9-48" fmla="*/ 471 h 10261"/>
                    <a:gd name="connsiteX10-49" fmla="*/ 1066 w 10074"/>
                    <a:gd name="connsiteY10-50" fmla="*/ 6039 h 10261"/>
                    <a:gd name="connsiteX11-51" fmla="*/ 1587 w 10074"/>
                    <a:gd name="connsiteY11-52" fmla="*/ 7199 h 10261"/>
                    <a:gd name="connsiteX12-53" fmla="*/ 2812 w 10074"/>
                    <a:gd name="connsiteY12-54" fmla="*/ 8881 h 10261"/>
                    <a:gd name="connsiteX13-55" fmla="*/ 5168 w 10074"/>
                    <a:gd name="connsiteY13-56" fmla="*/ 10248 h 10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7055" y="4571"/>
                      </a:ln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p:spPr>
              <p:txBody>
                <a:bodyPr vert="horz" wrap="square" lIns="91440" tIns="45720" rIns="91440" bIns="45720" numCol="1" anchor="t" anchorCtr="0" compatLnSpc="1"/>
                <a:lstStyle/>
                <a:p>
                  <a:endParaRPr lang="zh-CN" altLang="en-US" dirty="0"/>
                </a:p>
              </p:txBody>
            </p:sp>
            <p:sp>
              <p:nvSpPr>
                <p:cNvPr id="24" name="淘宝网Chenying0907出品 5715"/>
                <p:cNvSpPr/>
                <p:nvPr/>
              </p:nvSpPr>
              <p:spPr bwMode="auto">
                <a:xfrm>
                  <a:off x="4476483" y="1752666"/>
                  <a:ext cx="1084262" cy="2273302"/>
                </a:xfrm>
                <a:custGeom>
                  <a:avLst/>
                  <a:gdLst>
                    <a:gd name="T0" fmla="*/ 105 w 117"/>
                    <a:gd name="T1" fmla="*/ 248 h 248"/>
                    <a:gd name="T2" fmla="*/ 1 w 117"/>
                    <a:gd name="T3" fmla="*/ 8 h 248"/>
                    <a:gd name="T4" fmla="*/ 3 w 117"/>
                    <a:gd name="T5" fmla="*/ 2 h 248"/>
                    <a:gd name="T6" fmla="*/ 13 w 117"/>
                    <a:gd name="T7" fmla="*/ 5 h 248"/>
                    <a:gd name="T8" fmla="*/ 117 w 117"/>
                    <a:gd name="T9" fmla="*/ 247 h 248"/>
                    <a:gd name="T10" fmla="*/ 105 w 117"/>
                    <a:gd name="T11" fmla="*/ 248 h 248"/>
                  </a:gdLst>
                  <a:ahLst/>
                  <a:cxnLst>
                    <a:cxn ang="0">
                      <a:pos x="T0" y="T1"/>
                    </a:cxn>
                    <a:cxn ang="0">
                      <a:pos x="T2" y="T3"/>
                    </a:cxn>
                    <a:cxn ang="0">
                      <a:pos x="T4" y="T5"/>
                    </a:cxn>
                    <a:cxn ang="0">
                      <a:pos x="T6" y="T7"/>
                    </a:cxn>
                    <a:cxn ang="0">
                      <a:pos x="T8" y="T9"/>
                    </a:cxn>
                    <a:cxn ang="0">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7D47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淘宝网Chenying0907出品 5716"/>
                <p:cNvSpPr/>
                <p:nvPr/>
              </p:nvSpPr>
              <p:spPr bwMode="auto">
                <a:xfrm>
                  <a:off x="4713019" y="1641542"/>
                  <a:ext cx="1055688" cy="2328864"/>
                </a:xfrm>
                <a:custGeom>
                  <a:avLst/>
                  <a:gdLst>
                    <a:gd name="T0" fmla="*/ 105 w 114"/>
                    <a:gd name="T1" fmla="*/ 254 h 254"/>
                    <a:gd name="T2" fmla="*/ 0 w 114"/>
                    <a:gd name="T3" fmla="*/ 12 h 254"/>
                    <a:gd name="T4" fmla="*/ 6 w 114"/>
                    <a:gd name="T5" fmla="*/ 2 h 254"/>
                    <a:gd name="T6" fmla="*/ 11 w 114"/>
                    <a:gd name="T7" fmla="*/ 5 h 254"/>
                    <a:gd name="T8" fmla="*/ 114 w 114"/>
                    <a:gd name="T9" fmla="*/ 245 h 254"/>
                    <a:gd name="T10" fmla="*/ 105 w 114"/>
                    <a:gd name="T11" fmla="*/ 254 h 254"/>
                  </a:gdLst>
                  <a:ahLst/>
                  <a:cxnLst>
                    <a:cxn ang="0">
                      <a:pos x="T0" y="T1"/>
                    </a:cxn>
                    <a:cxn ang="0">
                      <a:pos x="T2" y="T3"/>
                    </a:cxn>
                    <a:cxn ang="0">
                      <a:pos x="T4" y="T5"/>
                    </a:cxn>
                    <a:cxn ang="0">
                      <a:pos x="T6" y="T7"/>
                    </a:cxn>
                    <a:cxn ang="0">
                      <a:pos x="T8" y="T9"/>
                    </a:cxn>
                    <a:cxn ang="0">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7D47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淘宝网Chenying0907出品 5717"/>
                <p:cNvSpPr/>
                <p:nvPr/>
              </p:nvSpPr>
              <p:spPr bwMode="auto">
                <a:xfrm>
                  <a:off x="4597131" y="1733615"/>
                  <a:ext cx="1093788" cy="2282828"/>
                </a:xfrm>
                <a:custGeom>
                  <a:avLst/>
                  <a:gdLst>
                    <a:gd name="T0" fmla="*/ 104 w 118"/>
                    <a:gd name="T1" fmla="*/ 249 h 249"/>
                    <a:gd name="T2" fmla="*/ 1 w 118"/>
                    <a:gd name="T3" fmla="*/ 10 h 249"/>
                    <a:gd name="T4" fmla="*/ 5 w 118"/>
                    <a:gd name="T5" fmla="*/ 2 h 249"/>
                    <a:gd name="T6" fmla="*/ 14 w 118"/>
                    <a:gd name="T7" fmla="*/ 4 h 249"/>
                    <a:gd name="T8" fmla="*/ 118 w 118"/>
                    <a:gd name="T9" fmla="*/ 244 h 249"/>
                    <a:gd name="T10" fmla="*/ 104 w 118"/>
                    <a:gd name="T11" fmla="*/ 249 h 249"/>
                  </a:gdLst>
                  <a:ahLst/>
                  <a:cxnLst>
                    <a:cxn ang="0">
                      <a:pos x="T0" y="T1"/>
                    </a:cxn>
                    <a:cxn ang="0">
                      <a:pos x="T2" y="T3"/>
                    </a:cxn>
                    <a:cxn ang="0">
                      <a:pos x="T4" y="T5"/>
                    </a:cxn>
                    <a:cxn ang="0">
                      <a:pos x="T6" y="T7"/>
                    </a:cxn>
                    <a:cxn ang="0">
                      <a:pos x="T8" y="T9"/>
                    </a:cxn>
                    <a:cxn ang="0">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985C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淘宝网Chenying0907出品 5703"/>
                <p:cNvSpPr/>
                <p:nvPr/>
              </p:nvSpPr>
              <p:spPr bwMode="auto">
                <a:xfrm>
                  <a:off x="4405578" y="1186853"/>
                  <a:ext cx="189438" cy="312121"/>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grpSp>
        <p:sp>
          <p:nvSpPr>
            <p:cNvPr id="12" name="AutoShape 5699"/>
            <p:cNvSpPr>
              <a:spLocks noChangeAspect="1" noChangeArrowheads="1" noTextEdit="1"/>
            </p:cNvSpPr>
            <p:nvPr/>
          </p:nvSpPr>
          <p:spPr bwMode="auto">
            <a:xfrm>
              <a:off x="4389170" y="1165291"/>
              <a:ext cx="1417638" cy="29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13" name="淘宝网Chenying0907出品 12"/>
            <p:cNvGrpSpPr/>
            <p:nvPr/>
          </p:nvGrpSpPr>
          <p:grpSpPr>
            <a:xfrm>
              <a:off x="5249118" y="3524742"/>
              <a:ext cx="2602836" cy="2233477"/>
              <a:chOff x="9473194" y="1739131"/>
              <a:chExt cx="2602839" cy="2233476"/>
            </a:xfrm>
          </p:grpSpPr>
          <p:sp>
            <p:nvSpPr>
              <p:cNvPr id="15" name="淘宝网Chenying0907出品 5615"/>
              <p:cNvSpPr/>
              <p:nvPr/>
            </p:nvSpPr>
            <p:spPr bwMode="auto">
              <a:xfrm>
                <a:off x="9473194" y="1739131"/>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6" name="淘宝网Chenying0907出品 5615"/>
              <p:cNvSpPr/>
              <p:nvPr/>
            </p:nvSpPr>
            <p:spPr bwMode="auto">
              <a:xfrm>
                <a:off x="9473195" y="1746316"/>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alpha val="3000"/>
                    </a:schemeClr>
                  </a:gs>
                  <a:gs pos="0">
                    <a:schemeClr val="bg1">
                      <a:lumMod val="65000"/>
                    </a:schemeClr>
                  </a:gs>
                </a:gsLst>
                <a:lin ang="5400000" scaled="0"/>
              </a:gradFill>
              <a:ln>
                <a:noFill/>
              </a:ln>
            </p:spPr>
            <p:txBody>
              <a:bodyPr vert="horz" wrap="square" lIns="91440" tIns="45720" rIns="91440" bIns="45720" numCol="1" anchor="t" anchorCtr="0" compatLnSpc="1"/>
              <a:lstStyle/>
              <a:p>
                <a:endParaRPr lang="zh-CN" altLang="en-US"/>
              </a:p>
            </p:txBody>
          </p:sp>
          <p:sp>
            <p:nvSpPr>
              <p:cNvPr id="17" name="淘宝网Chenying0907出品 5615"/>
              <p:cNvSpPr/>
              <p:nvPr/>
            </p:nvSpPr>
            <p:spPr bwMode="auto">
              <a:xfrm>
                <a:off x="9475265" y="1744163"/>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lumMod val="95000"/>
                      <a:alpha val="27000"/>
                    </a:schemeClr>
                  </a:gs>
                  <a:gs pos="0">
                    <a:schemeClr val="bg1">
                      <a:lumMod val="65000"/>
                      <a:alpha val="61000"/>
                    </a:schemeClr>
                  </a:gs>
                </a:gsLst>
                <a:lin ang="0" scaled="0"/>
              </a:gradFill>
              <a:ln>
                <a:noFill/>
              </a:ln>
            </p:spPr>
            <p:txBody>
              <a:bodyPr vert="horz" wrap="square" lIns="91440" tIns="45720" rIns="91440" bIns="45720" numCol="1" anchor="t" anchorCtr="0" compatLnSpc="1"/>
              <a:lstStyle/>
              <a:p>
                <a:endParaRPr lang="zh-CN" altLang="en-US"/>
              </a:p>
            </p:txBody>
          </p:sp>
        </p:grpSp>
        <p:sp>
          <p:nvSpPr>
            <p:cNvPr id="14" name="淘宝网Chenying0907出品 5785"/>
            <p:cNvSpPr/>
            <p:nvPr/>
          </p:nvSpPr>
          <p:spPr bwMode="auto">
            <a:xfrm>
              <a:off x="5221288" y="3516314"/>
              <a:ext cx="3430587" cy="612775"/>
            </a:xfrm>
            <a:custGeom>
              <a:avLst/>
              <a:gdLst>
                <a:gd name="T0" fmla="*/ 0 w 350"/>
                <a:gd name="T1" fmla="*/ 38 h 60"/>
                <a:gd name="T2" fmla="*/ 266 w 350"/>
                <a:gd name="T3" fmla="*/ 0 h 60"/>
                <a:gd name="T4" fmla="*/ 350 w 350"/>
                <a:gd name="T5" fmla="*/ 12 h 60"/>
                <a:gd name="T6" fmla="*/ 37 w 350"/>
                <a:gd name="T7" fmla="*/ 60 h 60"/>
                <a:gd name="T8" fmla="*/ 1 w 350"/>
                <a:gd name="T9" fmla="*/ 39 h 60"/>
                <a:gd name="T10" fmla="*/ 0 w 350"/>
                <a:gd name="T11" fmla="*/ 39 h 60"/>
                <a:gd name="T12" fmla="*/ 0 w 350"/>
                <a:gd name="T13" fmla="*/ 38 h 60"/>
              </a:gdLst>
              <a:ahLst/>
              <a:cxnLst>
                <a:cxn ang="0">
                  <a:pos x="T0" y="T1"/>
                </a:cxn>
                <a:cxn ang="0">
                  <a:pos x="T2" y="T3"/>
                </a:cxn>
                <a:cxn ang="0">
                  <a:pos x="T4" y="T5"/>
                </a:cxn>
                <a:cxn ang="0">
                  <a:pos x="T6" y="T7"/>
                </a:cxn>
                <a:cxn ang="0">
                  <a:pos x="T8" y="T9"/>
                </a:cxn>
                <a:cxn ang="0">
                  <a:pos x="T10" y="T11"/>
                </a:cxn>
                <a:cxn ang="0">
                  <a:pos x="T12" y="T13"/>
                </a:cxn>
              </a:cxnLst>
              <a:rect l="0" t="0" r="r" b="b"/>
              <a:pathLst>
                <a:path w="350" h="60">
                  <a:moveTo>
                    <a:pt x="0" y="38"/>
                  </a:moveTo>
                  <a:cubicBezTo>
                    <a:pt x="266" y="0"/>
                    <a:pt x="266" y="0"/>
                    <a:pt x="266" y="0"/>
                  </a:cubicBezTo>
                  <a:cubicBezTo>
                    <a:pt x="350" y="12"/>
                    <a:pt x="350" y="12"/>
                    <a:pt x="350" y="12"/>
                  </a:cubicBezTo>
                  <a:cubicBezTo>
                    <a:pt x="37" y="60"/>
                    <a:pt x="37" y="60"/>
                    <a:pt x="37" y="60"/>
                  </a:cubicBezTo>
                  <a:cubicBezTo>
                    <a:pt x="37" y="60"/>
                    <a:pt x="2" y="38"/>
                    <a:pt x="1" y="39"/>
                  </a:cubicBezTo>
                  <a:cubicBezTo>
                    <a:pt x="0" y="39"/>
                    <a:pt x="0" y="39"/>
                    <a:pt x="0" y="39"/>
                  </a:cubicBezTo>
                  <a:lnTo>
                    <a:pt x="0" y="38"/>
                  </a:lnTo>
                  <a:close/>
                </a:path>
              </a:pathLst>
            </a:custGeom>
            <a:solidFill>
              <a:srgbClr val="FFFFFF"/>
            </a:solidFill>
            <a:ln w="22225">
              <a:noFill/>
              <a:round/>
            </a:ln>
            <a:scene3d>
              <a:camera prst="orthographicFront"/>
              <a:lightRig rig="threePt" dir="t"/>
            </a:scene3d>
            <a:sp3d>
              <a:bevelT w="12700" h="12700" prst="angle"/>
            </a:sp3d>
          </p:spPr>
          <p:txBody>
            <a:bodyPr vert="horz" wrap="square" lIns="91440" tIns="45720" rIns="91440" bIns="45720" numCol="1" anchor="t" anchorCtr="0" compatLnSpc="1"/>
            <a:lstStyle/>
            <a:p>
              <a:endParaRPr lang="zh-CN" altLang="en-US"/>
            </a:p>
          </p:txBody>
        </p:sp>
      </p:grpSp>
      <p:sp>
        <p:nvSpPr>
          <p:cNvPr id="50" name="TextBox 59"/>
          <p:cNvSpPr>
            <a:spLocks noChangeArrowheads="1"/>
          </p:cNvSpPr>
          <p:nvPr/>
        </p:nvSpPr>
        <p:spPr bwMode="auto">
          <a:xfrm flipH="1">
            <a:off x="4369395" y="1772816"/>
            <a:ext cx="3241105" cy="66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600" b="1" dirty="0">
                <a:solidFill>
                  <a:srgbClr val="F8353D"/>
                </a:solidFill>
                <a:latin typeface="微软雅黑" panose="020B0503020204020204" pitchFamily="34" charset="-122"/>
                <a:ea typeface="微软雅黑" panose="020B0503020204020204" pitchFamily="34" charset="-122"/>
                <a:sym typeface="方正兰亭黑_GBK" pitchFamily="2" charset="-122"/>
              </a:rPr>
              <a:t>目录</a:t>
            </a:r>
            <a:r>
              <a:rPr lang="zh-CN" altLang="en-US" sz="3600" dirty="0">
                <a:solidFill>
                  <a:srgbClr val="F8353D"/>
                </a:solidFill>
                <a:latin typeface="微软雅黑" panose="020B0503020204020204" pitchFamily="34" charset="-122"/>
                <a:ea typeface="微软雅黑" panose="020B0503020204020204" pitchFamily="34" charset="-122"/>
                <a:sym typeface="方正兰亭黑_GBK" pitchFamily="2" charset="-122"/>
              </a:rPr>
              <a:t> </a:t>
            </a:r>
            <a:r>
              <a:rPr lang="en-US" altLang="zh-CN" sz="3600" dirty="0">
                <a:solidFill>
                  <a:srgbClr val="F8353D"/>
                </a:solidFill>
                <a:latin typeface="微软雅黑" panose="020B0503020204020204" pitchFamily="34" charset="-122"/>
                <a:ea typeface="微软雅黑" panose="020B0503020204020204" pitchFamily="34" charset="-122"/>
                <a:sym typeface="方正兰亭黑_GBK" pitchFamily="2" charset="-122"/>
              </a:rPr>
              <a:t>/ </a:t>
            </a:r>
            <a:r>
              <a:rPr lang="en-US" altLang="zh-CN" sz="2400" dirty="0">
                <a:solidFill>
                  <a:srgbClr val="F8353D"/>
                </a:solidFill>
                <a:latin typeface="微软雅黑" panose="020B0503020204020204" pitchFamily="34" charset="-122"/>
                <a:ea typeface="微软雅黑" panose="020B0503020204020204" pitchFamily="34" charset="-122"/>
                <a:sym typeface="方正兰亭黑_GBK" pitchFamily="2" charset="-122"/>
              </a:rPr>
              <a:t>CONTENTS</a:t>
            </a:r>
          </a:p>
        </p:txBody>
      </p:sp>
      <p:grpSp>
        <p:nvGrpSpPr>
          <p:cNvPr id="76" name="淘宝网Chenying0907出品 75"/>
          <p:cNvGrpSpPr/>
          <p:nvPr/>
        </p:nvGrpSpPr>
        <p:grpSpPr>
          <a:xfrm>
            <a:off x="1844060" y="3573016"/>
            <a:ext cx="1949271" cy="2430528"/>
            <a:chOff x="3295850" y="1908877"/>
            <a:chExt cx="3738030" cy="4660916"/>
          </a:xfrm>
        </p:grpSpPr>
        <p:sp>
          <p:nvSpPr>
            <p:cNvPr id="77" name="圆角淘宝网Chenying0907出品 76"/>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淘宝网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79" name="圆角淘宝网Chenying0907出品 78"/>
            <p:cNvSpPr/>
            <p:nvPr/>
          </p:nvSpPr>
          <p:spPr>
            <a:xfrm rot="2760000">
              <a:off x="3358628" y="2852802"/>
              <a:ext cx="3953506" cy="2592561"/>
            </a:xfrm>
            <a:prstGeom prst="roundRect">
              <a:avLst>
                <a:gd name="adj" fmla="val 50000"/>
              </a:avLst>
            </a:prstGeom>
            <a:gradFill>
              <a:gsLst>
                <a:gs pos="37000">
                  <a:srgbClr val="6C6C6C">
                    <a:alpha val="35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0" name="淘宝网Chenying0907出品 5"/>
            <p:cNvSpPr/>
            <p:nvPr/>
          </p:nvSpPr>
          <p:spPr bwMode="auto">
            <a:xfrm rot="10800000">
              <a:off x="3548875"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6">
                <a:lumMod val="75000"/>
              </a:schemeClr>
            </a:solidFill>
            <a:ln>
              <a:solidFill>
                <a:schemeClr val="accent6">
                  <a:lumMod val="75000"/>
                </a:schemeClr>
              </a:solidFill>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lstStyle/>
            <a:p>
              <a:endParaRPr lang="zh-CN" altLang="en-US">
                <a:solidFill>
                  <a:prstClr val="black"/>
                </a:solidFill>
              </a:endParaRPr>
            </a:p>
          </p:txBody>
        </p:sp>
      </p:grpSp>
      <p:grpSp>
        <p:nvGrpSpPr>
          <p:cNvPr id="81" name="淘宝网Chenying0907出品 80"/>
          <p:cNvGrpSpPr/>
          <p:nvPr/>
        </p:nvGrpSpPr>
        <p:grpSpPr>
          <a:xfrm>
            <a:off x="3644260" y="3590760"/>
            <a:ext cx="1949271" cy="2430528"/>
            <a:chOff x="3295850" y="1908877"/>
            <a:chExt cx="3738030" cy="4660916"/>
          </a:xfrm>
        </p:grpSpPr>
        <p:sp>
          <p:nvSpPr>
            <p:cNvPr id="82" name="圆角淘宝网Chenying0907出品 81"/>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淘宝网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84" name="圆角淘宝网Chenying0907出品 83"/>
            <p:cNvSpPr/>
            <p:nvPr/>
          </p:nvSpPr>
          <p:spPr>
            <a:xfrm rot="2760000">
              <a:off x="3358628" y="2852802"/>
              <a:ext cx="3953506" cy="2592561"/>
            </a:xfrm>
            <a:prstGeom prst="roundRect">
              <a:avLst>
                <a:gd name="adj" fmla="val 50000"/>
              </a:avLst>
            </a:prstGeom>
            <a:gradFill>
              <a:gsLst>
                <a:gs pos="37000">
                  <a:srgbClr val="6C6C6C">
                    <a:alpha val="35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5" name="淘宝网Chenying0907出品 5"/>
            <p:cNvSpPr/>
            <p:nvPr/>
          </p:nvSpPr>
          <p:spPr bwMode="auto">
            <a:xfrm rot="10800000">
              <a:off x="3548875"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solidFill>
                  <a:prstClr val="black"/>
                </a:solidFill>
              </a:endParaRPr>
            </a:p>
          </p:txBody>
        </p:sp>
      </p:grpSp>
      <p:grpSp>
        <p:nvGrpSpPr>
          <p:cNvPr id="86" name="淘宝网Chenying0907出品 85"/>
          <p:cNvGrpSpPr/>
          <p:nvPr/>
        </p:nvGrpSpPr>
        <p:grpSpPr>
          <a:xfrm>
            <a:off x="5444460" y="3573016"/>
            <a:ext cx="1949271" cy="2430528"/>
            <a:chOff x="3295850" y="1908877"/>
            <a:chExt cx="3738030" cy="4660916"/>
          </a:xfrm>
        </p:grpSpPr>
        <p:sp>
          <p:nvSpPr>
            <p:cNvPr id="87" name="圆角淘宝网Chenying0907出品 86"/>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8" name="淘宝网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89" name="圆角淘宝网Chenying0907出品 88"/>
            <p:cNvSpPr/>
            <p:nvPr/>
          </p:nvSpPr>
          <p:spPr>
            <a:xfrm rot="2760000">
              <a:off x="3358628" y="2852802"/>
              <a:ext cx="3953506" cy="2592561"/>
            </a:xfrm>
            <a:prstGeom prst="roundRect">
              <a:avLst>
                <a:gd name="adj" fmla="val 50000"/>
              </a:avLst>
            </a:prstGeom>
            <a:gradFill>
              <a:gsLst>
                <a:gs pos="37000">
                  <a:srgbClr val="6C6C6C">
                    <a:alpha val="35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0" name="淘宝网Chenying0907出品 5"/>
            <p:cNvSpPr/>
            <p:nvPr/>
          </p:nvSpPr>
          <p:spPr bwMode="auto">
            <a:xfrm rot="10800000">
              <a:off x="3548875"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45058"/>
            </a:solidFill>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lstStyle/>
            <a:p>
              <a:endParaRPr lang="zh-CN" altLang="en-US">
                <a:solidFill>
                  <a:prstClr val="black"/>
                </a:solidFill>
              </a:endParaRPr>
            </a:p>
          </p:txBody>
        </p:sp>
      </p:grpSp>
      <p:grpSp>
        <p:nvGrpSpPr>
          <p:cNvPr id="91" name="淘宝网Chenying0907出品 90"/>
          <p:cNvGrpSpPr/>
          <p:nvPr/>
        </p:nvGrpSpPr>
        <p:grpSpPr>
          <a:xfrm>
            <a:off x="7316668" y="3573016"/>
            <a:ext cx="1949271" cy="2430528"/>
            <a:chOff x="3295850" y="1908877"/>
            <a:chExt cx="3738030" cy="4660916"/>
          </a:xfrm>
        </p:grpSpPr>
        <p:sp>
          <p:nvSpPr>
            <p:cNvPr id="92" name="圆角淘宝网Chenying0907出品 91"/>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3" name="淘宝网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94" name="圆角淘宝网Chenying0907出品 93"/>
            <p:cNvSpPr/>
            <p:nvPr/>
          </p:nvSpPr>
          <p:spPr>
            <a:xfrm rot="2760000">
              <a:off x="3358628" y="2852802"/>
              <a:ext cx="3953506" cy="2592561"/>
            </a:xfrm>
            <a:prstGeom prst="roundRect">
              <a:avLst>
                <a:gd name="adj" fmla="val 50000"/>
              </a:avLst>
            </a:prstGeom>
            <a:gradFill>
              <a:gsLst>
                <a:gs pos="37000">
                  <a:srgbClr val="6C6C6C">
                    <a:alpha val="35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5" name="淘宝网Chenying0907出品 5"/>
            <p:cNvSpPr/>
            <p:nvPr/>
          </p:nvSpPr>
          <p:spPr bwMode="auto">
            <a:xfrm rot="10800000">
              <a:off x="3548875"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lstStyle/>
            <a:p>
              <a:endParaRPr lang="zh-CN" altLang="en-US">
                <a:solidFill>
                  <a:prstClr val="black"/>
                </a:solidFill>
              </a:endParaRPr>
            </a:p>
          </p:txBody>
        </p:sp>
      </p:grpSp>
      <p:sp>
        <p:nvSpPr>
          <p:cNvPr id="106" name="淘宝网Chenying0907出品 9"/>
          <p:cNvSpPr txBox="1"/>
          <p:nvPr/>
        </p:nvSpPr>
        <p:spPr>
          <a:xfrm>
            <a:off x="1417067" y="5151239"/>
            <a:ext cx="2103040" cy="654025"/>
          </a:xfrm>
          <a:prstGeom prst="rect">
            <a:avLst/>
          </a:prstGeom>
          <a:noFill/>
        </p:spPr>
        <p:txBody>
          <a:bodyPr wrap="square" lIns="68580" tIns="34290" rIns="68580" bIns="34290" rtlCol="0">
            <a:spAutoFit/>
          </a:bodyPr>
          <a:lstStyle/>
          <a:p>
            <a:pPr marL="0" lvl="1" algn="ctr"/>
            <a:r>
              <a:rPr lang="zh-CN" altLang="en-US" sz="2400" b="1" dirty="0">
                <a:solidFill>
                  <a:srgbClr val="FFB850"/>
                </a:solidFill>
                <a:latin typeface="微软雅黑" panose="020B0503020204020204" pitchFamily="34" charset="-122"/>
                <a:ea typeface="微软雅黑" panose="020B0503020204020204" pitchFamily="34" charset="-122"/>
              </a:rPr>
              <a:t>公司与团队</a:t>
            </a:r>
            <a:endParaRPr lang="en-US" altLang="zh-CN" sz="2400" b="1" dirty="0">
              <a:solidFill>
                <a:srgbClr val="FFB850"/>
              </a:solidFill>
              <a:latin typeface="微软雅黑" panose="020B0503020204020204" pitchFamily="34" charset="-122"/>
              <a:ea typeface="微软雅黑" panose="020B0503020204020204" pitchFamily="34" charset="-122"/>
            </a:endParaRPr>
          </a:p>
          <a:p>
            <a:pPr marL="0" lvl="1" algn="ctr"/>
            <a:r>
              <a:rPr lang="zh-CN" altLang="en-US" sz="1400" dirty="0">
                <a:solidFill>
                  <a:srgbClr val="FFB850"/>
                </a:solidFill>
                <a:latin typeface="微软雅黑" panose="020B0503020204020204" pitchFamily="34" charset="-122"/>
                <a:ea typeface="微软雅黑" panose="020B0503020204020204" pitchFamily="34" charset="-122"/>
              </a:rPr>
              <a:t>（我们是谁）</a:t>
            </a:r>
          </a:p>
        </p:txBody>
      </p:sp>
      <p:sp>
        <p:nvSpPr>
          <p:cNvPr id="107" name="淘宝网Chenying0907出品 9"/>
          <p:cNvSpPr txBox="1"/>
          <p:nvPr/>
        </p:nvSpPr>
        <p:spPr>
          <a:xfrm>
            <a:off x="3202585" y="5151239"/>
            <a:ext cx="2103040" cy="1022350"/>
          </a:xfrm>
          <a:prstGeom prst="rect">
            <a:avLst/>
          </a:prstGeom>
          <a:noFill/>
        </p:spPr>
        <p:txBody>
          <a:bodyPr wrap="square" lIns="68580" tIns="34290" rIns="68580" bIns="34290" rtlCol="0">
            <a:spAutoFit/>
          </a:bodyPr>
          <a:lstStyle/>
          <a:p>
            <a:pPr marL="0" lvl="1" algn="ctr"/>
            <a:r>
              <a:rPr lang="zh-CN" altLang="en-US" sz="2400" b="1" dirty="0">
                <a:solidFill>
                  <a:srgbClr val="01ACBE"/>
                </a:solidFill>
                <a:latin typeface="微软雅黑" panose="020B0503020204020204" pitchFamily="34" charset="-122"/>
                <a:ea typeface="微软雅黑" panose="020B0503020204020204" pitchFamily="34" charset="-122"/>
              </a:rPr>
              <a:t>事业部</a:t>
            </a:r>
            <a:r>
              <a:rPr lang="en-US" altLang="zh-CN" sz="2400" b="1" dirty="0">
                <a:solidFill>
                  <a:srgbClr val="01ACBE"/>
                </a:solidFill>
                <a:latin typeface="微软雅黑" panose="020B0503020204020204" pitchFamily="34" charset="-122"/>
                <a:ea typeface="微软雅黑" panose="020B0503020204020204" pitchFamily="34" charset="-122"/>
              </a:rPr>
              <a:t>&amp;</a:t>
            </a:r>
            <a:r>
              <a:rPr lang="zh-CN" altLang="en-US" sz="2400" b="1" dirty="0">
                <a:solidFill>
                  <a:srgbClr val="01ACBE"/>
                </a:solidFill>
                <a:latin typeface="微软雅黑" panose="020B0503020204020204" pitchFamily="34" charset="-122"/>
                <a:ea typeface="微软雅黑" panose="020B0503020204020204" pitchFamily="34" charset="-122"/>
              </a:rPr>
              <a:t>合作客户</a:t>
            </a:r>
            <a:endParaRPr lang="en-US" altLang="zh-CN" sz="2400" b="1" dirty="0">
              <a:solidFill>
                <a:srgbClr val="01ACBE"/>
              </a:solidFill>
              <a:latin typeface="微软雅黑" panose="020B0503020204020204" pitchFamily="34" charset="-122"/>
              <a:ea typeface="微软雅黑" panose="020B0503020204020204" pitchFamily="34" charset="-122"/>
            </a:endParaRPr>
          </a:p>
          <a:p>
            <a:pPr marL="0" lvl="1" algn="ctr"/>
            <a:r>
              <a:rPr lang="zh-CN" altLang="en-US" sz="1400" dirty="0">
                <a:solidFill>
                  <a:srgbClr val="01ACBE"/>
                </a:solidFill>
                <a:latin typeface="微软雅黑" panose="020B0503020204020204" pitchFamily="34" charset="-122"/>
                <a:ea typeface="微软雅黑" panose="020B0503020204020204" pitchFamily="34" charset="-122"/>
              </a:rPr>
              <a:t>（我们同谁做）</a:t>
            </a:r>
          </a:p>
        </p:txBody>
      </p:sp>
      <p:sp>
        <p:nvSpPr>
          <p:cNvPr id="108" name="淘宝网Chenying0907出品 9"/>
          <p:cNvSpPr txBox="1"/>
          <p:nvPr/>
        </p:nvSpPr>
        <p:spPr>
          <a:xfrm>
            <a:off x="5017770" y="5151120"/>
            <a:ext cx="2299335" cy="652780"/>
          </a:xfrm>
          <a:prstGeom prst="rect">
            <a:avLst/>
          </a:prstGeom>
          <a:noFill/>
        </p:spPr>
        <p:txBody>
          <a:bodyPr wrap="square" lIns="68580" tIns="34290" rIns="68580" bIns="34290" rtlCol="0">
            <a:spAutoFit/>
          </a:bodyPr>
          <a:lstStyle/>
          <a:p>
            <a:pPr marL="0" lvl="1" algn="ctr"/>
            <a:r>
              <a:rPr lang="zh-CN" altLang="en-US" sz="2400" b="1" dirty="0">
                <a:solidFill>
                  <a:srgbClr val="F8353D"/>
                </a:solidFill>
                <a:latin typeface="微软雅黑" panose="020B0503020204020204" pitchFamily="34" charset="-122"/>
                <a:ea typeface="微软雅黑" panose="020B0503020204020204" pitchFamily="34" charset="-122"/>
              </a:rPr>
              <a:t>产品</a:t>
            </a:r>
            <a:r>
              <a:rPr lang="en-US" altLang="zh-CN" sz="2400" b="1" dirty="0">
                <a:solidFill>
                  <a:srgbClr val="F8353D"/>
                </a:solidFill>
                <a:latin typeface="微软雅黑" panose="020B0503020204020204" pitchFamily="34" charset="-122"/>
                <a:ea typeface="微软雅黑" panose="020B0503020204020204" pitchFamily="34" charset="-122"/>
              </a:rPr>
              <a:t>&amp;</a:t>
            </a:r>
            <a:r>
              <a:rPr lang="zh-CN" altLang="en-US" sz="2400" b="1" dirty="0">
                <a:solidFill>
                  <a:srgbClr val="F8353D"/>
                </a:solidFill>
                <a:latin typeface="微软雅黑" panose="020B0503020204020204" pitchFamily="34" charset="-122"/>
                <a:ea typeface="微软雅黑" panose="020B0503020204020204" pitchFamily="34" charset="-122"/>
              </a:rPr>
              <a:t>品质管控</a:t>
            </a:r>
            <a:endParaRPr lang="en-US" altLang="zh-CN" sz="2400" b="1" dirty="0">
              <a:solidFill>
                <a:srgbClr val="F8353D"/>
              </a:solidFill>
              <a:latin typeface="微软雅黑" panose="020B0503020204020204" pitchFamily="34" charset="-122"/>
              <a:ea typeface="微软雅黑" panose="020B0503020204020204" pitchFamily="34" charset="-122"/>
            </a:endParaRPr>
          </a:p>
          <a:p>
            <a:pPr marL="0" lvl="1" algn="ctr"/>
            <a:r>
              <a:rPr lang="zh-CN" altLang="en-US" sz="1400" dirty="0">
                <a:solidFill>
                  <a:srgbClr val="F8353D"/>
                </a:solidFill>
                <a:latin typeface="微软雅黑" panose="020B0503020204020204" pitchFamily="34" charset="-122"/>
                <a:ea typeface="微软雅黑" panose="020B0503020204020204" pitchFamily="34" charset="-122"/>
              </a:rPr>
              <a:t>（我们做什么</a:t>
            </a:r>
            <a:r>
              <a:rPr lang="en-US" altLang="zh-CN" sz="1400" dirty="0">
                <a:solidFill>
                  <a:srgbClr val="F8353D"/>
                </a:solidFill>
                <a:latin typeface="微软雅黑" panose="020B0503020204020204" pitchFamily="34" charset="-122"/>
                <a:ea typeface="微软雅黑" panose="020B0503020204020204" pitchFamily="34" charset="-122"/>
              </a:rPr>
              <a:t>&amp;</a:t>
            </a:r>
            <a:r>
              <a:rPr lang="zh-CN" altLang="en-US" sz="1400" dirty="0">
                <a:solidFill>
                  <a:srgbClr val="F8353D"/>
                </a:solidFill>
                <a:latin typeface="微软雅黑" panose="020B0503020204020204" pitchFamily="34" charset="-122"/>
                <a:ea typeface="微软雅黑" panose="020B0503020204020204" pitchFamily="34" charset="-122"/>
              </a:rPr>
              <a:t>怎么做）</a:t>
            </a:r>
          </a:p>
        </p:txBody>
      </p:sp>
      <p:sp>
        <p:nvSpPr>
          <p:cNvPr id="109" name="淘宝网Chenying0907出品 9"/>
          <p:cNvSpPr txBox="1"/>
          <p:nvPr/>
        </p:nvSpPr>
        <p:spPr>
          <a:xfrm>
            <a:off x="6860059" y="5151239"/>
            <a:ext cx="2103040" cy="652780"/>
          </a:xfrm>
          <a:prstGeom prst="rect">
            <a:avLst/>
          </a:prstGeom>
          <a:noFill/>
        </p:spPr>
        <p:txBody>
          <a:bodyPr wrap="square" lIns="68580" tIns="34290" rIns="68580" bIns="34290" rtlCol="0">
            <a:spAutoFit/>
          </a:bodyPr>
          <a:lstStyle/>
          <a:p>
            <a:pPr marL="0" lvl="1" algn="ctr"/>
            <a:r>
              <a:rPr lang="zh-CN" altLang="en-US" sz="2400" b="1" dirty="0">
                <a:solidFill>
                  <a:srgbClr val="7030A0"/>
                </a:solidFill>
                <a:latin typeface="微软雅黑" panose="020B0503020204020204" pitchFamily="34" charset="-122"/>
                <a:ea typeface="微软雅黑" panose="020B0503020204020204" pitchFamily="34" charset="-122"/>
              </a:rPr>
              <a:t>发展前景</a:t>
            </a:r>
            <a:endParaRPr lang="en-US" altLang="zh-CN" sz="2400" b="1" dirty="0">
              <a:solidFill>
                <a:srgbClr val="7030A0"/>
              </a:solidFill>
              <a:latin typeface="微软雅黑" panose="020B0503020204020204" pitchFamily="34" charset="-122"/>
              <a:ea typeface="微软雅黑" panose="020B0503020204020204" pitchFamily="34" charset="-122"/>
            </a:endParaRPr>
          </a:p>
          <a:p>
            <a:pPr marL="0" lvl="1" algn="ctr"/>
            <a:r>
              <a:rPr lang="zh-CN" altLang="en-US" sz="1400" dirty="0">
                <a:solidFill>
                  <a:srgbClr val="7030A0"/>
                </a:solidFill>
                <a:latin typeface="微软雅黑" panose="020B0503020204020204" pitchFamily="34" charset="-122"/>
                <a:ea typeface="微软雅黑" panose="020B0503020204020204" pitchFamily="34" charset="-122"/>
              </a:rPr>
              <a:t>（长期战略计划）</a:t>
            </a:r>
          </a:p>
        </p:txBody>
      </p:sp>
      <p:sp>
        <p:nvSpPr>
          <p:cNvPr id="110" name="淘宝网Chenying0907出品 9"/>
          <p:cNvSpPr txBox="1"/>
          <p:nvPr/>
        </p:nvSpPr>
        <p:spPr>
          <a:xfrm>
            <a:off x="8747075" y="5151239"/>
            <a:ext cx="2103040" cy="283845"/>
          </a:xfrm>
          <a:prstGeom prst="rect">
            <a:avLst/>
          </a:prstGeom>
          <a:noFill/>
        </p:spPr>
        <p:txBody>
          <a:bodyPr wrap="square" lIns="68580" tIns="34290" rIns="68580" bIns="34290" rtlCol="0">
            <a:spAutoFit/>
          </a:bodyPr>
          <a:lstStyle/>
          <a:p>
            <a:pPr marL="0" lvl="1" algn="ct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01" name="KSO_Shape"/>
          <p:cNvSpPr/>
          <p:nvPr/>
        </p:nvSpPr>
        <p:spPr bwMode="auto">
          <a:xfrm>
            <a:off x="2176801" y="4134455"/>
            <a:ext cx="650494" cy="446673"/>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sp>
        <p:nvSpPr>
          <p:cNvPr id="102" name="KSO_Shape"/>
          <p:cNvSpPr/>
          <p:nvPr/>
        </p:nvSpPr>
        <p:spPr bwMode="auto">
          <a:xfrm>
            <a:off x="3970783" y="4157335"/>
            <a:ext cx="627380" cy="53431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sp>
        <p:nvSpPr>
          <p:cNvPr id="103" name="KSO_Shape"/>
          <p:cNvSpPr/>
          <p:nvPr/>
        </p:nvSpPr>
        <p:spPr bwMode="auto">
          <a:xfrm>
            <a:off x="5792912" y="4067075"/>
            <a:ext cx="664715" cy="65806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sp>
        <p:nvSpPr>
          <p:cNvPr id="104" name="KSO_Shape"/>
          <p:cNvSpPr/>
          <p:nvPr/>
        </p:nvSpPr>
        <p:spPr bwMode="auto">
          <a:xfrm>
            <a:off x="7681763" y="4102277"/>
            <a:ext cx="648072" cy="55085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25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500"/>
                                        <p:tgtEl>
                                          <p:spTgt spid="76"/>
                                        </p:tgtEl>
                                      </p:cBhvr>
                                    </p:animEffect>
                                  </p:childTnLst>
                                </p:cTn>
                              </p:par>
                              <p:par>
                                <p:cTn id="17" presetID="10" presetClass="entr" presetSubtype="0" fill="hold" nodeType="withEffect">
                                  <p:stCondLst>
                                    <p:cond delay="25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par>
                                <p:cTn id="20" presetID="10" presetClass="entr" presetSubtype="0" fill="hold" nodeType="withEffect">
                                  <p:stCondLst>
                                    <p:cond delay="25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par>
                                <p:cTn id="23" presetID="10" presetClass="entr" presetSubtype="0" fill="hold" nodeType="withEffect">
                                  <p:stCondLst>
                                    <p:cond delay="250"/>
                                  </p:stCondLst>
                                  <p:childTnLst>
                                    <p:set>
                                      <p:cBhvr>
                                        <p:cTn id="24" dur="1" fill="hold">
                                          <p:stCondLst>
                                            <p:cond delay="0"/>
                                          </p:stCondLst>
                                        </p:cTn>
                                        <p:tgtEl>
                                          <p:spTgt spid="91"/>
                                        </p:tgtEl>
                                        <p:attrNameLst>
                                          <p:attrName>style.visibility</p:attrName>
                                        </p:attrNameLst>
                                      </p:cBhvr>
                                      <p:to>
                                        <p:strVal val="visible"/>
                                      </p:to>
                                    </p:set>
                                    <p:animEffect transition="in" filter="fade">
                                      <p:cBhvr>
                                        <p:cTn id="25" dur="500"/>
                                        <p:tgtEl>
                                          <p:spTgt spid="91"/>
                                        </p:tgtEl>
                                      </p:cBhvr>
                                    </p:animEffect>
                                  </p:childTnLst>
                                </p:cTn>
                              </p:par>
                              <p:par>
                                <p:cTn id="26" presetID="2" presetClass="entr" presetSubtype="4" fill="hold" grpId="0" nodeType="withEffect">
                                  <p:stCondLst>
                                    <p:cond delay="500"/>
                                  </p:stCondLst>
                                  <p:childTnLst>
                                    <p:set>
                                      <p:cBhvr>
                                        <p:cTn id="27" dur="1" fill="hold">
                                          <p:stCondLst>
                                            <p:cond delay="0"/>
                                          </p:stCondLst>
                                        </p:cTn>
                                        <p:tgtEl>
                                          <p:spTgt spid="101"/>
                                        </p:tgtEl>
                                        <p:attrNameLst>
                                          <p:attrName>style.visibility</p:attrName>
                                        </p:attrNameLst>
                                      </p:cBhvr>
                                      <p:to>
                                        <p:strVal val="visible"/>
                                      </p:to>
                                    </p:set>
                                    <p:anim calcmode="lin" valueType="num">
                                      <p:cBhvr additive="base">
                                        <p:cTn id="28" dur="500" fill="hold"/>
                                        <p:tgtEl>
                                          <p:spTgt spid="101"/>
                                        </p:tgtEl>
                                        <p:attrNameLst>
                                          <p:attrName>ppt_x</p:attrName>
                                        </p:attrNameLst>
                                      </p:cBhvr>
                                      <p:tavLst>
                                        <p:tav tm="0">
                                          <p:val>
                                            <p:strVal val="#ppt_x"/>
                                          </p:val>
                                        </p:tav>
                                        <p:tav tm="100000">
                                          <p:val>
                                            <p:strVal val="#ppt_x"/>
                                          </p:val>
                                        </p:tav>
                                      </p:tavLst>
                                    </p:anim>
                                    <p:anim calcmode="lin" valueType="num">
                                      <p:cBhvr additive="base">
                                        <p:cTn id="29" dur="500" fill="hold"/>
                                        <p:tgtEl>
                                          <p:spTgt spid="101"/>
                                        </p:tgtEl>
                                        <p:attrNameLst>
                                          <p:attrName>ppt_y</p:attrName>
                                        </p:attrNameLst>
                                      </p:cBhvr>
                                      <p:tavLst>
                                        <p:tav tm="0">
                                          <p:val>
                                            <p:strVal val="1+#ppt_h/2"/>
                                          </p:val>
                                        </p:tav>
                                        <p:tav tm="100000">
                                          <p:val>
                                            <p:strVal val="#ppt_y"/>
                                          </p:val>
                                        </p:tav>
                                      </p:tavLst>
                                    </p:anim>
                                  </p:childTnLst>
                                </p:cTn>
                              </p:par>
                              <p:par>
                                <p:cTn id="30" presetID="2" presetClass="entr" presetSubtype="1" fill="hold" grpId="0" nodeType="withEffect">
                                  <p:stCondLst>
                                    <p:cond delay="1000"/>
                                  </p:stCondLst>
                                  <p:childTnLst>
                                    <p:set>
                                      <p:cBhvr>
                                        <p:cTn id="31" dur="1" fill="hold">
                                          <p:stCondLst>
                                            <p:cond delay="0"/>
                                          </p:stCondLst>
                                        </p:cTn>
                                        <p:tgtEl>
                                          <p:spTgt spid="102"/>
                                        </p:tgtEl>
                                        <p:attrNameLst>
                                          <p:attrName>style.visibility</p:attrName>
                                        </p:attrNameLst>
                                      </p:cBhvr>
                                      <p:to>
                                        <p:strVal val="visible"/>
                                      </p:to>
                                    </p:set>
                                    <p:anim calcmode="lin" valueType="num">
                                      <p:cBhvr additive="base">
                                        <p:cTn id="32" dur="500" fill="hold"/>
                                        <p:tgtEl>
                                          <p:spTgt spid="102"/>
                                        </p:tgtEl>
                                        <p:attrNameLst>
                                          <p:attrName>ppt_x</p:attrName>
                                        </p:attrNameLst>
                                      </p:cBhvr>
                                      <p:tavLst>
                                        <p:tav tm="0">
                                          <p:val>
                                            <p:strVal val="#ppt_x"/>
                                          </p:val>
                                        </p:tav>
                                        <p:tav tm="100000">
                                          <p:val>
                                            <p:strVal val="#ppt_x"/>
                                          </p:val>
                                        </p:tav>
                                      </p:tavLst>
                                    </p:anim>
                                    <p:anim calcmode="lin" valueType="num">
                                      <p:cBhvr additive="base">
                                        <p:cTn id="33" dur="500" fill="hold"/>
                                        <p:tgtEl>
                                          <p:spTgt spid="102"/>
                                        </p:tgtEl>
                                        <p:attrNameLst>
                                          <p:attrName>ppt_y</p:attrName>
                                        </p:attrNameLst>
                                      </p:cBhvr>
                                      <p:tavLst>
                                        <p:tav tm="0">
                                          <p:val>
                                            <p:strVal val="0-#ppt_h/2"/>
                                          </p:val>
                                        </p:tav>
                                        <p:tav tm="100000">
                                          <p:val>
                                            <p:strVal val="#ppt_y"/>
                                          </p:val>
                                        </p:tav>
                                      </p:tavLst>
                                    </p:anim>
                                  </p:childTnLst>
                                </p:cTn>
                              </p:par>
                              <p:par>
                                <p:cTn id="34" presetID="2" presetClass="entr" presetSubtype="4" fill="hold" grpId="0" nodeType="withEffect">
                                  <p:stCondLst>
                                    <p:cond delay="1500"/>
                                  </p:stCondLst>
                                  <p:childTnLst>
                                    <p:set>
                                      <p:cBhvr>
                                        <p:cTn id="35" dur="1" fill="hold">
                                          <p:stCondLst>
                                            <p:cond delay="0"/>
                                          </p:stCondLst>
                                        </p:cTn>
                                        <p:tgtEl>
                                          <p:spTgt spid="103"/>
                                        </p:tgtEl>
                                        <p:attrNameLst>
                                          <p:attrName>style.visibility</p:attrName>
                                        </p:attrNameLst>
                                      </p:cBhvr>
                                      <p:to>
                                        <p:strVal val="visible"/>
                                      </p:to>
                                    </p:set>
                                    <p:anim calcmode="lin" valueType="num">
                                      <p:cBhvr additive="base">
                                        <p:cTn id="36" dur="500" fill="hold"/>
                                        <p:tgtEl>
                                          <p:spTgt spid="103"/>
                                        </p:tgtEl>
                                        <p:attrNameLst>
                                          <p:attrName>ppt_x</p:attrName>
                                        </p:attrNameLst>
                                      </p:cBhvr>
                                      <p:tavLst>
                                        <p:tav tm="0">
                                          <p:val>
                                            <p:strVal val="#ppt_x"/>
                                          </p:val>
                                        </p:tav>
                                        <p:tav tm="100000">
                                          <p:val>
                                            <p:strVal val="#ppt_x"/>
                                          </p:val>
                                        </p:tav>
                                      </p:tavLst>
                                    </p:anim>
                                    <p:anim calcmode="lin" valueType="num">
                                      <p:cBhvr additive="base">
                                        <p:cTn id="37" dur="500" fill="hold"/>
                                        <p:tgtEl>
                                          <p:spTgt spid="103"/>
                                        </p:tgtEl>
                                        <p:attrNameLst>
                                          <p:attrName>ppt_y</p:attrName>
                                        </p:attrNameLst>
                                      </p:cBhvr>
                                      <p:tavLst>
                                        <p:tav tm="0">
                                          <p:val>
                                            <p:strVal val="1+#ppt_h/2"/>
                                          </p:val>
                                        </p:tav>
                                        <p:tav tm="100000">
                                          <p:val>
                                            <p:strVal val="#ppt_y"/>
                                          </p:val>
                                        </p:tav>
                                      </p:tavLst>
                                    </p:anim>
                                  </p:childTnLst>
                                </p:cTn>
                              </p:par>
                              <p:par>
                                <p:cTn id="38" presetID="2" presetClass="entr" presetSubtype="1" fill="hold" grpId="0" nodeType="withEffect">
                                  <p:stCondLst>
                                    <p:cond delay="2000"/>
                                  </p:stCondLst>
                                  <p:childTnLst>
                                    <p:set>
                                      <p:cBhvr>
                                        <p:cTn id="39" dur="1" fill="hold">
                                          <p:stCondLst>
                                            <p:cond delay="0"/>
                                          </p:stCondLst>
                                        </p:cTn>
                                        <p:tgtEl>
                                          <p:spTgt spid="104"/>
                                        </p:tgtEl>
                                        <p:attrNameLst>
                                          <p:attrName>style.visibility</p:attrName>
                                        </p:attrNameLst>
                                      </p:cBhvr>
                                      <p:to>
                                        <p:strVal val="visible"/>
                                      </p:to>
                                    </p:set>
                                    <p:anim calcmode="lin" valueType="num">
                                      <p:cBhvr additive="base">
                                        <p:cTn id="40" dur="500" fill="hold"/>
                                        <p:tgtEl>
                                          <p:spTgt spid="104"/>
                                        </p:tgtEl>
                                        <p:attrNameLst>
                                          <p:attrName>ppt_x</p:attrName>
                                        </p:attrNameLst>
                                      </p:cBhvr>
                                      <p:tavLst>
                                        <p:tav tm="0">
                                          <p:val>
                                            <p:strVal val="#ppt_x"/>
                                          </p:val>
                                        </p:tav>
                                        <p:tav tm="100000">
                                          <p:val>
                                            <p:strVal val="#ppt_x"/>
                                          </p:val>
                                        </p:tav>
                                      </p:tavLst>
                                    </p:anim>
                                    <p:anim calcmode="lin" valueType="num">
                                      <p:cBhvr additive="base">
                                        <p:cTn id="41" dur="500" fill="hold"/>
                                        <p:tgtEl>
                                          <p:spTgt spid="104"/>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500"/>
                                  </p:stCondLst>
                                  <p:childTnLst>
                                    <p:set>
                                      <p:cBhvr>
                                        <p:cTn id="43" dur="1" fill="hold">
                                          <p:stCondLst>
                                            <p:cond delay="0"/>
                                          </p:stCondLst>
                                        </p:cTn>
                                        <p:tgtEl>
                                          <p:spTgt spid="106"/>
                                        </p:tgtEl>
                                        <p:attrNameLst>
                                          <p:attrName>style.visibility</p:attrName>
                                        </p:attrNameLst>
                                      </p:cBhvr>
                                      <p:to>
                                        <p:strVal val="visible"/>
                                      </p:to>
                                    </p:set>
                                    <p:anim calcmode="lin" valueType="num">
                                      <p:cBhvr additive="base">
                                        <p:cTn id="44" dur="500" fill="hold"/>
                                        <p:tgtEl>
                                          <p:spTgt spid="106"/>
                                        </p:tgtEl>
                                        <p:attrNameLst>
                                          <p:attrName>ppt_x</p:attrName>
                                        </p:attrNameLst>
                                      </p:cBhvr>
                                      <p:tavLst>
                                        <p:tav tm="0">
                                          <p:val>
                                            <p:strVal val="#ppt_x"/>
                                          </p:val>
                                        </p:tav>
                                        <p:tav tm="100000">
                                          <p:val>
                                            <p:strVal val="#ppt_x"/>
                                          </p:val>
                                        </p:tav>
                                      </p:tavLst>
                                    </p:anim>
                                    <p:anim calcmode="lin" valueType="num">
                                      <p:cBhvr additive="base">
                                        <p:cTn id="45" dur="500" fill="hold"/>
                                        <p:tgtEl>
                                          <p:spTgt spid="106"/>
                                        </p:tgtEl>
                                        <p:attrNameLst>
                                          <p:attrName>ppt_y</p:attrName>
                                        </p:attrNameLst>
                                      </p:cBhvr>
                                      <p:tavLst>
                                        <p:tav tm="0">
                                          <p:val>
                                            <p:strVal val="1+#ppt_h/2"/>
                                          </p:val>
                                        </p:tav>
                                        <p:tav tm="100000">
                                          <p:val>
                                            <p:strVal val="#ppt_y"/>
                                          </p:val>
                                        </p:tav>
                                      </p:tavLst>
                                    </p:anim>
                                  </p:childTnLst>
                                </p:cTn>
                              </p:par>
                              <p:par>
                                <p:cTn id="46" presetID="2" presetClass="entr" presetSubtype="1" fill="hold" grpId="0" nodeType="withEffect">
                                  <p:stCondLst>
                                    <p:cond delay="1000"/>
                                  </p:stCondLst>
                                  <p:childTnLst>
                                    <p:set>
                                      <p:cBhvr>
                                        <p:cTn id="47" dur="1" fill="hold">
                                          <p:stCondLst>
                                            <p:cond delay="0"/>
                                          </p:stCondLst>
                                        </p:cTn>
                                        <p:tgtEl>
                                          <p:spTgt spid="107"/>
                                        </p:tgtEl>
                                        <p:attrNameLst>
                                          <p:attrName>style.visibility</p:attrName>
                                        </p:attrNameLst>
                                      </p:cBhvr>
                                      <p:to>
                                        <p:strVal val="visible"/>
                                      </p:to>
                                    </p:set>
                                    <p:anim calcmode="lin" valueType="num">
                                      <p:cBhvr additive="base">
                                        <p:cTn id="48" dur="500" fill="hold"/>
                                        <p:tgtEl>
                                          <p:spTgt spid="107"/>
                                        </p:tgtEl>
                                        <p:attrNameLst>
                                          <p:attrName>ppt_x</p:attrName>
                                        </p:attrNameLst>
                                      </p:cBhvr>
                                      <p:tavLst>
                                        <p:tav tm="0">
                                          <p:val>
                                            <p:strVal val="#ppt_x"/>
                                          </p:val>
                                        </p:tav>
                                        <p:tav tm="100000">
                                          <p:val>
                                            <p:strVal val="#ppt_x"/>
                                          </p:val>
                                        </p:tav>
                                      </p:tavLst>
                                    </p:anim>
                                    <p:anim calcmode="lin" valueType="num">
                                      <p:cBhvr additive="base">
                                        <p:cTn id="49" dur="500" fill="hold"/>
                                        <p:tgtEl>
                                          <p:spTgt spid="107"/>
                                        </p:tgtEl>
                                        <p:attrNameLst>
                                          <p:attrName>ppt_y</p:attrName>
                                        </p:attrNameLst>
                                      </p:cBhvr>
                                      <p:tavLst>
                                        <p:tav tm="0">
                                          <p:val>
                                            <p:strVal val="0-#ppt_h/2"/>
                                          </p:val>
                                        </p:tav>
                                        <p:tav tm="100000">
                                          <p:val>
                                            <p:strVal val="#ppt_y"/>
                                          </p:val>
                                        </p:tav>
                                      </p:tavLst>
                                    </p:anim>
                                  </p:childTnLst>
                                </p:cTn>
                              </p:par>
                              <p:par>
                                <p:cTn id="50" presetID="2" presetClass="entr" presetSubtype="4" fill="hold" grpId="0" nodeType="withEffect">
                                  <p:stCondLst>
                                    <p:cond delay="1500"/>
                                  </p:stCondLst>
                                  <p:childTnLst>
                                    <p:set>
                                      <p:cBhvr>
                                        <p:cTn id="51" dur="1" fill="hold">
                                          <p:stCondLst>
                                            <p:cond delay="0"/>
                                          </p:stCondLst>
                                        </p:cTn>
                                        <p:tgtEl>
                                          <p:spTgt spid="108"/>
                                        </p:tgtEl>
                                        <p:attrNameLst>
                                          <p:attrName>style.visibility</p:attrName>
                                        </p:attrNameLst>
                                      </p:cBhvr>
                                      <p:to>
                                        <p:strVal val="visible"/>
                                      </p:to>
                                    </p:set>
                                    <p:anim calcmode="lin" valueType="num">
                                      <p:cBhvr additive="base">
                                        <p:cTn id="52" dur="500" fill="hold"/>
                                        <p:tgtEl>
                                          <p:spTgt spid="108"/>
                                        </p:tgtEl>
                                        <p:attrNameLst>
                                          <p:attrName>ppt_x</p:attrName>
                                        </p:attrNameLst>
                                      </p:cBhvr>
                                      <p:tavLst>
                                        <p:tav tm="0">
                                          <p:val>
                                            <p:strVal val="#ppt_x"/>
                                          </p:val>
                                        </p:tav>
                                        <p:tav tm="100000">
                                          <p:val>
                                            <p:strVal val="#ppt_x"/>
                                          </p:val>
                                        </p:tav>
                                      </p:tavLst>
                                    </p:anim>
                                    <p:anim calcmode="lin" valueType="num">
                                      <p:cBhvr additive="base">
                                        <p:cTn id="53" dur="500" fill="hold"/>
                                        <p:tgtEl>
                                          <p:spTgt spid="108"/>
                                        </p:tgtEl>
                                        <p:attrNameLst>
                                          <p:attrName>ppt_y</p:attrName>
                                        </p:attrNameLst>
                                      </p:cBhvr>
                                      <p:tavLst>
                                        <p:tav tm="0">
                                          <p:val>
                                            <p:strVal val="1+#ppt_h/2"/>
                                          </p:val>
                                        </p:tav>
                                        <p:tav tm="100000">
                                          <p:val>
                                            <p:strVal val="#ppt_y"/>
                                          </p:val>
                                        </p:tav>
                                      </p:tavLst>
                                    </p:anim>
                                  </p:childTnLst>
                                </p:cTn>
                              </p:par>
                              <p:par>
                                <p:cTn id="54" presetID="2" presetClass="entr" presetSubtype="1" fill="hold" grpId="0" nodeType="withEffect">
                                  <p:stCondLst>
                                    <p:cond delay="2000"/>
                                  </p:stCondLst>
                                  <p:childTnLst>
                                    <p:set>
                                      <p:cBhvr>
                                        <p:cTn id="55" dur="1" fill="hold">
                                          <p:stCondLst>
                                            <p:cond delay="0"/>
                                          </p:stCondLst>
                                        </p:cTn>
                                        <p:tgtEl>
                                          <p:spTgt spid="109"/>
                                        </p:tgtEl>
                                        <p:attrNameLst>
                                          <p:attrName>style.visibility</p:attrName>
                                        </p:attrNameLst>
                                      </p:cBhvr>
                                      <p:to>
                                        <p:strVal val="visible"/>
                                      </p:to>
                                    </p:set>
                                    <p:anim calcmode="lin" valueType="num">
                                      <p:cBhvr additive="base">
                                        <p:cTn id="56" dur="500" fill="hold"/>
                                        <p:tgtEl>
                                          <p:spTgt spid="109"/>
                                        </p:tgtEl>
                                        <p:attrNameLst>
                                          <p:attrName>ppt_x</p:attrName>
                                        </p:attrNameLst>
                                      </p:cBhvr>
                                      <p:tavLst>
                                        <p:tav tm="0">
                                          <p:val>
                                            <p:strVal val="#ppt_x"/>
                                          </p:val>
                                        </p:tav>
                                        <p:tav tm="100000">
                                          <p:val>
                                            <p:strVal val="#ppt_x"/>
                                          </p:val>
                                        </p:tav>
                                      </p:tavLst>
                                    </p:anim>
                                    <p:anim calcmode="lin" valueType="num">
                                      <p:cBhvr additive="base">
                                        <p:cTn id="57" dur="500" fill="hold"/>
                                        <p:tgtEl>
                                          <p:spTgt spid="109"/>
                                        </p:tgtEl>
                                        <p:attrNameLst>
                                          <p:attrName>ppt_y</p:attrName>
                                        </p:attrNameLst>
                                      </p:cBhvr>
                                      <p:tavLst>
                                        <p:tav tm="0">
                                          <p:val>
                                            <p:strVal val="0-#ppt_h/2"/>
                                          </p:val>
                                        </p:tav>
                                        <p:tav tm="100000">
                                          <p:val>
                                            <p:strVal val="#ppt_y"/>
                                          </p:val>
                                        </p:tav>
                                      </p:tavLst>
                                    </p:anim>
                                  </p:childTnLst>
                                </p:cTn>
                              </p:par>
                              <p:par>
                                <p:cTn id="58" presetID="2" presetClass="entr" presetSubtype="4" fill="hold" grpId="0" nodeType="withEffect">
                                  <p:stCondLst>
                                    <p:cond delay="250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06" grpId="0"/>
      <p:bldP spid="107" grpId="0"/>
      <p:bldP spid="108" grpId="0"/>
      <p:bldP spid="109" grpId="0"/>
      <p:bldP spid="110" grpId="0"/>
      <p:bldP spid="101" grpId="0" animBg="1"/>
      <p:bldP spid="102" grpId="0" bldLvl="0" animBg="1"/>
      <p:bldP spid="103" grpId="0" animBg="1"/>
      <p:bldP spid="10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淘宝网Chenying0907出品 1"/>
          <p:cNvGrpSpPr/>
          <p:nvPr/>
        </p:nvGrpSpPr>
        <p:grpSpPr>
          <a:xfrm>
            <a:off x="2572778" y="2085345"/>
            <a:ext cx="2763946" cy="3446339"/>
            <a:chOff x="3295850" y="1908877"/>
            <a:chExt cx="3738030" cy="4660916"/>
          </a:xfrm>
        </p:grpSpPr>
        <p:sp>
          <p:nvSpPr>
            <p:cNvPr id="3" name="圆角淘宝网Chenying0907出品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淘宝网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 name="圆角淘宝网Chenying0907出品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淘宝网Chenying0907出品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a:noFill/>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lstStyle/>
            <a:p>
              <a:endParaRPr lang="zh-CN" altLang="en-US">
                <a:solidFill>
                  <a:prstClr val="black"/>
                </a:solidFill>
              </a:endParaRPr>
            </a:p>
          </p:txBody>
        </p:sp>
      </p:grpSp>
      <p:sp>
        <p:nvSpPr>
          <p:cNvPr id="7" name="圆角淘宝网Chenying0907出品 6"/>
          <p:cNvSpPr/>
          <p:nvPr/>
        </p:nvSpPr>
        <p:spPr>
          <a:xfrm>
            <a:off x="4535182" y="2625703"/>
            <a:ext cx="5193268" cy="1001440"/>
          </a:xfrm>
          <a:prstGeom prst="roundRect">
            <a:avLst>
              <a:gd name="adj" fmla="val 9976"/>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grpSp>
        <p:nvGrpSpPr>
          <p:cNvPr id="8" name="淘宝网Chenying0907出品 7"/>
          <p:cNvGrpSpPr/>
          <p:nvPr/>
        </p:nvGrpSpPr>
        <p:grpSpPr>
          <a:xfrm>
            <a:off x="4628900" y="3044179"/>
            <a:ext cx="158010" cy="158012"/>
            <a:chOff x="4486616" y="3001075"/>
            <a:chExt cx="274695" cy="274699"/>
          </a:xfrm>
        </p:grpSpPr>
        <p:sp>
          <p:nvSpPr>
            <p:cNvPr id="9" name="淘宝网Chenying0907出品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淘宝网Chenying0907出品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 name="淘宝网Chenying0907出品 10"/>
          <p:cNvGrpSpPr/>
          <p:nvPr/>
        </p:nvGrpSpPr>
        <p:grpSpPr>
          <a:xfrm>
            <a:off x="4229561" y="3044179"/>
            <a:ext cx="158010" cy="158012"/>
            <a:chOff x="4486616" y="3001075"/>
            <a:chExt cx="274695" cy="274699"/>
          </a:xfrm>
        </p:grpSpPr>
        <p:sp>
          <p:nvSpPr>
            <p:cNvPr id="12" name="淘宝网Chenying0907出品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淘宝网Chenying0907出品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4" name="淘宝网Chenying0907出品 13"/>
          <p:cNvGrpSpPr/>
          <p:nvPr/>
        </p:nvGrpSpPr>
        <p:grpSpPr>
          <a:xfrm>
            <a:off x="4318304" y="3089060"/>
            <a:ext cx="384317" cy="61430"/>
            <a:chOff x="4318304" y="3089060"/>
            <a:chExt cx="384317" cy="61430"/>
          </a:xfrm>
        </p:grpSpPr>
        <p:sp>
          <p:nvSpPr>
            <p:cNvPr id="15" name="圆角淘宝网Chenying0907出品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圆角淘宝网Chenying0907出品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7" name="淘宝网Chenying0907出品 40"/>
          <p:cNvSpPr txBox="1"/>
          <p:nvPr/>
        </p:nvSpPr>
        <p:spPr>
          <a:xfrm>
            <a:off x="5615378" y="2820062"/>
            <a:ext cx="3506545" cy="646331"/>
          </a:xfrm>
          <a:prstGeom prst="rect">
            <a:avLst/>
          </a:prstGeom>
          <a:noFill/>
        </p:spPr>
        <p:txBody>
          <a:bodyPr wrap="squar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公司与团队</a:t>
            </a:r>
          </a:p>
        </p:txBody>
      </p:sp>
      <p:grpSp>
        <p:nvGrpSpPr>
          <p:cNvPr id="27" name="淘宝网Chenying0907出品 26"/>
          <p:cNvGrpSpPr/>
          <p:nvPr/>
        </p:nvGrpSpPr>
        <p:grpSpPr>
          <a:xfrm>
            <a:off x="5030931" y="2884106"/>
            <a:ext cx="601529" cy="562742"/>
            <a:chOff x="5030931" y="2884106"/>
            <a:chExt cx="601529" cy="562742"/>
          </a:xfrm>
        </p:grpSpPr>
        <p:sp>
          <p:nvSpPr>
            <p:cNvPr id="28" name="淘宝网Chenying0907出品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29" name="淘宝网Chenying0907出品 58"/>
            <p:cNvSpPr txBox="1"/>
            <p:nvPr/>
          </p:nvSpPr>
          <p:spPr>
            <a:xfrm>
              <a:off x="5030931" y="2902999"/>
              <a:ext cx="601529" cy="523220"/>
            </a:xfrm>
            <a:prstGeom prst="rect">
              <a:avLst/>
            </a:prstGeom>
            <a:noFill/>
          </p:spPr>
          <p:txBody>
            <a:bodyPr wrap="square" rtlCol="0">
              <a:spAutoFit/>
            </a:bodyPr>
            <a:lstStyle/>
            <a:p>
              <a:pPr algn="ctr"/>
              <a:r>
                <a:rPr lang="en-US" altLang="zh-CN" sz="2800" dirty="0">
                  <a:solidFill>
                    <a:srgbClr val="FFB850"/>
                  </a:solidFill>
                  <a:latin typeface="Impact MT Std" pitchFamily="34" charset="0"/>
                </a:rPr>
                <a:t>01</a:t>
              </a:r>
              <a:endParaRPr lang="zh-CN" altLang="en-US" sz="2800" dirty="0">
                <a:solidFill>
                  <a:srgbClr val="FFB850"/>
                </a:solidFill>
                <a:latin typeface="Impact MT Std" pitchFamily="34" charset="0"/>
              </a:endParaRPr>
            </a:p>
          </p:txBody>
        </p:sp>
      </p:grpSp>
      <p:sp>
        <p:nvSpPr>
          <p:cNvPr id="30" name="KSO_Shape"/>
          <p:cNvSpPr/>
          <p:nvPr/>
        </p:nvSpPr>
        <p:spPr bwMode="auto">
          <a:xfrm>
            <a:off x="3145259" y="2906363"/>
            <a:ext cx="865987" cy="59464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2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2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25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2" presetClass="entr" presetSubtype="4" fill="hold" grpId="0" nodeType="withEffect">
                                  <p:stCondLst>
                                    <p:cond delay="50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750"/>
                            </p:stCondLst>
                            <p:childTnLst>
                              <p:par>
                                <p:cTn id="28" presetID="42"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淘宝网Chenying0907出品 7"/>
          <p:cNvGrpSpPr/>
          <p:nvPr/>
        </p:nvGrpSpPr>
        <p:grpSpPr>
          <a:xfrm>
            <a:off x="552971" y="324163"/>
            <a:ext cx="604358" cy="216024"/>
            <a:chOff x="264939" y="188640"/>
            <a:chExt cx="604358" cy="216024"/>
          </a:xfrm>
        </p:grpSpPr>
        <p:sp>
          <p:nvSpPr>
            <p:cNvPr id="9" name="燕尾形 8"/>
            <p:cNvSpPr/>
            <p:nvPr/>
          </p:nvSpPr>
          <p:spPr>
            <a:xfrm>
              <a:off x="264939" y="188640"/>
              <a:ext cx="216024" cy="216024"/>
            </a:xfrm>
            <a:prstGeom prst="chevron">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454914" y="188640"/>
              <a:ext cx="216024" cy="216024"/>
            </a:xfrm>
            <a:prstGeom prst="chevron">
              <a:avLst/>
            </a:prstGeom>
            <a:solidFill>
              <a:srgbClr val="FFB85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653273" y="188640"/>
              <a:ext cx="216024" cy="216024"/>
            </a:xfrm>
            <a:prstGeom prst="chevron">
              <a:avLst/>
            </a:prstGeom>
            <a:solidFill>
              <a:srgbClr val="FFB8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 name="淘宝网Chenying0907出品 9"/>
          <p:cNvSpPr txBox="1"/>
          <p:nvPr/>
        </p:nvSpPr>
        <p:spPr>
          <a:xfrm>
            <a:off x="1344930" y="243840"/>
            <a:ext cx="3726180" cy="1053465"/>
          </a:xfrm>
          <a:prstGeom prst="rect">
            <a:avLst/>
          </a:prstGeom>
          <a:noFill/>
        </p:spPr>
        <p:txBody>
          <a:bodyPr wrap="square" lIns="68580" tIns="34290" rIns="68580" bIns="34290" rtlCol="0">
            <a:spAutoFit/>
          </a:bodyPr>
          <a:lstStyle/>
          <a:p>
            <a:pPr marL="0" lvl="1"/>
            <a:r>
              <a:rPr lang="zh-CN" altLang="en-US" sz="2000" b="1" dirty="0">
                <a:solidFill>
                  <a:srgbClr val="FFB850"/>
                </a:solidFill>
                <a:latin typeface="微软雅黑" panose="020B0503020204020204" pitchFamily="34" charset="-122"/>
                <a:ea typeface="微软雅黑" panose="020B0503020204020204" pitchFamily="34" charset="-122"/>
              </a:rPr>
              <a:t>上海添蓝拉链科技有限公司</a:t>
            </a:r>
          </a:p>
          <a:p>
            <a:pPr marL="0" lvl="1"/>
            <a:r>
              <a:rPr lang="zh-CN" altLang="en-US" sz="2000" b="1" dirty="0">
                <a:solidFill>
                  <a:srgbClr val="FFB850"/>
                </a:solidFill>
                <a:latin typeface="微软雅黑" panose="020B0503020204020204" pitchFamily="34" charset="-122"/>
                <a:ea typeface="微软雅黑" panose="020B0503020204020204" pitchFamily="34" charset="-122"/>
              </a:rPr>
              <a:t>添达钮扣配件（上海）有限公司</a:t>
            </a:r>
          </a:p>
          <a:p>
            <a:pPr marL="0" lvl="1"/>
            <a:endParaRPr lang="zh-CN" altLang="en-US" sz="2400" b="1" dirty="0">
              <a:solidFill>
                <a:srgbClr val="FFB850"/>
              </a:solidFill>
              <a:latin typeface="微软雅黑" panose="020B0503020204020204" pitchFamily="34" charset="-122"/>
              <a:ea typeface="微软雅黑" panose="020B0503020204020204" pitchFamily="34" charset="-122"/>
            </a:endParaRPr>
          </a:p>
        </p:txBody>
      </p:sp>
      <p:cxnSp>
        <p:nvCxnSpPr>
          <p:cNvPr id="13" name="淘宝网Chenying0907出品 12"/>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淘宝网Chenying0907出品标注 13"/>
          <p:cNvSpPr/>
          <p:nvPr/>
        </p:nvSpPr>
        <p:spPr>
          <a:xfrm>
            <a:off x="10911596" y="269141"/>
            <a:ext cx="442575" cy="296525"/>
          </a:xfrm>
          <a:prstGeom prst="wedgeRectCallou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Impact MT Std" pitchFamily="34" charset="0"/>
            </a:endParaRPr>
          </a:p>
        </p:txBody>
      </p:sp>
      <p:sp>
        <p:nvSpPr>
          <p:cNvPr id="15" name="淘宝网Chenying0907出品 3"/>
          <p:cNvSpPr>
            <a:spLocks noChangeArrowheads="1"/>
          </p:cNvSpPr>
          <p:nvPr/>
        </p:nvSpPr>
        <p:spPr bwMode="auto">
          <a:xfrm>
            <a:off x="10911595" y="274445"/>
            <a:ext cx="442575" cy="3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spcBef>
                <a:spcPct val="0"/>
              </a:spcBef>
              <a:buFont typeface="Arial" panose="020B0604020202020204" pitchFamily="34" charset="0"/>
              <a:buNone/>
            </a:pPr>
            <a:r>
              <a:rPr lang="en-US" altLang="zh-CN" sz="1600" b="1" dirty="0">
                <a:solidFill>
                  <a:schemeClr val="bg1"/>
                </a:solidFill>
                <a:latin typeface="Impact MT Std" pitchFamily="34" charset="0"/>
                <a:ea typeface="微软雅黑" panose="020B0503020204020204" pitchFamily="34" charset="-122"/>
                <a:cs typeface="Arial" panose="020B0604020202020204" pitchFamily="34" charset="0"/>
              </a:rPr>
              <a:t>05</a:t>
            </a:r>
            <a:endParaRPr lang="zh-CN" altLang="en-US" sz="1600" b="1" dirty="0">
              <a:solidFill>
                <a:schemeClr val="bg1"/>
              </a:solidFill>
              <a:latin typeface="Impact MT Std" pitchFamily="34" charset="0"/>
              <a:ea typeface="微软雅黑" panose="020B0503020204020204" pitchFamily="34" charset="-122"/>
              <a:cs typeface="Arial" panose="020B0604020202020204" pitchFamily="34" charset="0"/>
            </a:endParaRPr>
          </a:p>
        </p:txBody>
      </p:sp>
      <p:grpSp>
        <p:nvGrpSpPr>
          <p:cNvPr id="34" name="淘宝网Chenying0907出品 33"/>
          <p:cNvGrpSpPr/>
          <p:nvPr/>
        </p:nvGrpSpPr>
        <p:grpSpPr>
          <a:xfrm>
            <a:off x="814484" y="5010888"/>
            <a:ext cx="1160076" cy="1028168"/>
            <a:chOff x="3295850" y="2263222"/>
            <a:chExt cx="2643765" cy="2343151"/>
          </a:xfrm>
        </p:grpSpPr>
        <p:sp>
          <p:nvSpPr>
            <p:cNvPr id="36" name="淘宝网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8" name="淘宝网Chenying0907出品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solidFill>
                  <a:prstClr val="black"/>
                </a:solidFill>
              </a:endParaRPr>
            </a:p>
          </p:txBody>
        </p:sp>
      </p:grpSp>
      <p:grpSp>
        <p:nvGrpSpPr>
          <p:cNvPr id="39" name="淘宝网Chenying0907出品 38"/>
          <p:cNvGrpSpPr/>
          <p:nvPr/>
        </p:nvGrpSpPr>
        <p:grpSpPr>
          <a:xfrm>
            <a:off x="770982" y="3440431"/>
            <a:ext cx="1160076" cy="1028168"/>
            <a:chOff x="3295850" y="2263222"/>
            <a:chExt cx="2643765" cy="2343151"/>
          </a:xfrm>
        </p:grpSpPr>
        <p:sp>
          <p:nvSpPr>
            <p:cNvPr id="41" name="淘宝网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3" name="淘宝网Chenying0907出品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8353D"/>
            </a:solidFill>
            <a:ln>
              <a:noFill/>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lstStyle/>
            <a:p>
              <a:endParaRPr lang="zh-CN" altLang="en-US">
                <a:solidFill>
                  <a:prstClr val="black"/>
                </a:solidFill>
              </a:endParaRPr>
            </a:p>
          </p:txBody>
        </p:sp>
      </p:grpSp>
      <p:sp>
        <p:nvSpPr>
          <p:cNvPr id="44" name="淘宝网Chenying0907出品 4"/>
          <p:cNvSpPr txBox="1"/>
          <p:nvPr/>
        </p:nvSpPr>
        <p:spPr>
          <a:xfrm>
            <a:off x="883920" y="1107321"/>
            <a:ext cx="10149840" cy="2030095"/>
          </a:xfrm>
          <a:prstGeom prst="rect">
            <a:avLst/>
          </a:prstGeom>
          <a:noFill/>
        </p:spPr>
        <p:txBody>
          <a:bodyPr wrap="square" rtlCol="0">
            <a:spAutoFit/>
          </a:bodyPr>
          <a:lstStyle/>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mn-ea"/>
              </a:rPr>
              <a:t>        PGP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mn-ea"/>
              </a:rPr>
              <a:t>是一家专业拉链，钮扣制造企业。公司拥有一支高素质的专业团队，竭诚为客户提供质量上乘的拉链，钮扣产品和优质的服务。作为国内最具有活力的拉链，钮扣企业之一，</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mn-ea"/>
              </a:rPr>
              <a:t>PGP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mn-ea"/>
              </a:rPr>
              <a:t>拥有先进的技术，良好素质的员工，具有丰富行业经验的技术人员以及一支高素质的管理团队。</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mn-ea"/>
              </a:rPr>
              <a:t>       不断提升产品质量是</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mn-ea"/>
              </a:rPr>
              <a:t>PGP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mn-ea"/>
              </a:rPr>
              <a:t>不懈追求的目标，我们的品质控制涵盖了生产的每一个环节，严格的过程控制程序也确保我们的客户可以追溯产品生产中品质控制的每个细节。</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5" name="淘宝网Chenying0907出品 7"/>
          <p:cNvSpPr txBox="1"/>
          <p:nvPr/>
        </p:nvSpPr>
        <p:spPr>
          <a:xfrm>
            <a:off x="2184898" y="3865974"/>
            <a:ext cx="3471937" cy="1383665"/>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创建时间：</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2001</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年</a:t>
            </a:r>
          </a:p>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注册资金：</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2000</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万人民币</a:t>
            </a:r>
          </a:p>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员工人数：</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220</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人</a:t>
            </a:r>
          </a:p>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占地面积：</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30</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亩</a:t>
            </a:r>
          </a:p>
          <a:p>
            <a:pPr algn="just"/>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淘宝网Chenying0907出品 11"/>
          <p:cNvSpPr txBox="1"/>
          <p:nvPr/>
        </p:nvSpPr>
        <p:spPr>
          <a:xfrm>
            <a:off x="2305685" y="3213735"/>
            <a:ext cx="2953385" cy="429895"/>
          </a:xfrm>
          <a:prstGeom prst="rect">
            <a:avLst/>
          </a:prstGeom>
          <a:noFill/>
        </p:spPr>
        <p:txBody>
          <a:bodyPr wrap="square" rtlCol="0">
            <a:spAutoFit/>
          </a:bodyPr>
          <a:lstStyle/>
          <a:p>
            <a:r>
              <a:rPr lang="zh-CN" altLang="en-US" sz="2200" b="1" dirty="0">
                <a:solidFill>
                  <a:srgbClr val="F8353D"/>
                </a:solidFill>
                <a:latin typeface="微软雅黑" panose="020B0503020204020204" pitchFamily="34" charset="-122"/>
                <a:ea typeface="微软雅黑" panose="020B0503020204020204" pitchFamily="34" charset="-122"/>
              </a:rPr>
              <a:t>公司成立时间及规模</a:t>
            </a:r>
            <a:r>
              <a:rPr lang="en-US" altLang="zh-CN" sz="2200" b="1" dirty="0">
                <a:solidFill>
                  <a:srgbClr val="F8353D"/>
                </a:solidFill>
                <a:latin typeface="微软雅黑" panose="020B0503020204020204" pitchFamily="34" charset="-122"/>
                <a:ea typeface="微软雅黑" panose="020B0503020204020204" pitchFamily="34" charset="-122"/>
              </a:rPr>
              <a:t> </a:t>
            </a:r>
          </a:p>
        </p:txBody>
      </p:sp>
      <p:sp>
        <p:nvSpPr>
          <p:cNvPr id="54" name="淘宝网Chenying0907出品 12"/>
          <p:cNvSpPr txBox="1"/>
          <p:nvPr/>
        </p:nvSpPr>
        <p:spPr>
          <a:xfrm>
            <a:off x="2305548" y="4918728"/>
            <a:ext cx="2647166" cy="429895"/>
          </a:xfrm>
          <a:prstGeom prst="rect">
            <a:avLst/>
          </a:prstGeom>
          <a:noFill/>
        </p:spPr>
        <p:txBody>
          <a:bodyPr wrap="square" rtlCol="0">
            <a:spAutoFit/>
          </a:bodyPr>
          <a:lstStyle/>
          <a:p>
            <a:r>
              <a:rPr lang="zh-CN" altLang="en-US" sz="2200" b="1" dirty="0">
                <a:solidFill>
                  <a:srgbClr val="01ACBE"/>
                </a:solidFill>
                <a:latin typeface="微软雅黑" panose="020B0503020204020204" pitchFamily="34" charset="-122"/>
                <a:ea typeface="微软雅黑" panose="020B0503020204020204" pitchFamily="34" charset="-122"/>
              </a:rPr>
              <a:t>公司总部</a:t>
            </a:r>
          </a:p>
        </p:txBody>
      </p:sp>
      <p:sp>
        <p:nvSpPr>
          <p:cNvPr id="55" name="淘宝网Chenying0907出品 13"/>
          <p:cNvSpPr txBox="1"/>
          <p:nvPr/>
        </p:nvSpPr>
        <p:spPr>
          <a:xfrm>
            <a:off x="2184899" y="5560888"/>
            <a:ext cx="3471936" cy="306705"/>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上海市青浦区崧复路</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1877</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号</a:t>
            </a:r>
          </a:p>
        </p:txBody>
      </p:sp>
      <p:pic>
        <p:nvPicPr>
          <p:cNvPr id="2" name="图片 1" descr="QQ图片20160302142446.jpg"/>
          <p:cNvPicPr>
            <a:picLocks noChangeAspect="1"/>
          </p:cNvPicPr>
          <p:nvPr/>
        </p:nvPicPr>
        <p:blipFill>
          <a:blip r:embed="rId4"/>
          <a:stretch>
            <a:fillRect/>
          </a:stretch>
        </p:blipFill>
        <p:spPr>
          <a:xfrm>
            <a:off x="6190615" y="3076575"/>
            <a:ext cx="4965700" cy="3109595"/>
          </a:xfrm>
          <a:prstGeom prst="rect">
            <a:avLst/>
          </a:prstGeom>
        </p:spPr>
      </p:pic>
      <p:sp>
        <p:nvSpPr>
          <p:cNvPr id="310" name="主页"/>
          <p:cNvSpPr/>
          <p:nvPr/>
        </p:nvSpPr>
        <p:spPr>
          <a:xfrm>
            <a:off x="943610" y="5125085"/>
            <a:ext cx="858520" cy="742315"/>
          </a:xfrm>
          <a:custGeom>
            <a:avLst/>
            <a:gdLst/>
            <a:ahLst/>
            <a:cxnLst/>
            <a:rect l="l" t="t" r="r" b="b"/>
            <a:pathLst>
              <a:path w="648072" h="400516">
                <a:moveTo>
                  <a:pt x="324036" y="0"/>
                </a:moveTo>
                <a:lnTo>
                  <a:pt x="648072" y="216024"/>
                </a:lnTo>
                <a:lnTo>
                  <a:pt x="520183" y="216024"/>
                </a:lnTo>
                <a:cubicBezTo>
                  <a:pt x="521934" y="217353"/>
                  <a:pt x="522036" y="218913"/>
                  <a:pt x="522036" y="220497"/>
                </a:cubicBezTo>
                <a:lnTo>
                  <a:pt x="522036" y="364511"/>
                </a:lnTo>
                <a:cubicBezTo>
                  <a:pt x="522036" y="384396"/>
                  <a:pt x="505916" y="400516"/>
                  <a:pt x="486031" y="400516"/>
                </a:cubicBezTo>
                <a:lnTo>
                  <a:pt x="378042" y="400516"/>
                </a:lnTo>
                <a:lnTo>
                  <a:pt x="378042" y="256516"/>
                </a:lnTo>
                <a:lnTo>
                  <a:pt x="270030" y="256516"/>
                </a:lnTo>
                <a:lnTo>
                  <a:pt x="270030" y="400516"/>
                </a:lnTo>
                <a:lnTo>
                  <a:pt x="162041" y="400516"/>
                </a:lnTo>
                <a:cubicBezTo>
                  <a:pt x="142156" y="400516"/>
                  <a:pt x="126036" y="384396"/>
                  <a:pt x="126036" y="364511"/>
                </a:cubicBezTo>
                <a:lnTo>
                  <a:pt x="126036" y="220497"/>
                </a:lnTo>
                <a:lnTo>
                  <a:pt x="127889" y="216024"/>
                </a:lnTo>
                <a:lnTo>
                  <a:pt x="0" y="2160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团队"/>
          <p:cNvSpPr/>
          <p:nvPr/>
        </p:nvSpPr>
        <p:spPr bwMode="auto">
          <a:xfrm>
            <a:off x="1000760" y="3554730"/>
            <a:ext cx="699770" cy="638810"/>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2" presetClass="entr" presetSubtype="8" fill="hold" nodeType="with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50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2" presetClass="entr" presetSubtype="4" fill="hold" grpId="0" nodeType="withEffect">
                                  <p:stCondLst>
                                    <p:cond delay="1000"/>
                                  </p:stCondLst>
                                  <p:childTnLst>
                                    <p:set>
                                      <p:cBhvr>
                                        <p:cTn id="33" dur="1" fill="hold">
                                          <p:stCondLst>
                                            <p:cond delay="0"/>
                                          </p:stCondLst>
                                        </p:cTn>
                                        <p:tgtEl>
                                          <p:spTgt spid="53"/>
                                        </p:tgtEl>
                                        <p:attrNameLst>
                                          <p:attrName>style.visibility</p:attrName>
                                        </p:attrNameLst>
                                      </p:cBhvr>
                                      <p:to>
                                        <p:strVal val="visible"/>
                                      </p:to>
                                    </p:set>
                                    <p:anim calcmode="lin" valueType="num">
                                      <p:cBhvr additive="base">
                                        <p:cTn id="34" dur="500" fill="hold"/>
                                        <p:tgtEl>
                                          <p:spTgt spid="53"/>
                                        </p:tgtEl>
                                        <p:attrNameLst>
                                          <p:attrName>ppt_x</p:attrName>
                                        </p:attrNameLst>
                                      </p:cBhvr>
                                      <p:tavLst>
                                        <p:tav tm="0">
                                          <p:val>
                                            <p:strVal val="#ppt_x"/>
                                          </p:val>
                                        </p:tav>
                                        <p:tav tm="100000">
                                          <p:val>
                                            <p:strVal val="#ppt_x"/>
                                          </p:val>
                                        </p:tav>
                                      </p:tavLst>
                                    </p:anim>
                                    <p:anim calcmode="lin" valueType="num">
                                      <p:cBhvr additive="base">
                                        <p:cTn id="35" dur="500" fill="hold"/>
                                        <p:tgtEl>
                                          <p:spTgt spid="5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00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ppt_x"/>
                                          </p:val>
                                        </p:tav>
                                        <p:tav tm="100000">
                                          <p:val>
                                            <p:strVal val="#ppt_x"/>
                                          </p:val>
                                        </p:tav>
                                      </p:tavLst>
                                    </p:anim>
                                    <p:anim calcmode="lin" valueType="num">
                                      <p:cBhvr additive="base">
                                        <p:cTn id="39" dur="500" fill="hold"/>
                                        <p:tgtEl>
                                          <p:spTgt spid="45"/>
                                        </p:tgtEl>
                                        <p:attrNameLst>
                                          <p:attrName>ppt_y</p:attrName>
                                        </p:attrNameLst>
                                      </p:cBhvr>
                                      <p:tavLst>
                                        <p:tav tm="0">
                                          <p:val>
                                            <p:strVal val="1+#ppt_h/2"/>
                                          </p:val>
                                        </p:tav>
                                        <p:tav tm="100000">
                                          <p:val>
                                            <p:strVal val="#ppt_y"/>
                                          </p:val>
                                        </p:tav>
                                      </p:tavLst>
                                    </p:anim>
                                  </p:childTnLst>
                                </p:cTn>
                              </p:par>
                              <p:par>
                                <p:cTn id="40" presetID="10" presetClass="entr" presetSubtype="0" fill="hold" nodeType="withEffect">
                                  <p:stCondLst>
                                    <p:cond delay="150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2" presetClass="entr" presetSubtype="4" fill="hold" grpId="0" nodeType="withEffect">
                                  <p:stCondLst>
                                    <p:cond delay="200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500" fill="hold"/>
                                        <p:tgtEl>
                                          <p:spTgt spid="54"/>
                                        </p:tgtEl>
                                        <p:attrNameLst>
                                          <p:attrName>ppt_x</p:attrName>
                                        </p:attrNameLst>
                                      </p:cBhvr>
                                      <p:tavLst>
                                        <p:tav tm="0">
                                          <p:val>
                                            <p:strVal val="#ppt_x"/>
                                          </p:val>
                                        </p:tav>
                                        <p:tav tm="100000">
                                          <p:val>
                                            <p:strVal val="#ppt_x"/>
                                          </p:val>
                                        </p:tav>
                                      </p:tavLst>
                                    </p:anim>
                                    <p:anim calcmode="lin" valueType="num">
                                      <p:cBhvr additive="base">
                                        <p:cTn id="46" dur="500" fill="hold"/>
                                        <p:tgtEl>
                                          <p:spTgt spid="5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2000"/>
                                  </p:stCondLst>
                                  <p:childTnLst>
                                    <p:set>
                                      <p:cBhvr>
                                        <p:cTn id="48" dur="1" fill="hold">
                                          <p:stCondLst>
                                            <p:cond delay="0"/>
                                          </p:stCondLst>
                                        </p:cTn>
                                        <p:tgtEl>
                                          <p:spTgt spid="55"/>
                                        </p:tgtEl>
                                        <p:attrNameLst>
                                          <p:attrName>style.visibility</p:attrName>
                                        </p:attrNameLst>
                                      </p:cBhvr>
                                      <p:to>
                                        <p:strVal val="visible"/>
                                      </p:to>
                                    </p:set>
                                    <p:anim calcmode="lin" valueType="num">
                                      <p:cBhvr additive="base">
                                        <p:cTn id="49" dur="500" fill="hold"/>
                                        <p:tgtEl>
                                          <p:spTgt spid="55"/>
                                        </p:tgtEl>
                                        <p:attrNameLst>
                                          <p:attrName>ppt_x</p:attrName>
                                        </p:attrNameLst>
                                      </p:cBhvr>
                                      <p:tavLst>
                                        <p:tav tm="0">
                                          <p:val>
                                            <p:strVal val="#ppt_x"/>
                                          </p:val>
                                        </p:tav>
                                        <p:tav tm="100000">
                                          <p:val>
                                            <p:strVal val="#ppt_x"/>
                                          </p:val>
                                        </p:tav>
                                      </p:tavLst>
                                    </p:anim>
                                    <p:anim calcmode="lin" valueType="num">
                                      <p:cBhvr additive="base">
                                        <p:cTn id="5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44" grpId="0"/>
      <p:bldP spid="45" grpId="0"/>
      <p:bldP spid="53" grpId="0"/>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淘宝网Chenying0907出品 7"/>
          <p:cNvGrpSpPr/>
          <p:nvPr/>
        </p:nvGrpSpPr>
        <p:grpSpPr>
          <a:xfrm>
            <a:off x="552971" y="324163"/>
            <a:ext cx="604358" cy="216024"/>
            <a:chOff x="264939" y="188640"/>
            <a:chExt cx="604358" cy="216024"/>
          </a:xfrm>
        </p:grpSpPr>
        <p:sp>
          <p:nvSpPr>
            <p:cNvPr id="9" name="燕尾形 8"/>
            <p:cNvSpPr/>
            <p:nvPr/>
          </p:nvSpPr>
          <p:spPr>
            <a:xfrm>
              <a:off x="264939" y="188640"/>
              <a:ext cx="216024" cy="216024"/>
            </a:xfrm>
            <a:prstGeom prst="chevron">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454914" y="188640"/>
              <a:ext cx="216024" cy="216024"/>
            </a:xfrm>
            <a:prstGeom prst="chevron">
              <a:avLst/>
            </a:prstGeom>
            <a:solidFill>
              <a:srgbClr val="FFB85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653273" y="188640"/>
              <a:ext cx="216024" cy="216024"/>
            </a:xfrm>
            <a:prstGeom prst="chevron">
              <a:avLst/>
            </a:prstGeom>
            <a:solidFill>
              <a:srgbClr val="FFB8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 name="淘宝网Chenying0907出品 9"/>
          <p:cNvSpPr txBox="1"/>
          <p:nvPr/>
        </p:nvSpPr>
        <p:spPr>
          <a:xfrm>
            <a:off x="1344930" y="243840"/>
            <a:ext cx="4450715" cy="807085"/>
          </a:xfrm>
          <a:prstGeom prst="rect">
            <a:avLst/>
          </a:prstGeom>
          <a:noFill/>
        </p:spPr>
        <p:txBody>
          <a:bodyPr wrap="square" lIns="68580" tIns="34290" rIns="68580" bIns="34290" rtlCol="0">
            <a:spAutoFit/>
          </a:bodyPr>
          <a:lstStyle/>
          <a:p>
            <a:pPr marL="0" lvl="1"/>
            <a:r>
              <a:rPr lang="zh-CN" altLang="en-US" sz="2400" b="1" dirty="0">
                <a:solidFill>
                  <a:srgbClr val="FFB850"/>
                </a:solidFill>
                <a:latin typeface="微软雅黑" panose="020B0503020204020204" pitchFamily="34" charset="-122"/>
                <a:ea typeface="微软雅黑" panose="020B0503020204020204" pitchFamily="34" charset="-122"/>
              </a:rPr>
              <a:t>上海添蓝拉链科技有限公司</a:t>
            </a:r>
          </a:p>
          <a:p>
            <a:pPr marL="0" lvl="1"/>
            <a:r>
              <a:rPr lang="zh-CN" altLang="en-US" sz="2400" b="1" dirty="0">
                <a:solidFill>
                  <a:srgbClr val="FFB850"/>
                </a:solidFill>
                <a:latin typeface="微软雅黑" panose="020B0503020204020204" pitchFamily="34" charset="-122"/>
                <a:ea typeface="微软雅黑" panose="020B0503020204020204" pitchFamily="34" charset="-122"/>
              </a:rPr>
              <a:t>添达钮扣配件（上海）有限公司</a:t>
            </a:r>
          </a:p>
        </p:txBody>
      </p:sp>
      <p:cxnSp>
        <p:nvCxnSpPr>
          <p:cNvPr id="13" name="淘宝网Chenying0907出品 12"/>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淘宝网Chenying0907出品标注 13"/>
          <p:cNvSpPr/>
          <p:nvPr/>
        </p:nvSpPr>
        <p:spPr>
          <a:xfrm>
            <a:off x="10911596" y="269141"/>
            <a:ext cx="442575" cy="296525"/>
          </a:xfrm>
          <a:prstGeom prst="wedgeRectCallou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Impact MT Std" pitchFamily="34" charset="0"/>
            </a:endParaRPr>
          </a:p>
        </p:txBody>
      </p:sp>
      <p:sp>
        <p:nvSpPr>
          <p:cNvPr id="15" name="淘宝网Chenying0907出品 3"/>
          <p:cNvSpPr>
            <a:spLocks noChangeArrowheads="1"/>
          </p:cNvSpPr>
          <p:nvPr/>
        </p:nvSpPr>
        <p:spPr bwMode="auto">
          <a:xfrm>
            <a:off x="10911595" y="274445"/>
            <a:ext cx="442575" cy="31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spcBef>
                <a:spcPct val="0"/>
              </a:spcBef>
              <a:buFont typeface="Arial" panose="020B0604020202020204" pitchFamily="34" charset="0"/>
              <a:buNone/>
            </a:pPr>
            <a:r>
              <a:rPr lang="en-US" altLang="zh-CN" sz="1600" b="1" dirty="0">
                <a:solidFill>
                  <a:schemeClr val="bg1"/>
                </a:solidFill>
                <a:latin typeface="Impact MT Std" pitchFamily="34" charset="0"/>
                <a:ea typeface="微软雅黑" panose="020B0503020204020204" pitchFamily="34" charset="-122"/>
                <a:cs typeface="Arial" panose="020B0604020202020204" pitchFamily="34" charset="0"/>
              </a:rPr>
              <a:t>06</a:t>
            </a:r>
          </a:p>
        </p:txBody>
      </p:sp>
      <p:grpSp>
        <p:nvGrpSpPr>
          <p:cNvPr id="56" name="淘宝网Chenying0907出品 55"/>
          <p:cNvGrpSpPr/>
          <p:nvPr/>
        </p:nvGrpSpPr>
        <p:grpSpPr>
          <a:xfrm>
            <a:off x="7594410" y="907435"/>
            <a:ext cx="3863328" cy="523220"/>
            <a:chOff x="6504950" y="2185700"/>
            <a:chExt cx="2560639" cy="523220"/>
          </a:xfrm>
        </p:grpSpPr>
        <p:sp>
          <p:nvSpPr>
            <p:cNvPr id="57" name="淘宝网Chenying0907出品 89"/>
            <p:cNvSpPr txBox="1"/>
            <p:nvPr/>
          </p:nvSpPr>
          <p:spPr>
            <a:xfrm>
              <a:off x="6994614" y="2215924"/>
              <a:ext cx="2070975" cy="460375"/>
            </a:xfrm>
            <a:prstGeom prst="rect">
              <a:avLst/>
            </a:prstGeom>
            <a:noFill/>
          </p:spPr>
          <p:txBody>
            <a:bodyPr wrap="square" rtlCol="0">
              <a:spAutoFit/>
            </a:bodyPr>
            <a:lstStyle/>
            <a:p>
              <a:r>
                <a:rPr lang="en-US" altLang="zh-CN" sz="2400" b="1" dirty="0">
                  <a:solidFill>
                    <a:srgbClr val="F8353D"/>
                  </a:solidFill>
                  <a:latin typeface="微软雅黑" panose="020B0503020204020204" pitchFamily="34" charset="-122"/>
                  <a:ea typeface="微软雅黑" panose="020B0503020204020204" pitchFamily="34" charset="-122"/>
                </a:rPr>
                <a:t>PGP </a:t>
              </a:r>
              <a:r>
                <a:rPr lang="zh-CN" altLang="en-US" sz="2400" b="1" dirty="0">
                  <a:solidFill>
                    <a:srgbClr val="F8353D"/>
                  </a:solidFill>
                  <a:latin typeface="微软雅黑" panose="020B0503020204020204" pitchFamily="34" charset="-122"/>
                  <a:ea typeface="微软雅黑" panose="020B0503020204020204" pitchFamily="34" charset="-122"/>
                </a:rPr>
                <a:t>上海总部全景</a:t>
              </a:r>
            </a:p>
          </p:txBody>
        </p:sp>
        <p:sp>
          <p:nvSpPr>
            <p:cNvPr id="59" name="淘宝网Chenying0907出品 91"/>
            <p:cNvSpPr txBox="1"/>
            <p:nvPr/>
          </p:nvSpPr>
          <p:spPr>
            <a:xfrm>
              <a:off x="6504950" y="2185700"/>
              <a:ext cx="700368" cy="523220"/>
            </a:xfrm>
            <a:prstGeom prst="rect">
              <a:avLst/>
            </a:prstGeom>
            <a:noFill/>
          </p:spPr>
          <p:txBody>
            <a:bodyPr wrap="square" rtlCol="0">
              <a:spAutoFit/>
            </a:bodyPr>
            <a:lstStyle/>
            <a:p>
              <a:pPr algn="ctr"/>
              <a:r>
                <a:rPr lang="en-US" altLang="zh-CN" sz="2800" dirty="0">
                  <a:solidFill>
                    <a:srgbClr val="F8353D"/>
                  </a:solidFill>
                  <a:latin typeface="Impact MT Std" pitchFamily="34" charset="0"/>
                  <a:cs typeface="Iskoola Pota" panose="020B0502040204020203" pitchFamily="34" charset="0"/>
                </a:rPr>
                <a:t>01</a:t>
              </a:r>
              <a:endParaRPr lang="zh-CN" altLang="en-US" sz="2800" dirty="0">
                <a:solidFill>
                  <a:srgbClr val="F8353D"/>
                </a:solidFill>
                <a:latin typeface="Impact MT Std" pitchFamily="34" charset="0"/>
                <a:cs typeface="Iskoola Pota" panose="020B0502040204020203" pitchFamily="34" charset="0"/>
              </a:endParaRPr>
            </a:p>
          </p:txBody>
        </p:sp>
      </p:grpSp>
      <p:grpSp>
        <p:nvGrpSpPr>
          <p:cNvPr id="60" name="淘宝网Chenying0907出品 59"/>
          <p:cNvGrpSpPr/>
          <p:nvPr/>
        </p:nvGrpSpPr>
        <p:grpSpPr>
          <a:xfrm>
            <a:off x="7594410" y="1987555"/>
            <a:ext cx="3863328" cy="523220"/>
            <a:chOff x="6504950" y="3265820"/>
            <a:chExt cx="2560639" cy="523220"/>
          </a:xfrm>
        </p:grpSpPr>
        <p:sp>
          <p:nvSpPr>
            <p:cNvPr id="61" name="淘宝网Chenying0907出品 94"/>
            <p:cNvSpPr txBox="1"/>
            <p:nvPr/>
          </p:nvSpPr>
          <p:spPr>
            <a:xfrm>
              <a:off x="6994614" y="3296044"/>
              <a:ext cx="2070975" cy="460375"/>
            </a:xfrm>
            <a:prstGeom prst="rect">
              <a:avLst/>
            </a:prstGeom>
            <a:noFill/>
          </p:spPr>
          <p:txBody>
            <a:bodyPr wrap="square" rtlCol="0">
              <a:spAutoFit/>
            </a:bodyPr>
            <a:lstStyle/>
            <a:p>
              <a:pPr algn="l"/>
              <a:r>
                <a:rPr lang="zh-CN" altLang="en-US" sz="2400" b="1" dirty="0">
                  <a:solidFill>
                    <a:srgbClr val="FFB850"/>
                  </a:solidFill>
                  <a:latin typeface="微软雅黑" panose="020B0503020204020204" pitchFamily="34" charset="-122"/>
                  <a:ea typeface="微软雅黑" panose="020B0503020204020204" pitchFamily="34" charset="-122"/>
                </a:rPr>
                <a:t>钮扣生产车间（</a:t>
              </a:r>
              <a:r>
                <a:rPr lang="zh-CN" altLang="en-US" sz="2400" b="1" dirty="0">
                  <a:solidFill>
                    <a:srgbClr val="FFB850"/>
                  </a:solidFill>
                  <a:latin typeface="微软雅黑" panose="020B0503020204020204" pitchFamily="34" charset="-122"/>
                  <a:ea typeface="微软雅黑" panose="020B0503020204020204" pitchFamily="34" charset="-122"/>
                  <a:sym typeface="+mn-ea"/>
                </a:rPr>
                <a:t>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63" name="淘宝网Chenying0907出品 96"/>
            <p:cNvSpPr txBox="1"/>
            <p:nvPr/>
          </p:nvSpPr>
          <p:spPr>
            <a:xfrm>
              <a:off x="6504950" y="3265820"/>
              <a:ext cx="700368" cy="523220"/>
            </a:xfrm>
            <a:prstGeom prst="rect">
              <a:avLst/>
            </a:prstGeom>
            <a:noFill/>
          </p:spPr>
          <p:txBody>
            <a:bodyPr wrap="square" rtlCol="0">
              <a:spAutoFit/>
            </a:bodyPr>
            <a:lstStyle/>
            <a:p>
              <a:pPr algn="ctr"/>
              <a:r>
                <a:rPr lang="en-US" altLang="zh-CN" sz="2800" dirty="0">
                  <a:solidFill>
                    <a:srgbClr val="FFB850"/>
                  </a:solidFill>
                  <a:latin typeface="Impact MT Std" pitchFamily="34" charset="0"/>
                  <a:cs typeface="Iskoola Pota" panose="020B0502040204020203" pitchFamily="34" charset="0"/>
                </a:rPr>
                <a:t>02</a:t>
              </a:r>
              <a:endParaRPr lang="zh-CN" altLang="en-US" sz="2800" dirty="0">
                <a:solidFill>
                  <a:srgbClr val="FFB850"/>
                </a:solidFill>
                <a:latin typeface="Impact MT Std" pitchFamily="34" charset="0"/>
                <a:cs typeface="Iskoola Pota" panose="020B0502040204020203" pitchFamily="34" charset="0"/>
              </a:endParaRPr>
            </a:p>
          </p:txBody>
        </p:sp>
      </p:grpSp>
      <p:grpSp>
        <p:nvGrpSpPr>
          <p:cNvPr id="64" name="淘宝网Chenying0907出品 63"/>
          <p:cNvGrpSpPr/>
          <p:nvPr/>
        </p:nvGrpSpPr>
        <p:grpSpPr>
          <a:xfrm>
            <a:off x="7594663" y="3167623"/>
            <a:ext cx="3863330" cy="523220"/>
            <a:chOff x="6552677" y="4417948"/>
            <a:chExt cx="2560640" cy="523220"/>
          </a:xfrm>
        </p:grpSpPr>
        <p:sp>
          <p:nvSpPr>
            <p:cNvPr id="65" name="淘宝网Chenying0907出品 98"/>
            <p:cNvSpPr txBox="1"/>
            <p:nvPr/>
          </p:nvSpPr>
          <p:spPr>
            <a:xfrm>
              <a:off x="7042342" y="4448172"/>
              <a:ext cx="2070975" cy="460375"/>
            </a:xfrm>
            <a:prstGeom prst="rect">
              <a:avLst/>
            </a:prstGeom>
            <a:noFill/>
          </p:spPr>
          <p:txBody>
            <a:bodyPr wrap="square" rtlCol="0">
              <a:spAutoFit/>
            </a:bodyPr>
            <a:lstStyle/>
            <a:p>
              <a:r>
                <a:rPr lang="zh-CN" altLang="en-US" sz="2400" b="1" dirty="0">
                  <a:solidFill>
                    <a:srgbClr val="01ACBE"/>
                  </a:solidFill>
                  <a:latin typeface="微软雅黑" panose="020B0503020204020204" pitchFamily="34" charset="-122"/>
                  <a:ea typeface="微软雅黑" panose="020B0503020204020204" pitchFamily="34" charset="-122"/>
                </a:rPr>
                <a:t>拉链生产车间（部分）</a:t>
              </a:r>
            </a:p>
          </p:txBody>
        </p:sp>
        <p:sp>
          <p:nvSpPr>
            <p:cNvPr id="67" name="淘宝网Chenying0907出品 100"/>
            <p:cNvSpPr txBox="1"/>
            <p:nvPr/>
          </p:nvSpPr>
          <p:spPr>
            <a:xfrm>
              <a:off x="6552677" y="4417948"/>
              <a:ext cx="700368" cy="523220"/>
            </a:xfrm>
            <a:prstGeom prst="rect">
              <a:avLst/>
            </a:prstGeom>
            <a:noFill/>
          </p:spPr>
          <p:txBody>
            <a:bodyPr wrap="square" rtlCol="0">
              <a:spAutoFit/>
            </a:bodyPr>
            <a:lstStyle/>
            <a:p>
              <a:pPr algn="ctr"/>
              <a:r>
                <a:rPr lang="en-US" altLang="zh-CN" sz="2800" dirty="0">
                  <a:solidFill>
                    <a:srgbClr val="01ACBE"/>
                  </a:solidFill>
                  <a:latin typeface="Impact MT Std" pitchFamily="34" charset="0"/>
                  <a:cs typeface="Iskoola Pota" panose="020B0502040204020203" pitchFamily="34" charset="0"/>
                </a:rPr>
                <a:t>03</a:t>
              </a:r>
              <a:endParaRPr lang="zh-CN" altLang="en-US" sz="2800" dirty="0">
                <a:solidFill>
                  <a:srgbClr val="01ACBE"/>
                </a:solidFill>
                <a:latin typeface="Impact MT Std" pitchFamily="34" charset="0"/>
                <a:cs typeface="Iskoola Pota" panose="020B0502040204020203" pitchFamily="34" charset="0"/>
              </a:endParaRPr>
            </a:p>
          </p:txBody>
        </p:sp>
      </p:grpSp>
      <p:pic>
        <p:nvPicPr>
          <p:cNvPr id="3" name="图片 2"/>
          <p:cNvPicPr>
            <a:picLocks noChangeAspect="1"/>
          </p:cNvPicPr>
          <p:nvPr/>
        </p:nvPicPr>
        <p:blipFill>
          <a:blip r:embed="rId4"/>
          <a:stretch>
            <a:fillRect/>
          </a:stretch>
        </p:blipFill>
        <p:spPr>
          <a:xfrm>
            <a:off x="93345" y="3806190"/>
            <a:ext cx="4314825" cy="2891790"/>
          </a:xfrm>
          <a:prstGeom prst="rect">
            <a:avLst/>
          </a:prstGeom>
        </p:spPr>
      </p:pic>
      <p:pic>
        <p:nvPicPr>
          <p:cNvPr id="6" name="图片 5"/>
          <p:cNvPicPr>
            <a:picLocks noChangeAspect="1"/>
          </p:cNvPicPr>
          <p:nvPr/>
        </p:nvPicPr>
        <p:blipFill>
          <a:blip r:embed="rId5"/>
          <a:stretch>
            <a:fillRect/>
          </a:stretch>
        </p:blipFill>
        <p:spPr>
          <a:xfrm>
            <a:off x="93345" y="1139190"/>
            <a:ext cx="5156200" cy="2551430"/>
          </a:xfrm>
          <a:prstGeom prst="rect">
            <a:avLst/>
          </a:prstGeom>
        </p:spPr>
      </p:pic>
      <p:pic>
        <p:nvPicPr>
          <p:cNvPr id="7" name="图片 6"/>
          <p:cNvPicPr>
            <a:picLocks noChangeAspect="1"/>
          </p:cNvPicPr>
          <p:nvPr/>
        </p:nvPicPr>
        <p:blipFill>
          <a:blip r:embed="rId6"/>
          <a:stretch>
            <a:fillRect/>
          </a:stretch>
        </p:blipFill>
        <p:spPr>
          <a:xfrm>
            <a:off x="4518025" y="3913505"/>
            <a:ext cx="4335780" cy="28911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2" presetClass="entr" presetSubtype="8" fill="hold" nodeType="with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2" presetClass="entr" presetSubtype="2" fill="hold" nodeType="withEffect">
                                  <p:stCondLst>
                                    <p:cond delay="200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fill="hold"/>
                                        <p:tgtEl>
                                          <p:spTgt spid="56"/>
                                        </p:tgtEl>
                                        <p:attrNameLst>
                                          <p:attrName>ppt_x</p:attrName>
                                        </p:attrNameLst>
                                      </p:cBhvr>
                                      <p:tavLst>
                                        <p:tav tm="0">
                                          <p:val>
                                            <p:strVal val="1+#ppt_w/2"/>
                                          </p:val>
                                        </p:tav>
                                        <p:tav tm="100000">
                                          <p:val>
                                            <p:strVal val="#ppt_x"/>
                                          </p:val>
                                        </p:tav>
                                      </p:tavLst>
                                    </p:anim>
                                    <p:anim calcmode="lin" valueType="num">
                                      <p:cBhvr additive="base">
                                        <p:cTn id="26" dur="500" fill="hold"/>
                                        <p:tgtEl>
                                          <p:spTgt spid="56"/>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200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500" fill="hold"/>
                                        <p:tgtEl>
                                          <p:spTgt spid="60"/>
                                        </p:tgtEl>
                                        <p:attrNameLst>
                                          <p:attrName>ppt_x</p:attrName>
                                        </p:attrNameLst>
                                      </p:cBhvr>
                                      <p:tavLst>
                                        <p:tav tm="0">
                                          <p:val>
                                            <p:strVal val="1+#ppt_w/2"/>
                                          </p:val>
                                        </p:tav>
                                        <p:tav tm="100000">
                                          <p:val>
                                            <p:strVal val="#ppt_x"/>
                                          </p:val>
                                        </p:tav>
                                      </p:tavLst>
                                    </p:anim>
                                    <p:anim calcmode="lin" valueType="num">
                                      <p:cBhvr additive="base">
                                        <p:cTn id="30" dur="500" fill="hold"/>
                                        <p:tgtEl>
                                          <p:spTgt spid="60"/>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200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1+#ppt_w/2"/>
                                          </p:val>
                                        </p:tav>
                                        <p:tav tm="100000">
                                          <p:val>
                                            <p:strVal val="#ppt_x"/>
                                          </p:val>
                                        </p:tav>
                                      </p:tavLst>
                                    </p:anim>
                                    <p:anim calcmode="lin" valueType="num">
                                      <p:cBhvr additive="base">
                                        <p:cTn id="34"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淘宝网Chenying0907出品 7"/>
          <p:cNvGrpSpPr/>
          <p:nvPr/>
        </p:nvGrpSpPr>
        <p:grpSpPr>
          <a:xfrm>
            <a:off x="552971" y="324163"/>
            <a:ext cx="604358" cy="216024"/>
            <a:chOff x="264939" y="188640"/>
            <a:chExt cx="604358" cy="216024"/>
          </a:xfrm>
        </p:grpSpPr>
        <p:sp>
          <p:nvSpPr>
            <p:cNvPr id="9" name="燕尾形 8"/>
            <p:cNvSpPr/>
            <p:nvPr/>
          </p:nvSpPr>
          <p:spPr>
            <a:xfrm>
              <a:off x="264939" y="188640"/>
              <a:ext cx="216024" cy="216024"/>
            </a:xfrm>
            <a:prstGeom prst="chevron">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454914" y="188640"/>
              <a:ext cx="216024" cy="216024"/>
            </a:xfrm>
            <a:prstGeom prst="chevron">
              <a:avLst/>
            </a:prstGeom>
            <a:solidFill>
              <a:srgbClr val="FFB85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653273" y="188640"/>
              <a:ext cx="216024" cy="216024"/>
            </a:xfrm>
            <a:prstGeom prst="chevron">
              <a:avLst/>
            </a:prstGeom>
            <a:solidFill>
              <a:srgbClr val="FFB8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 name="淘宝网Chenying0907出品 9"/>
          <p:cNvSpPr txBox="1"/>
          <p:nvPr/>
        </p:nvSpPr>
        <p:spPr>
          <a:xfrm>
            <a:off x="1344930" y="243840"/>
            <a:ext cx="4410710" cy="807085"/>
          </a:xfrm>
          <a:prstGeom prst="rect">
            <a:avLst/>
          </a:prstGeom>
          <a:noFill/>
        </p:spPr>
        <p:txBody>
          <a:bodyPr wrap="square" lIns="68580" tIns="34290" rIns="68580" bIns="34290" rtlCol="0">
            <a:spAutoFit/>
          </a:bodyPr>
          <a:lstStyle/>
          <a:p>
            <a:pPr marL="0" lvl="1"/>
            <a:r>
              <a:rPr lang="zh-CN" altLang="en-US" sz="2400" b="1" dirty="0">
                <a:solidFill>
                  <a:srgbClr val="FFB850"/>
                </a:solidFill>
                <a:latin typeface="微软雅黑" panose="020B0503020204020204" pitchFamily="34" charset="-122"/>
                <a:ea typeface="微软雅黑" panose="020B0503020204020204" pitchFamily="34" charset="-122"/>
              </a:rPr>
              <a:t>上海添蓝拉链科技有限公司</a:t>
            </a:r>
          </a:p>
          <a:p>
            <a:pPr marL="0" lvl="1"/>
            <a:r>
              <a:rPr lang="zh-CN" altLang="en-US" sz="2400" b="1" dirty="0">
                <a:solidFill>
                  <a:srgbClr val="FFB850"/>
                </a:solidFill>
                <a:latin typeface="微软雅黑" panose="020B0503020204020204" pitchFamily="34" charset="-122"/>
                <a:ea typeface="微软雅黑" panose="020B0503020204020204" pitchFamily="34" charset="-122"/>
              </a:rPr>
              <a:t>添达钮扣配件（上海）有限公司</a:t>
            </a:r>
          </a:p>
        </p:txBody>
      </p:sp>
      <p:cxnSp>
        <p:nvCxnSpPr>
          <p:cNvPr id="13" name="淘宝网Chenying0907出品 12"/>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淘宝网Chenying0907出品标注 13"/>
          <p:cNvSpPr/>
          <p:nvPr/>
        </p:nvSpPr>
        <p:spPr>
          <a:xfrm>
            <a:off x="10911596" y="269141"/>
            <a:ext cx="442575" cy="296525"/>
          </a:xfrm>
          <a:prstGeom prst="wedgeRectCallou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Impact MT Std" pitchFamily="34" charset="0"/>
            </a:endParaRPr>
          </a:p>
        </p:txBody>
      </p:sp>
      <p:sp>
        <p:nvSpPr>
          <p:cNvPr id="15" name="淘宝网Chenying0907出品 3"/>
          <p:cNvSpPr>
            <a:spLocks noChangeArrowheads="1"/>
          </p:cNvSpPr>
          <p:nvPr/>
        </p:nvSpPr>
        <p:spPr bwMode="auto">
          <a:xfrm>
            <a:off x="10911595" y="274445"/>
            <a:ext cx="442575" cy="31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spcBef>
                <a:spcPct val="0"/>
              </a:spcBef>
              <a:buFont typeface="Arial" panose="020B0604020202020204" pitchFamily="34" charset="0"/>
              <a:buNone/>
            </a:pPr>
            <a:r>
              <a:rPr lang="en-US" altLang="zh-CN" sz="1600" b="1" dirty="0">
                <a:solidFill>
                  <a:schemeClr val="bg1"/>
                </a:solidFill>
                <a:latin typeface="Impact MT Std" pitchFamily="34" charset="0"/>
                <a:ea typeface="微软雅黑" panose="020B0503020204020204" pitchFamily="34" charset="-122"/>
                <a:cs typeface="Arial" panose="020B0604020202020204" pitchFamily="34" charset="0"/>
              </a:rPr>
              <a:t>07</a:t>
            </a:r>
            <a:endParaRPr lang="zh-CN" altLang="en-US" sz="1600" b="1" dirty="0">
              <a:solidFill>
                <a:schemeClr val="bg1"/>
              </a:solidFill>
              <a:latin typeface="Impact MT Std" pitchFamily="34" charset="0"/>
              <a:ea typeface="微软雅黑" panose="020B0503020204020204" pitchFamily="34" charset="-122"/>
              <a:cs typeface="Arial" panose="020B0604020202020204" pitchFamily="34" charset="0"/>
            </a:endParaRPr>
          </a:p>
        </p:txBody>
      </p:sp>
      <p:sp>
        <p:nvSpPr>
          <p:cNvPr id="17" name="淘宝网Chenying0907出品 17"/>
          <p:cNvSpPr/>
          <p:nvPr/>
        </p:nvSpPr>
        <p:spPr bwMode="auto">
          <a:xfrm>
            <a:off x="-238" y="4372351"/>
            <a:ext cx="12194778" cy="1837198"/>
          </a:xfrm>
          <a:prstGeom prst="rect">
            <a:avLst/>
          </a:prstGeom>
          <a:solidFill>
            <a:srgbClr val="01ACBE">
              <a:alpha val="75000"/>
            </a:srgbClr>
          </a:solidFill>
          <a:ln w="25400" cap="flat" cmpd="sng" algn="ctr">
            <a:noFill/>
            <a:prstDash val="solid"/>
            <a:round/>
            <a:headEnd type="none" w="med" len="med"/>
            <a:tailEnd type="none" w="med" len="med"/>
          </a:ln>
          <a:effectLst/>
        </p:spPr>
        <p:txBody>
          <a:bodyPr vert="horz" wrap="square" lIns="123718" tIns="61859" rIns="123718" bIns="61859" numCol="1" rtlCol="0" anchor="t" anchorCtr="0" compatLnSpc="1"/>
          <a:lstStyle/>
          <a:p>
            <a:pPr algn="l" defTabSz="1236980" fontAlgn="base">
              <a:spcBef>
                <a:spcPct val="0"/>
              </a:spcBef>
              <a:spcAft>
                <a:spcPct val="0"/>
              </a:spcAft>
              <a:defRPr/>
            </a:pPr>
            <a:r>
              <a:rPr lang="zh-CN" altLang="en-US" sz="3600" kern="0" dirty="0">
                <a:solidFill>
                  <a:schemeClr val="bg1"/>
                </a:solidFill>
                <a:latin typeface="微软雅黑" panose="020B0503020204020204" pitchFamily="34" charset="-122"/>
                <a:ea typeface="微软雅黑" panose="020B0503020204020204" pitchFamily="34" charset="-122"/>
                <a:sym typeface="Gill Sans" charset="0"/>
              </a:rPr>
              <a:t>在</a:t>
            </a:r>
            <a:r>
              <a:rPr lang="en-US" altLang="zh-CN" sz="3600" kern="0" dirty="0">
                <a:solidFill>
                  <a:schemeClr val="bg1"/>
                </a:solidFill>
                <a:latin typeface="微软雅黑" panose="020B0503020204020204" pitchFamily="34" charset="-122"/>
                <a:ea typeface="微软雅黑" panose="020B0503020204020204" pitchFamily="34" charset="-122"/>
                <a:sym typeface="Gill Sans" charset="0"/>
              </a:rPr>
              <a:t>PGP,</a:t>
            </a:r>
            <a:r>
              <a:rPr lang="zh-CN" altLang="en-US" sz="3600" kern="0" dirty="0">
                <a:solidFill>
                  <a:schemeClr val="bg1"/>
                </a:solidFill>
                <a:latin typeface="微软雅黑" panose="020B0503020204020204" pitchFamily="34" charset="-122"/>
                <a:ea typeface="微软雅黑" panose="020B0503020204020204" pitchFamily="34" charset="-122"/>
                <a:sym typeface="Gill Sans" charset="0"/>
              </a:rPr>
              <a:t>每一位成员都是潜力的创新源，我们一直致力于创建向客户提供更好服务的精英团体。</a:t>
            </a:r>
          </a:p>
        </p:txBody>
      </p:sp>
      <p:sp>
        <p:nvSpPr>
          <p:cNvPr id="18" name="淘宝网Chenying0907出品 5"/>
          <p:cNvSpPr/>
          <p:nvPr/>
        </p:nvSpPr>
        <p:spPr bwMode="auto">
          <a:xfrm>
            <a:off x="5870252" y="2071498"/>
            <a:ext cx="4873054" cy="114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lnSpc>
                <a:spcPct val="125000"/>
              </a:lnSpc>
              <a:spcBef>
                <a:spcPct val="0"/>
              </a:spcBef>
              <a:spcAft>
                <a:spcPct val="0"/>
              </a:spcAft>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      </a:t>
            </a:r>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PGP</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作为一个集现代化的专业制造和稳固的销售型企业，现拥有销售精英</a:t>
            </a:r>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26</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人，产品设计部门</a:t>
            </a:r>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8</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人，品控系统</a:t>
            </a:r>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16</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人，后勤运输系统</a:t>
            </a:r>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4</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人，无缝衔接的团队协作，是我们长期赢得客户信任的一大利器。</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Gill Sans" charset="0"/>
            </a:endParaRPr>
          </a:p>
        </p:txBody>
      </p:sp>
      <p:sp>
        <p:nvSpPr>
          <p:cNvPr id="19" name="淘宝网Chenying0907出品 18"/>
          <p:cNvSpPr/>
          <p:nvPr/>
        </p:nvSpPr>
        <p:spPr>
          <a:xfrm>
            <a:off x="5869746" y="827236"/>
            <a:ext cx="4464496" cy="707886"/>
          </a:xfrm>
          <a:prstGeom prst="rect">
            <a:avLst/>
          </a:prstGeom>
        </p:spPr>
        <p:txBody>
          <a:bodyPr wrap="square">
            <a:spAutoFit/>
          </a:bodyPr>
          <a:lstStyle/>
          <a:p>
            <a:pPr defTabSz="1176655"/>
            <a:r>
              <a:rPr lang="zh-CN" altLang="en-US" sz="4000" b="1" spc="100" dirty="0">
                <a:solidFill>
                  <a:srgbClr val="F8353D"/>
                </a:solidFill>
                <a:latin typeface="微软雅黑" panose="020B0503020204020204" pitchFamily="34" charset="-122"/>
                <a:ea typeface="微软雅黑" panose="020B0503020204020204" pitchFamily="34" charset="-122"/>
                <a:cs typeface="Bebas Neue" charset="0"/>
                <a:sym typeface="Bebas Neue" charset="0"/>
              </a:rPr>
              <a:t>我们的团队</a:t>
            </a:r>
            <a:endParaRPr lang="en-US" altLang="zh-CN" sz="4000" b="1" spc="100" dirty="0">
              <a:solidFill>
                <a:srgbClr val="F8353D"/>
              </a:solidFill>
              <a:latin typeface="微软雅黑" panose="020B0503020204020204" pitchFamily="34" charset="-122"/>
              <a:ea typeface="微软雅黑" panose="020B0503020204020204" pitchFamily="34" charset="-122"/>
              <a:cs typeface="Bebas Neue" charset="0"/>
              <a:sym typeface="Bebas Neue" charset="0"/>
            </a:endParaRPr>
          </a:p>
        </p:txBody>
      </p:sp>
      <p:pic>
        <p:nvPicPr>
          <p:cNvPr id="3" name="图片 2" descr="微信图片_20180711114237"/>
          <p:cNvPicPr>
            <a:picLocks noChangeAspect="1"/>
          </p:cNvPicPr>
          <p:nvPr/>
        </p:nvPicPr>
        <p:blipFill>
          <a:blip r:embed="rId4"/>
          <a:stretch>
            <a:fillRect/>
          </a:stretch>
        </p:blipFill>
        <p:spPr>
          <a:xfrm>
            <a:off x="742950" y="1061085"/>
            <a:ext cx="3811270" cy="2978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2" presetClass="entr" presetSubtype="8" fill="hold" nodeType="with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16" presetClass="entr" presetSubtype="37" fill="hold" grpId="0" nodeType="withEffect">
                                  <p:stCondLst>
                                    <p:cond delay="500"/>
                                  </p:stCondLst>
                                  <p:childTnLst>
                                    <p:set>
                                      <p:cBhvr>
                                        <p:cTn id="31" dur="1" fill="hold">
                                          <p:stCondLst>
                                            <p:cond delay="0"/>
                                          </p:stCondLst>
                                        </p:cTn>
                                        <p:tgtEl>
                                          <p:spTgt spid="17"/>
                                        </p:tgtEl>
                                        <p:attrNameLst>
                                          <p:attrName>style.visibility</p:attrName>
                                        </p:attrNameLst>
                                      </p:cBhvr>
                                      <p:to>
                                        <p:strVal val="visible"/>
                                      </p:to>
                                    </p:set>
                                    <p:animEffect transition="in" filter="barn(outVertical)">
                                      <p:cBhvr>
                                        <p:cTn id="32"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7" grpId="0" bldLvl="0" animBg="1"/>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淘宝网Chenying0907出品 1"/>
          <p:cNvGrpSpPr/>
          <p:nvPr/>
        </p:nvGrpSpPr>
        <p:grpSpPr>
          <a:xfrm>
            <a:off x="2572778" y="2085345"/>
            <a:ext cx="2763946" cy="3446339"/>
            <a:chOff x="3295850" y="1908877"/>
            <a:chExt cx="3738030" cy="4660916"/>
          </a:xfrm>
        </p:grpSpPr>
        <p:sp>
          <p:nvSpPr>
            <p:cNvPr id="3" name="圆角淘宝网Chenying0907出品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淘宝网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 name="圆角淘宝网Chenying0907出品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淘宝网Chenying0907出品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7" name="圆角淘宝网Chenying0907出品 6"/>
          <p:cNvSpPr/>
          <p:nvPr/>
        </p:nvSpPr>
        <p:spPr>
          <a:xfrm>
            <a:off x="4535182" y="2625703"/>
            <a:ext cx="5193268" cy="1001440"/>
          </a:xfrm>
          <a:prstGeom prst="roundRect">
            <a:avLst>
              <a:gd name="adj" fmla="val 9976"/>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grpSp>
        <p:nvGrpSpPr>
          <p:cNvPr id="8" name="淘宝网Chenying0907出品 7"/>
          <p:cNvGrpSpPr/>
          <p:nvPr/>
        </p:nvGrpSpPr>
        <p:grpSpPr>
          <a:xfrm>
            <a:off x="4628900" y="3044179"/>
            <a:ext cx="158010" cy="158012"/>
            <a:chOff x="4486616" y="3001075"/>
            <a:chExt cx="274695" cy="274699"/>
          </a:xfrm>
        </p:grpSpPr>
        <p:sp>
          <p:nvSpPr>
            <p:cNvPr id="9" name="淘宝网Chenying0907出品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淘宝网Chenying0907出品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 name="淘宝网Chenying0907出品 10"/>
          <p:cNvGrpSpPr/>
          <p:nvPr/>
        </p:nvGrpSpPr>
        <p:grpSpPr>
          <a:xfrm>
            <a:off x="4229561" y="3044179"/>
            <a:ext cx="158010" cy="158012"/>
            <a:chOff x="4486616" y="3001075"/>
            <a:chExt cx="274695" cy="274699"/>
          </a:xfrm>
        </p:grpSpPr>
        <p:sp>
          <p:nvSpPr>
            <p:cNvPr id="12" name="淘宝网Chenying0907出品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淘宝网Chenying0907出品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4" name="淘宝网Chenying0907出品 13"/>
          <p:cNvGrpSpPr/>
          <p:nvPr/>
        </p:nvGrpSpPr>
        <p:grpSpPr>
          <a:xfrm>
            <a:off x="4318304" y="3089060"/>
            <a:ext cx="384317" cy="61430"/>
            <a:chOff x="4318304" y="3089060"/>
            <a:chExt cx="384317" cy="61430"/>
          </a:xfrm>
        </p:grpSpPr>
        <p:sp>
          <p:nvSpPr>
            <p:cNvPr id="15" name="圆角淘宝网Chenying0907出品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圆角淘宝网Chenying0907出品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7" name="淘宝网Chenying0907出品 40"/>
          <p:cNvSpPr txBox="1"/>
          <p:nvPr/>
        </p:nvSpPr>
        <p:spPr>
          <a:xfrm>
            <a:off x="5615305" y="2820035"/>
            <a:ext cx="4112895" cy="645160"/>
          </a:xfrm>
          <a:prstGeom prst="rect">
            <a:avLst/>
          </a:prstGeom>
          <a:noFill/>
        </p:spPr>
        <p:txBody>
          <a:bodyPr wrap="squar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事业部与合作客户</a:t>
            </a:r>
          </a:p>
        </p:txBody>
      </p:sp>
      <p:grpSp>
        <p:nvGrpSpPr>
          <p:cNvPr id="27" name="淘宝网Chenying0907出品 26"/>
          <p:cNvGrpSpPr/>
          <p:nvPr/>
        </p:nvGrpSpPr>
        <p:grpSpPr>
          <a:xfrm>
            <a:off x="5030931" y="2884106"/>
            <a:ext cx="601529" cy="562742"/>
            <a:chOff x="5030931" y="2884106"/>
            <a:chExt cx="601529" cy="562742"/>
          </a:xfrm>
        </p:grpSpPr>
        <p:sp>
          <p:nvSpPr>
            <p:cNvPr id="28" name="淘宝网Chenying0907出品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ACBE"/>
                </a:solidFill>
                <a:latin typeface="Impact MT Std" pitchFamily="34" charset="0"/>
              </a:endParaRPr>
            </a:p>
          </p:txBody>
        </p:sp>
        <p:sp>
          <p:nvSpPr>
            <p:cNvPr id="29" name="淘宝网Chenying0907出品 58"/>
            <p:cNvSpPr txBox="1"/>
            <p:nvPr/>
          </p:nvSpPr>
          <p:spPr>
            <a:xfrm>
              <a:off x="5030931" y="2902999"/>
              <a:ext cx="601529" cy="523220"/>
            </a:xfrm>
            <a:prstGeom prst="rect">
              <a:avLst/>
            </a:prstGeom>
            <a:noFill/>
          </p:spPr>
          <p:txBody>
            <a:bodyPr wrap="square" rtlCol="0">
              <a:spAutoFit/>
            </a:bodyPr>
            <a:lstStyle/>
            <a:p>
              <a:pPr algn="ctr"/>
              <a:r>
                <a:rPr lang="en-US" altLang="zh-CN" sz="2800" dirty="0">
                  <a:solidFill>
                    <a:srgbClr val="01ACBE"/>
                  </a:solidFill>
                  <a:latin typeface="Impact MT Std" pitchFamily="34" charset="0"/>
                </a:rPr>
                <a:t>02</a:t>
              </a:r>
              <a:endParaRPr lang="zh-CN" altLang="en-US" sz="2800" dirty="0">
                <a:solidFill>
                  <a:srgbClr val="01ACBE"/>
                </a:solidFill>
                <a:latin typeface="Impact MT Std" pitchFamily="34" charset="0"/>
              </a:endParaRPr>
            </a:p>
          </p:txBody>
        </p:sp>
      </p:grpSp>
      <p:sp>
        <p:nvSpPr>
          <p:cNvPr id="22" name="KSO_Shape"/>
          <p:cNvSpPr/>
          <p:nvPr/>
        </p:nvSpPr>
        <p:spPr bwMode="auto">
          <a:xfrm>
            <a:off x="3165951" y="2924944"/>
            <a:ext cx="771396" cy="65697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2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2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25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2" presetClass="entr" presetSubtype="1" fill="hold" grpId="0"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750"/>
                            </p:stCondLst>
                            <p:childTnLst>
                              <p:par>
                                <p:cTn id="28" presetID="42"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淘宝网Chenying0907出品 7"/>
          <p:cNvGrpSpPr/>
          <p:nvPr/>
        </p:nvGrpSpPr>
        <p:grpSpPr>
          <a:xfrm>
            <a:off x="552971" y="324163"/>
            <a:ext cx="604358" cy="216024"/>
            <a:chOff x="264939" y="188640"/>
            <a:chExt cx="604358" cy="216024"/>
          </a:xfrm>
        </p:grpSpPr>
        <p:sp>
          <p:nvSpPr>
            <p:cNvPr id="9" name="燕尾形 8"/>
            <p:cNvSpPr/>
            <p:nvPr/>
          </p:nvSpPr>
          <p:spPr>
            <a:xfrm>
              <a:off x="264939" y="188640"/>
              <a:ext cx="216024" cy="216024"/>
            </a:xfrm>
            <a:prstGeom prst="chevron">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454914" y="188640"/>
              <a:ext cx="216024" cy="216024"/>
            </a:xfrm>
            <a:prstGeom prst="chevron">
              <a:avLst/>
            </a:prstGeom>
            <a:solidFill>
              <a:srgbClr val="01ACB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653273" y="188640"/>
              <a:ext cx="216024" cy="216024"/>
            </a:xfrm>
            <a:prstGeom prst="chevron">
              <a:avLst/>
            </a:prstGeom>
            <a:solidFill>
              <a:srgbClr val="01AC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 name="淘宝网Chenying0907出品 9"/>
          <p:cNvSpPr txBox="1"/>
          <p:nvPr/>
        </p:nvSpPr>
        <p:spPr>
          <a:xfrm>
            <a:off x="1344930" y="243840"/>
            <a:ext cx="4733290" cy="807085"/>
          </a:xfrm>
          <a:prstGeom prst="rect">
            <a:avLst/>
          </a:prstGeom>
          <a:noFill/>
        </p:spPr>
        <p:txBody>
          <a:bodyPr wrap="square" lIns="68580" tIns="34290" rIns="68580" bIns="34290" rtlCol="0">
            <a:spAutoFit/>
          </a:bodyPr>
          <a:lstStyle/>
          <a:p>
            <a:pPr marL="0" lvl="1"/>
            <a:r>
              <a:rPr lang="zh-CN" altLang="en-US" sz="2400" b="1" dirty="0">
                <a:solidFill>
                  <a:srgbClr val="01ACBE"/>
                </a:solidFill>
                <a:latin typeface="微软雅黑" panose="020B0503020204020204" pitchFamily="34" charset="-122"/>
                <a:ea typeface="微软雅黑" panose="020B0503020204020204" pitchFamily="34" charset="-122"/>
              </a:rPr>
              <a:t>上海添蓝拉链科技有限公司</a:t>
            </a:r>
          </a:p>
          <a:p>
            <a:pPr marL="0" lvl="1"/>
            <a:r>
              <a:rPr lang="zh-CN" altLang="en-US" sz="2400" b="1" dirty="0">
                <a:solidFill>
                  <a:srgbClr val="01ACBE"/>
                </a:solidFill>
                <a:latin typeface="微软雅黑" panose="020B0503020204020204" pitchFamily="34" charset="-122"/>
                <a:ea typeface="微软雅黑" panose="020B0503020204020204" pitchFamily="34" charset="-122"/>
              </a:rPr>
              <a:t>添达钮扣配件（上海）有限公司</a:t>
            </a:r>
          </a:p>
        </p:txBody>
      </p:sp>
      <p:cxnSp>
        <p:nvCxnSpPr>
          <p:cNvPr id="13" name="淘宝网Chenying0907出品 12"/>
          <p:cNvCxnSpPr/>
          <p:nvPr/>
        </p:nvCxnSpPr>
        <p:spPr>
          <a:xfrm>
            <a:off x="1417067" y="620688"/>
            <a:ext cx="96490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淘宝网Chenying0907出品标注 13"/>
          <p:cNvSpPr/>
          <p:nvPr/>
        </p:nvSpPr>
        <p:spPr>
          <a:xfrm>
            <a:off x="10911205" y="269240"/>
            <a:ext cx="443230" cy="296545"/>
          </a:xfrm>
          <a:prstGeom prst="wedgeRectCallou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a:latin typeface="Impact MT Std" pitchFamily="34" charset="0"/>
            </a:endParaRPr>
          </a:p>
          <a:p>
            <a:pPr algn="ctr"/>
            <a:endParaRPr lang="en-US" altLang="zh-CN" sz="2000">
              <a:latin typeface="Impact MT Std" pitchFamily="34" charset="0"/>
            </a:endParaRPr>
          </a:p>
        </p:txBody>
      </p:sp>
      <p:sp>
        <p:nvSpPr>
          <p:cNvPr id="15" name="淘宝网Chenying0907出品 3"/>
          <p:cNvSpPr>
            <a:spLocks noChangeArrowheads="1"/>
          </p:cNvSpPr>
          <p:nvPr/>
        </p:nvSpPr>
        <p:spPr bwMode="auto">
          <a:xfrm>
            <a:off x="10805160" y="243840"/>
            <a:ext cx="549275" cy="31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spcBef>
                <a:spcPct val="0"/>
              </a:spcBef>
              <a:buFont typeface="Arial" panose="020B0604020202020204" pitchFamily="34" charset="0"/>
              <a:buNone/>
            </a:pPr>
            <a:r>
              <a:rPr lang="en-US" altLang="zh-CN" sz="1600" b="1" dirty="0">
                <a:solidFill>
                  <a:schemeClr val="bg1"/>
                </a:solidFill>
                <a:latin typeface="Impact MT Std" pitchFamily="34" charset="0"/>
                <a:ea typeface="微软雅黑" panose="020B0503020204020204" pitchFamily="34" charset="-122"/>
                <a:cs typeface="Arial" panose="020B0604020202020204" pitchFamily="34" charset="0"/>
              </a:rPr>
              <a:t>09</a:t>
            </a:r>
          </a:p>
        </p:txBody>
      </p:sp>
      <p:pic>
        <p:nvPicPr>
          <p:cNvPr id="44" name="淘宝网Chenying0907出品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5600" y="2498186"/>
            <a:ext cx="3860800" cy="2238818"/>
          </a:xfrm>
          <a:prstGeom prst="rect">
            <a:avLst/>
          </a:prstGeom>
        </p:spPr>
      </p:pic>
      <p:sp>
        <p:nvSpPr>
          <p:cNvPr id="45" name="圆角淘宝网Chenying0907出品 44"/>
          <p:cNvSpPr/>
          <p:nvPr/>
        </p:nvSpPr>
        <p:spPr>
          <a:xfrm>
            <a:off x="8122285" y="985520"/>
            <a:ext cx="3741420" cy="3080385"/>
          </a:xfrm>
          <a:prstGeom prst="roundRect">
            <a:avLst>
              <a:gd name="adj" fmla="val 13612"/>
            </a:avLst>
          </a:prstGeom>
          <a:gradFill>
            <a:gsLst>
              <a:gs pos="100000">
                <a:schemeClr val="accent1">
                  <a:lumMod val="5000"/>
                  <a:lumOff val="95000"/>
                </a:schemeClr>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6" name="圆角淘宝网Chenying0907出品 45"/>
          <p:cNvSpPr/>
          <p:nvPr/>
        </p:nvSpPr>
        <p:spPr>
          <a:xfrm>
            <a:off x="151130" y="4295775"/>
            <a:ext cx="3850640" cy="2415540"/>
          </a:xfrm>
          <a:prstGeom prst="roundRect">
            <a:avLst>
              <a:gd name="adj" fmla="val 13612"/>
            </a:avLst>
          </a:prstGeom>
          <a:gradFill>
            <a:gsLst>
              <a:gs pos="100000">
                <a:schemeClr val="accent1">
                  <a:lumMod val="5000"/>
                  <a:lumOff val="95000"/>
                </a:schemeClr>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7" name="圆角淘宝网Chenying0907出品 46"/>
          <p:cNvSpPr/>
          <p:nvPr/>
        </p:nvSpPr>
        <p:spPr>
          <a:xfrm>
            <a:off x="151130" y="1050925"/>
            <a:ext cx="4023360" cy="3103880"/>
          </a:xfrm>
          <a:prstGeom prst="roundRect">
            <a:avLst>
              <a:gd name="adj" fmla="val 13612"/>
            </a:avLst>
          </a:prstGeom>
          <a:gradFill>
            <a:gsLst>
              <a:gs pos="100000">
                <a:schemeClr val="accent1">
                  <a:lumMod val="5000"/>
                  <a:lumOff val="95000"/>
                </a:schemeClr>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8" name="圆角淘宝网Chenying0907出品 47"/>
          <p:cNvSpPr/>
          <p:nvPr/>
        </p:nvSpPr>
        <p:spPr>
          <a:xfrm>
            <a:off x="8147050" y="4205605"/>
            <a:ext cx="3644265" cy="2385695"/>
          </a:xfrm>
          <a:prstGeom prst="roundRect">
            <a:avLst>
              <a:gd name="adj" fmla="val 13612"/>
            </a:avLst>
          </a:prstGeom>
          <a:gradFill>
            <a:gsLst>
              <a:gs pos="100000">
                <a:schemeClr val="accent1">
                  <a:lumMod val="5000"/>
                  <a:lumOff val="95000"/>
                </a:schemeClr>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49" name="淘宝网Chenying0907出品 48"/>
          <p:cNvCxnSpPr/>
          <p:nvPr/>
        </p:nvCxnSpPr>
        <p:spPr>
          <a:xfrm flipV="1">
            <a:off x="7810500" y="2807970"/>
            <a:ext cx="625475" cy="28725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淘宝网Chenying0907出品 49"/>
          <p:cNvCxnSpPr/>
          <p:nvPr/>
        </p:nvCxnSpPr>
        <p:spPr>
          <a:xfrm flipH="1" flipV="1">
            <a:off x="3776663" y="2807970"/>
            <a:ext cx="625475" cy="28725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淘宝网Chenying0907出品 50"/>
          <p:cNvCxnSpPr/>
          <p:nvPr/>
        </p:nvCxnSpPr>
        <p:spPr>
          <a:xfrm>
            <a:off x="7810500" y="4958947"/>
            <a:ext cx="625475" cy="28725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淘宝网Chenying0907出品 51"/>
          <p:cNvCxnSpPr/>
          <p:nvPr/>
        </p:nvCxnSpPr>
        <p:spPr>
          <a:xfrm flipH="1">
            <a:off x="3776663" y="4958947"/>
            <a:ext cx="625475" cy="28725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3" name="淘宝网Chenying0907出品 52"/>
          <p:cNvGrpSpPr/>
          <p:nvPr/>
        </p:nvGrpSpPr>
        <p:grpSpPr>
          <a:xfrm>
            <a:off x="125094" y="985677"/>
            <a:ext cx="4023360" cy="718029"/>
            <a:chOff x="1586814" y="1474033"/>
            <a:chExt cx="2000250" cy="368178"/>
          </a:xfrm>
        </p:grpSpPr>
        <p:sp>
          <p:nvSpPr>
            <p:cNvPr id="54" name="淘宝网Chenying0907出品 53"/>
            <p:cNvSpPr/>
            <p:nvPr/>
          </p:nvSpPr>
          <p:spPr>
            <a:xfrm>
              <a:off x="1586814" y="1474033"/>
              <a:ext cx="2000250" cy="368178"/>
            </a:xfrm>
            <a:custGeom>
              <a:avLst/>
              <a:gdLst>
                <a:gd name="connsiteX0" fmla="*/ 216058 w 2000250"/>
                <a:gd name="connsiteY0" fmla="*/ 0 h 368178"/>
                <a:gd name="connsiteX1" fmla="*/ 1784192 w 2000250"/>
                <a:gd name="connsiteY1" fmla="*/ 0 h 368178"/>
                <a:gd name="connsiteX2" fmla="*/ 2000250 w 2000250"/>
                <a:gd name="connsiteY2" fmla="*/ 216058 h 368178"/>
                <a:gd name="connsiteX3" fmla="*/ 2000250 w 2000250"/>
                <a:gd name="connsiteY3" fmla="*/ 368178 h 368178"/>
                <a:gd name="connsiteX4" fmla="*/ 0 w 2000250"/>
                <a:gd name="connsiteY4" fmla="*/ 368178 h 368178"/>
                <a:gd name="connsiteX5" fmla="*/ 0 w 2000250"/>
                <a:gd name="connsiteY5" fmla="*/ 216058 h 368178"/>
                <a:gd name="connsiteX6" fmla="*/ 216058 w 2000250"/>
                <a:gd name="connsiteY6" fmla="*/ 0 h 36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368178">
                  <a:moveTo>
                    <a:pt x="216058" y="0"/>
                  </a:moveTo>
                  <a:lnTo>
                    <a:pt x="1784192" y="0"/>
                  </a:lnTo>
                  <a:cubicBezTo>
                    <a:pt x="1903518" y="0"/>
                    <a:pt x="2000250" y="96732"/>
                    <a:pt x="2000250" y="216058"/>
                  </a:cubicBezTo>
                  <a:lnTo>
                    <a:pt x="2000250" y="368178"/>
                  </a:lnTo>
                  <a:lnTo>
                    <a:pt x="0" y="368178"/>
                  </a:lnTo>
                  <a:lnTo>
                    <a:pt x="0" y="216058"/>
                  </a:lnTo>
                  <a:cubicBezTo>
                    <a:pt x="0" y="96732"/>
                    <a:pt x="96732" y="0"/>
                    <a:pt x="216058" y="0"/>
                  </a:cubicBezTo>
                  <a:close/>
                </a:path>
              </a:pathLst>
            </a:custGeom>
            <a:solidFill>
              <a:srgbClr val="FEB750"/>
            </a:soli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55" name="淘宝网Chenying0907出品 46"/>
            <p:cNvSpPr txBox="1"/>
            <p:nvPr/>
          </p:nvSpPr>
          <p:spPr>
            <a:xfrm>
              <a:off x="1680112" y="1547865"/>
              <a:ext cx="1840804" cy="220434"/>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服饰拉链事业部</a:t>
              </a:r>
            </a:p>
          </p:txBody>
        </p:sp>
      </p:grpSp>
      <p:sp>
        <p:nvSpPr>
          <p:cNvPr id="57" name="淘宝网Chenying0907出品 56"/>
          <p:cNvSpPr/>
          <p:nvPr/>
        </p:nvSpPr>
        <p:spPr>
          <a:xfrm>
            <a:off x="8026400" y="937260"/>
            <a:ext cx="3741420" cy="893445"/>
          </a:xfrm>
          <a:custGeom>
            <a:avLst/>
            <a:gdLst>
              <a:gd name="connsiteX0" fmla="*/ 216058 w 2000250"/>
              <a:gd name="connsiteY0" fmla="*/ 0 h 368178"/>
              <a:gd name="connsiteX1" fmla="*/ 1784192 w 2000250"/>
              <a:gd name="connsiteY1" fmla="*/ 0 h 368178"/>
              <a:gd name="connsiteX2" fmla="*/ 2000250 w 2000250"/>
              <a:gd name="connsiteY2" fmla="*/ 216058 h 368178"/>
              <a:gd name="connsiteX3" fmla="*/ 2000250 w 2000250"/>
              <a:gd name="connsiteY3" fmla="*/ 368178 h 368178"/>
              <a:gd name="connsiteX4" fmla="*/ 0 w 2000250"/>
              <a:gd name="connsiteY4" fmla="*/ 368178 h 368178"/>
              <a:gd name="connsiteX5" fmla="*/ 0 w 2000250"/>
              <a:gd name="connsiteY5" fmla="*/ 216058 h 368178"/>
              <a:gd name="connsiteX6" fmla="*/ 216058 w 2000250"/>
              <a:gd name="connsiteY6" fmla="*/ 0 h 36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368178">
                <a:moveTo>
                  <a:pt x="216058" y="0"/>
                </a:moveTo>
                <a:lnTo>
                  <a:pt x="1784192" y="0"/>
                </a:lnTo>
                <a:cubicBezTo>
                  <a:pt x="1903518" y="0"/>
                  <a:pt x="2000250" y="96732"/>
                  <a:pt x="2000250" y="216058"/>
                </a:cubicBezTo>
                <a:lnTo>
                  <a:pt x="2000250" y="368178"/>
                </a:lnTo>
                <a:lnTo>
                  <a:pt x="0" y="368178"/>
                </a:lnTo>
                <a:lnTo>
                  <a:pt x="0" y="216058"/>
                </a:lnTo>
                <a:cubicBezTo>
                  <a:pt x="0" y="96732"/>
                  <a:pt x="96732" y="0"/>
                  <a:pt x="216058" y="0"/>
                </a:cubicBezTo>
                <a:close/>
              </a:path>
            </a:pathLst>
          </a:custGeom>
          <a:solidFill>
            <a:srgbClr val="E46E6F"/>
          </a:soli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a:latin typeface="微软雅黑" panose="020B0503020204020204" pitchFamily="34" charset="-122"/>
                <a:ea typeface="微软雅黑" panose="020B0503020204020204" pitchFamily="34" charset="-122"/>
              </a:rPr>
              <a:t>汽车拉链制造事业部</a:t>
            </a:r>
          </a:p>
        </p:txBody>
      </p:sp>
      <p:grpSp>
        <p:nvGrpSpPr>
          <p:cNvPr id="59" name="淘宝网Chenying0907出品 58"/>
          <p:cNvGrpSpPr/>
          <p:nvPr/>
        </p:nvGrpSpPr>
        <p:grpSpPr>
          <a:xfrm>
            <a:off x="170815" y="4295775"/>
            <a:ext cx="3832225" cy="705916"/>
            <a:chOff x="1577975" y="4157466"/>
            <a:chExt cx="2000250" cy="368178"/>
          </a:xfrm>
        </p:grpSpPr>
        <p:sp>
          <p:nvSpPr>
            <p:cNvPr id="60" name="淘宝网Chenying0907出品 59"/>
            <p:cNvSpPr/>
            <p:nvPr/>
          </p:nvSpPr>
          <p:spPr>
            <a:xfrm>
              <a:off x="1577975" y="4157466"/>
              <a:ext cx="2000250" cy="368178"/>
            </a:xfrm>
            <a:custGeom>
              <a:avLst/>
              <a:gdLst>
                <a:gd name="connsiteX0" fmla="*/ 216058 w 2000250"/>
                <a:gd name="connsiteY0" fmla="*/ 0 h 368178"/>
                <a:gd name="connsiteX1" fmla="*/ 1784192 w 2000250"/>
                <a:gd name="connsiteY1" fmla="*/ 0 h 368178"/>
                <a:gd name="connsiteX2" fmla="*/ 2000250 w 2000250"/>
                <a:gd name="connsiteY2" fmla="*/ 216058 h 368178"/>
                <a:gd name="connsiteX3" fmla="*/ 2000250 w 2000250"/>
                <a:gd name="connsiteY3" fmla="*/ 368178 h 368178"/>
                <a:gd name="connsiteX4" fmla="*/ 0 w 2000250"/>
                <a:gd name="connsiteY4" fmla="*/ 368178 h 368178"/>
                <a:gd name="connsiteX5" fmla="*/ 0 w 2000250"/>
                <a:gd name="connsiteY5" fmla="*/ 216058 h 368178"/>
                <a:gd name="connsiteX6" fmla="*/ 216058 w 2000250"/>
                <a:gd name="connsiteY6" fmla="*/ 0 h 36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368178">
                  <a:moveTo>
                    <a:pt x="216058" y="0"/>
                  </a:moveTo>
                  <a:lnTo>
                    <a:pt x="1784192" y="0"/>
                  </a:lnTo>
                  <a:cubicBezTo>
                    <a:pt x="1903518" y="0"/>
                    <a:pt x="2000250" y="96732"/>
                    <a:pt x="2000250" y="216058"/>
                  </a:cubicBezTo>
                  <a:lnTo>
                    <a:pt x="2000250" y="368178"/>
                  </a:lnTo>
                  <a:lnTo>
                    <a:pt x="0" y="368178"/>
                  </a:lnTo>
                  <a:lnTo>
                    <a:pt x="0" y="216058"/>
                  </a:lnTo>
                  <a:cubicBezTo>
                    <a:pt x="0" y="96732"/>
                    <a:pt x="96732" y="0"/>
                    <a:pt x="216058" y="0"/>
                  </a:cubicBezTo>
                  <a:close/>
                </a:path>
              </a:pathLst>
            </a:custGeom>
            <a:solidFill>
              <a:srgbClr val="01ACBE"/>
            </a:soli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61" name="淘宝网Chenying0907出品 48"/>
            <p:cNvSpPr txBox="1"/>
            <p:nvPr/>
          </p:nvSpPr>
          <p:spPr>
            <a:xfrm>
              <a:off x="1652063" y="4245509"/>
              <a:ext cx="1840804" cy="207988"/>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户外运动拉链事业部</a:t>
              </a:r>
            </a:p>
          </p:txBody>
        </p:sp>
      </p:grpSp>
      <p:sp>
        <p:nvSpPr>
          <p:cNvPr id="63" name="淘宝网Chenying0907出品 62"/>
          <p:cNvSpPr/>
          <p:nvPr/>
        </p:nvSpPr>
        <p:spPr>
          <a:xfrm>
            <a:off x="8147050" y="4205605"/>
            <a:ext cx="3716655" cy="757555"/>
          </a:xfrm>
          <a:custGeom>
            <a:avLst/>
            <a:gdLst>
              <a:gd name="connsiteX0" fmla="*/ 216058 w 2000250"/>
              <a:gd name="connsiteY0" fmla="*/ 0 h 368178"/>
              <a:gd name="connsiteX1" fmla="*/ 1784192 w 2000250"/>
              <a:gd name="connsiteY1" fmla="*/ 0 h 368178"/>
              <a:gd name="connsiteX2" fmla="*/ 2000250 w 2000250"/>
              <a:gd name="connsiteY2" fmla="*/ 216058 h 368178"/>
              <a:gd name="connsiteX3" fmla="*/ 2000250 w 2000250"/>
              <a:gd name="connsiteY3" fmla="*/ 368178 h 368178"/>
              <a:gd name="connsiteX4" fmla="*/ 0 w 2000250"/>
              <a:gd name="connsiteY4" fmla="*/ 368178 h 368178"/>
              <a:gd name="connsiteX5" fmla="*/ 0 w 2000250"/>
              <a:gd name="connsiteY5" fmla="*/ 216058 h 368178"/>
              <a:gd name="connsiteX6" fmla="*/ 216058 w 2000250"/>
              <a:gd name="connsiteY6" fmla="*/ 0 h 36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368178">
                <a:moveTo>
                  <a:pt x="216058" y="0"/>
                </a:moveTo>
                <a:lnTo>
                  <a:pt x="1784192" y="0"/>
                </a:lnTo>
                <a:cubicBezTo>
                  <a:pt x="1903518" y="0"/>
                  <a:pt x="2000250" y="96732"/>
                  <a:pt x="2000250" y="216058"/>
                </a:cubicBezTo>
                <a:lnTo>
                  <a:pt x="2000250" y="368178"/>
                </a:lnTo>
                <a:lnTo>
                  <a:pt x="0" y="368178"/>
                </a:lnTo>
                <a:lnTo>
                  <a:pt x="0" y="216058"/>
                </a:lnTo>
                <a:cubicBezTo>
                  <a:pt x="0" y="96732"/>
                  <a:pt x="96732" y="0"/>
                  <a:pt x="216058" y="0"/>
                </a:cubicBezTo>
                <a:close/>
              </a:path>
            </a:pathLst>
          </a:custGeom>
          <a:solidFill>
            <a:srgbClr val="663A77"/>
          </a:soli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a:latin typeface="微软雅黑" panose="020B0503020204020204" pitchFamily="34" charset="-122"/>
                <a:ea typeface="微软雅黑" panose="020B0503020204020204" pitchFamily="34" charset="-122"/>
              </a:rPr>
              <a:t>箱包 家居事业部</a:t>
            </a:r>
          </a:p>
        </p:txBody>
      </p:sp>
      <p:pic>
        <p:nvPicPr>
          <p:cNvPr id="2" name="图片 1"/>
          <p:cNvPicPr>
            <a:picLocks noChangeAspect="1"/>
          </p:cNvPicPr>
          <p:nvPr/>
        </p:nvPicPr>
        <p:blipFill>
          <a:blip r:embed="rId5"/>
          <a:stretch>
            <a:fillRect/>
          </a:stretch>
        </p:blipFill>
        <p:spPr>
          <a:xfrm>
            <a:off x="4625975" y="2626360"/>
            <a:ext cx="2943860" cy="1981835"/>
          </a:xfrm>
          <a:prstGeom prst="rect">
            <a:avLst/>
          </a:prstGeom>
        </p:spPr>
      </p:pic>
      <p:sp>
        <p:nvSpPr>
          <p:cNvPr id="4" name="文本框 3"/>
          <p:cNvSpPr txBox="1"/>
          <p:nvPr/>
        </p:nvSpPr>
        <p:spPr>
          <a:xfrm>
            <a:off x="313055" y="1722120"/>
            <a:ext cx="3526790" cy="2707005"/>
          </a:xfrm>
          <a:prstGeom prst="rect">
            <a:avLst/>
          </a:prstGeom>
          <a:noFill/>
          <a:ln w="12700" cmpd="sng">
            <a:solidFill>
              <a:schemeClr val="bg1"/>
            </a:solidFill>
            <a:prstDash val="solid"/>
          </a:ln>
        </p:spPr>
        <p:txBody>
          <a:bodyPr wrap="square" rtlCol="0">
            <a:spAutoFit/>
          </a:bodyPr>
          <a:lstStyle/>
          <a:p>
            <a:r>
              <a:rPr lang="zh-CN" altLang="en-US" sz="2000" b="1">
                <a:solidFill>
                  <a:srgbClr val="6A93C4"/>
                </a:solidFill>
                <a:sym typeface="+mn-ea"/>
              </a:rPr>
              <a:t>拉链作为服装生产的重要组成部分，其产品的好坏直接关系到成衣品质。</a:t>
            </a:r>
            <a:r>
              <a:rPr lang="en-US" altLang="zh-CN" sz="2000" b="1">
                <a:solidFill>
                  <a:srgbClr val="6A93C4"/>
                </a:solidFill>
                <a:sym typeface="+mn-ea"/>
              </a:rPr>
              <a:t>PGP </a:t>
            </a:r>
            <a:r>
              <a:rPr lang="zh-CN" altLang="en-US" sz="2000" b="1">
                <a:solidFill>
                  <a:srgbClr val="6A93C4"/>
                </a:solidFill>
                <a:sym typeface="+mn-ea"/>
              </a:rPr>
              <a:t>一直坚持用最好品质的原材料和最顶端的开发团队来生产并服务各品牌客人。注重产品细节一直是</a:t>
            </a:r>
            <a:r>
              <a:rPr lang="en-US" altLang="zh-CN" sz="2000" b="1">
                <a:solidFill>
                  <a:srgbClr val="6A93C4"/>
                </a:solidFill>
                <a:sym typeface="+mn-ea"/>
              </a:rPr>
              <a:t>PGP</a:t>
            </a:r>
            <a:r>
              <a:rPr lang="zh-CN" altLang="en-US" sz="2000" b="1">
                <a:solidFill>
                  <a:srgbClr val="6A93C4"/>
                </a:solidFill>
                <a:sym typeface="+mn-ea"/>
              </a:rPr>
              <a:t>致胜的有力武器。</a:t>
            </a:r>
            <a:endParaRPr lang="zh-CN" altLang="en-US" sz="3000" b="1">
              <a:solidFill>
                <a:srgbClr val="6A93C4"/>
              </a:solidFill>
              <a:sym typeface="+mn-ea"/>
            </a:endParaRPr>
          </a:p>
          <a:p>
            <a:endParaRPr lang="zh-CN" altLang="en-US" sz="3000" b="1">
              <a:solidFill>
                <a:srgbClr val="6A93C4"/>
              </a:solidFill>
              <a:sym typeface="+mn-ea"/>
            </a:endParaRPr>
          </a:p>
        </p:txBody>
      </p:sp>
      <p:sp>
        <p:nvSpPr>
          <p:cNvPr id="22" name="文本框 21"/>
          <p:cNvSpPr txBox="1"/>
          <p:nvPr/>
        </p:nvSpPr>
        <p:spPr>
          <a:xfrm>
            <a:off x="8220075" y="1907540"/>
            <a:ext cx="3497580" cy="2245360"/>
          </a:xfrm>
          <a:prstGeom prst="rect">
            <a:avLst/>
          </a:prstGeom>
          <a:noFill/>
          <a:ln w="12700" cmpd="sng">
            <a:solidFill>
              <a:schemeClr val="bg1"/>
            </a:solidFill>
            <a:prstDash val="solid"/>
          </a:ln>
        </p:spPr>
        <p:txBody>
          <a:bodyPr wrap="square" rtlCol="0">
            <a:spAutoFit/>
          </a:bodyPr>
          <a:lstStyle/>
          <a:p>
            <a:r>
              <a:rPr lang="zh-CN" altLang="en-US" sz="2000" b="1">
                <a:solidFill>
                  <a:srgbClr val="6A93C4"/>
                </a:solidFill>
                <a:sym typeface="+mn-ea"/>
              </a:rPr>
              <a:t>从对纱线色牢度及强度的控制，再到拉链牙齿成型，我司均采用特殊工艺来避免拉链与皮革长时间接触过程中所产生的移色问题，与此同时，拉链各项物理性能均能达到车用产品要求。</a:t>
            </a:r>
          </a:p>
        </p:txBody>
      </p:sp>
      <p:sp>
        <p:nvSpPr>
          <p:cNvPr id="25" name="文本框 24"/>
          <p:cNvSpPr txBox="1"/>
          <p:nvPr/>
        </p:nvSpPr>
        <p:spPr>
          <a:xfrm>
            <a:off x="337820" y="5126990"/>
            <a:ext cx="3268345" cy="1630045"/>
          </a:xfrm>
          <a:prstGeom prst="rect">
            <a:avLst/>
          </a:prstGeom>
          <a:noFill/>
          <a:ln w="12700" cmpd="sng">
            <a:solidFill>
              <a:schemeClr val="bg1"/>
            </a:solidFill>
            <a:prstDash val="solid"/>
          </a:ln>
        </p:spPr>
        <p:txBody>
          <a:bodyPr wrap="square" rtlCol="0">
            <a:spAutoFit/>
          </a:bodyPr>
          <a:lstStyle/>
          <a:p>
            <a:r>
              <a:rPr lang="zh-CN" altLang="en-US" sz="2000" b="1">
                <a:solidFill>
                  <a:srgbClr val="6A93C4"/>
                </a:solidFill>
                <a:sym typeface="+mn-ea"/>
              </a:rPr>
              <a:t>运动服饰不仅注重产品本身的功能性，还需兼具时尚与前卫的附加要求。</a:t>
            </a:r>
            <a:r>
              <a:rPr lang="en-US" altLang="zh-CN" sz="2000" b="1">
                <a:solidFill>
                  <a:srgbClr val="6A93C4"/>
                </a:solidFill>
                <a:sym typeface="+mn-ea"/>
              </a:rPr>
              <a:t>PGP</a:t>
            </a:r>
            <a:r>
              <a:rPr lang="zh-CN" altLang="en-US" sz="2000" b="1">
                <a:solidFill>
                  <a:srgbClr val="6A93C4"/>
                </a:solidFill>
                <a:sym typeface="+mn-ea"/>
              </a:rPr>
              <a:t>致力于研发轻便新颖的户外拉链来满足爱运动的你。</a:t>
            </a:r>
          </a:p>
        </p:txBody>
      </p:sp>
      <p:sp>
        <p:nvSpPr>
          <p:cNvPr id="28" name="文本框 27"/>
          <p:cNvSpPr txBox="1"/>
          <p:nvPr/>
        </p:nvSpPr>
        <p:spPr>
          <a:xfrm>
            <a:off x="8220075" y="5001895"/>
            <a:ext cx="3571875" cy="1630045"/>
          </a:xfrm>
          <a:prstGeom prst="rect">
            <a:avLst/>
          </a:prstGeom>
          <a:noFill/>
          <a:ln w="12700" cmpd="sng">
            <a:solidFill>
              <a:schemeClr val="bg1"/>
            </a:solidFill>
            <a:prstDash val="solid"/>
          </a:ln>
        </p:spPr>
        <p:txBody>
          <a:bodyPr wrap="square" rtlCol="0">
            <a:spAutoFit/>
          </a:bodyPr>
          <a:lstStyle/>
          <a:p>
            <a:r>
              <a:rPr lang="zh-CN" altLang="en-US" sz="2000" b="1">
                <a:solidFill>
                  <a:srgbClr val="6A93C4"/>
                </a:solidFill>
                <a:sym typeface="+mn-ea"/>
              </a:rPr>
              <a:t>拉链柔软的特性，使其在箱包，家居产品上面得到了越来越广泛的使用。</a:t>
            </a:r>
            <a:r>
              <a:rPr lang="en-US" altLang="zh-CN" sz="2000" b="1">
                <a:solidFill>
                  <a:srgbClr val="6A93C4"/>
                </a:solidFill>
                <a:sym typeface="+mn-ea"/>
              </a:rPr>
              <a:t>PGP</a:t>
            </a:r>
            <a:r>
              <a:rPr lang="zh-CN" altLang="en-US" sz="2000" b="1">
                <a:solidFill>
                  <a:srgbClr val="6A93C4"/>
                </a:solidFill>
                <a:sym typeface="+mn-ea"/>
              </a:rPr>
              <a:t>对细节的严格掌控，使拉链即使经过多次拉合与摩擦，也能经久耐用。</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2" presetClass="entr" presetSubtype="8" fill="hold" nodeType="with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75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22" presetClass="entr" presetSubtype="2" fill="hold" nodeType="withEffect">
                                  <p:stCondLst>
                                    <p:cond delay="1500"/>
                                  </p:stCondLst>
                                  <p:childTnLst>
                                    <p:set>
                                      <p:cBhvr>
                                        <p:cTn id="27" dur="1" fill="hold">
                                          <p:stCondLst>
                                            <p:cond delay="0"/>
                                          </p:stCondLst>
                                        </p:cTn>
                                        <p:tgtEl>
                                          <p:spTgt spid="50"/>
                                        </p:tgtEl>
                                        <p:attrNameLst>
                                          <p:attrName>style.visibility</p:attrName>
                                        </p:attrNameLst>
                                      </p:cBhvr>
                                      <p:to>
                                        <p:strVal val="visible"/>
                                      </p:to>
                                    </p:set>
                                    <p:animEffect transition="in" filter="wipe(right)">
                                      <p:cBhvr>
                                        <p:cTn id="28" dur="500"/>
                                        <p:tgtEl>
                                          <p:spTgt spid="50"/>
                                        </p:tgtEl>
                                      </p:cBhvr>
                                    </p:animEffect>
                                  </p:childTnLst>
                                </p:cTn>
                              </p:par>
                              <p:par>
                                <p:cTn id="29" presetID="22" presetClass="entr" presetSubtype="1" fill="hold" nodeType="withEffect">
                                  <p:stCondLst>
                                    <p:cond delay="1500"/>
                                  </p:stCondLst>
                                  <p:childTnLst>
                                    <p:set>
                                      <p:cBhvr>
                                        <p:cTn id="30" dur="1" fill="hold">
                                          <p:stCondLst>
                                            <p:cond delay="0"/>
                                          </p:stCondLst>
                                        </p:cTn>
                                        <p:tgtEl>
                                          <p:spTgt spid="52"/>
                                        </p:tgtEl>
                                        <p:attrNameLst>
                                          <p:attrName>style.visibility</p:attrName>
                                        </p:attrNameLst>
                                      </p:cBhvr>
                                      <p:to>
                                        <p:strVal val="visible"/>
                                      </p:to>
                                    </p:set>
                                    <p:animEffect transition="in" filter="wipe(up)">
                                      <p:cBhvr>
                                        <p:cTn id="31" dur="500"/>
                                        <p:tgtEl>
                                          <p:spTgt spid="52"/>
                                        </p:tgtEl>
                                      </p:cBhvr>
                                    </p:animEffect>
                                  </p:childTnLst>
                                </p:cTn>
                              </p:par>
                              <p:par>
                                <p:cTn id="32" presetID="22" presetClass="entr" presetSubtype="1" fill="hold" nodeType="withEffect">
                                  <p:stCondLst>
                                    <p:cond delay="1500"/>
                                  </p:stCondLst>
                                  <p:childTnLst>
                                    <p:set>
                                      <p:cBhvr>
                                        <p:cTn id="33" dur="1" fill="hold">
                                          <p:stCondLst>
                                            <p:cond delay="0"/>
                                          </p:stCondLst>
                                        </p:cTn>
                                        <p:tgtEl>
                                          <p:spTgt spid="51"/>
                                        </p:tgtEl>
                                        <p:attrNameLst>
                                          <p:attrName>style.visibility</p:attrName>
                                        </p:attrNameLst>
                                      </p:cBhvr>
                                      <p:to>
                                        <p:strVal val="visible"/>
                                      </p:to>
                                    </p:set>
                                    <p:animEffect transition="in" filter="wipe(up)">
                                      <p:cBhvr>
                                        <p:cTn id="34" dur="500"/>
                                        <p:tgtEl>
                                          <p:spTgt spid="51"/>
                                        </p:tgtEl>
                                      </p:cBhvr>
                                    </p:animEffect>
                                  </p:childTnLst>
                                </p:cTn>
                              </p:par>
                              <p:par>
                                <p:cTn id="35" presetID="22" presetClass="entr" presetSubtype="4" fill="hold" nodeType="withEffect">
                                  <p:stCondLst>
                                    <p:cond delay="1500"/>
                                  </p:stCondLst>
                                  <p:childTnLst>
                                    <p:set>
                                      <p:cBhvr>
                                        <p:cTn id="36" dur="1" fill="hold">
                                          <p:stCondLst>
                                            <p:cond delay="0"/>
                                          </p:stCondLst>
                                        </p:cTn>
                                        <p:tgtEl>
                                          <p:spTgt spid="49"/>
                                        </p:tgtEl>
                                        <p:attrNameLst>
                                          <p:attrName>style.visibility</p:attrName>
                                        </p:attrNameLst>
                                      </p:cBhvr>
                                      <p:to>
                                        <p:strVal val="visible"/>
                                      </p:to>
                                    </p:set>
                                    <p:animEffect transition="in" filter="wipe(down)">
                                      <p:cBhvr>
                                        <p:cTn id="37" dur="500"/>
                                        <p:tgtEl>
                                          <p:spTgt spid="49"/>
                                        </p:tgtEl>
                                      </p:cBhvr>
                                    </p:animEffect>
                                  </p:childTnLst>
                                </p:cTn>
                              </p:par>
                              <p:par>
                                <p:cTn id="38" presetID="53" presetClass="entr" presetSubtype="16" fill="hold" grpId="0" nodeType="withEffect">
                                  <p:stCondLst>
                                    <p:cond delay="2000"/>
                                  </p:stCondLst>
                                  <p:childTnLst>
                                    <p:set>
                                      <p:cBhvr>
                                        <p:cTn id="39" dur="1" fill="hold">
                                          <p:stCondLst>
                                            <p:cond delay="0"/>
                                          </p:stCondLst>
                                        </p:cTn>
                                        <p:tgtEl>
                                          <p:spTgt spid="47"/>
                                        </p:tgtEl>
                                        <p:attrNameLst>
                                          <p:attrName>style.visibility</p:attrName>
                                        </p:attrNameLst>
                                      </p:cBhvr>
                                      <p:to>
                                        <p:strVal val="visible"/>
                                      </p:to>
                                    </p:set>
                                    <p:anim calcmode="lin" valueType="num">
                                      <p:cBhvr>
                                        <p:cTn id="40" dur="500" fill="hold"/>
                                        <p:tgtEl>
                                          <p:spTgt spid="47"/>
                                        </p:tgtEl>
                                        <p:attrNameLst>
                                          <p:attrName>ppt_w</p:attrName>
                                        </p:attrNameLst>
                                      </p:cBhvr>
                                      <p:tavLst>
                                        <p:tav tm="0">
                                          <p:val>
                                            <p:fltVal val="0"/>
                                          </p:val>
                                        </p:tav>
                                        <p:tav tm="100000">
                                          <p:val>
                                            <p:strVal val="#ppt_w"/>
                                          </p:val>
                                        </p:tav>
                                      </p:tavLst>
                                    </p:anim>
                                    <p:anim calcmode="lin" valueType="num">
                                      <p:cBhvr>
                                        <p:cTn id="41" dur="500" fill="hold"/>
                                        <p:tgtEl>
                                          <p:spTgt spid="47"/>
                                        </p:tgtEl>
                                        <p:attrNameLst>
                                          <p:attrName>ppt_h</p:attrName>
                                        </p:attrNameLst>
                                      </p:cBhvr>
                                      <p:tavLst>
                                        <p:tav tm="0">
                                          <p:val>
                                            <p:fltVal val="0"/>
                                          </p:val>
                                        </p:tav>
                                        <p:tav tm="100000">
                                          <p:val>
                                            <p:strVal val="#ppt_h"/>
                                          </p:val>
                                        </p:tav>
                                      </p:tavLst>
                                    </p:anim>
                                    <p:animEffect transition="in" filter="fade">
                                      <p:cBhvr>
                                        <p:cTn id="42" dur="500"/>
                                        <p:tgtEl>
                                          <p:spTgt spid="47"/>
                                        </p:tgtEl>
                                      </p:cBhvr>
                                    </p:animEffect>
                                  </p:childTnLst>
                                </p:cTn>
                              </p:par>
                              <p:par>
                                <p:cTn id="43" presetID="53" presetClass="entr" presetSubtype="16" fill="hold" nodeType="withEffect">
                                  <p:stCondLst>
                                    <p:cond delay="200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childTnLst>
                                </p:cTn>
                              </p:par>
                              <p:par>
                                <p:cTn id="48" presetID="53" presetClass="entr" presetSubtype="16" fill="hold" grpId="0" nodeType="withEffect">
                                  <p:stCondLst>
                                    <p:cond delay="200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grpId="0" nodeType="withEffect">
                                  <p:stCondLst>
                                    <p:cond delay="2000"/>
                                  </p:stCondLst>
                                  <p:childTnLst>
                                    <p:set>
                                      <p:cBhvr>
                                        <p:cTn id="54" dur="1" fill="hold">
                                          <p:stCondLst>
                                            <p:cond delay="0"/>
                                          </p:stCondLst>
                                        </p:cTn>
                                        <p:tgtEl>
                                          <p:spTgt spid="46"/>
                                        </p:tgtEl>
                                        <p:attrNameLst>
                                          <p:attrName>style.visibility</p:attrName>
                                        </p:attrNameLst>
                                      </p:cBhvr>
                                      <p:to>
                                        <p:strVal val="visible"/>
                                      </p:to>
                                    </p:set>
                                    <p:anim calcmode="lin" valueType="num">
                                      <p:cBhvr>
                                        <p:cTn id="55" dur="500" fill="hold"/>
                                        <p:tgtEl>
                                          <p:spTgt spid="46"/>
                                        </p:tgtEl>
                                        <p:attrNameLst>
                                          <p:attrName>ppt_w</p:attrName>
                                        </p:attrNameLst>
                                      </p:cBhvr>
                                      <p:tavLst>
                                        <p:tav tm="0">
                                          <p:val>
                                            <p:fltVal val="0"/>
                                          </p:val>
                                        </p:tav>
                                        <p:tav tm="100000">
                                          <p:val>
                                            <p:strVal val="#ppt_w"/>
                                          </p:val>
                                        </p:tav>
                                      </p:tavLst>
                                    </p:anim>
                                    <p:anim calcmode="lin" valueType="num">
                                      <p:cBhvr>
                                        <p:cTn id="56" dur="500" fill="hold"/>
                                        <p:tgtEl>
                                          <p:spTgt spid="46"/>
                                        </p:tgtEl>
                                        <p:attrNameLst>
                                          <p:attrName>ppt_h</p:attrName>
                                        </p:attrNameLst>
                                      </p:cBhvr>
                                      <p:tavLst>
                                        <p:tav tm="0">
                                          <p:val>
                                            <p:fltVal val="0"/>
                                          </p:val>
                                        </p:tav>
                                        <p:tav tm="100000">
                                          <p:val>
                                            <p:strVal val="#ppt_h"/>
                                          </p:val>
                                        </p:tav>
                                      </p:tavLst>
                                    </p:anim>
                                    <p:animEffect transition="in" filter="fade">
                                      <p:cBhvr>
                                        <p:cTn id="57" dur="500"/>
                                        <p:tgtEl>
                                          <p:spTgt spid="46"/>
                                        </p:tgtEl>
                                      </p:cBhvr>
                                    </p:animEffect>
                                  </p:childTnLst>
                                </p:cTn>
                              </p:par>
                              <p:par>
                                <p:cTn id="58" presetID="53" presetClass="entr" presetSubtype="16" fill="hold" nodeType="withEffect">
                                  <p:stCondLst>
                                    <p:cond delay="2000"/>
                                  </p:stCondLst>
                                  <p:childTnLst>
                                    <p:set>
                                      <p:cBhvr>
                                        <p:cTn id="59" dur="1" fill="hold">
                                          <p:stCondLst>
                                            <p:cond delay="0"/>
                                          </p:stCondLst>
                                        </p:cTn>
                                        <p:tgtEl>
                                          <p:spTgt spid="59"/>
                                        </p:tgtEl>
                                        <p:attrNameLst>
                                          <p:attrName>style.visibility</p:attrName>
                                        </p:attrNameLst>
                                      </p:cBhvr>
                                      <p:to>
                                        <p:strVal val="visible"/>
                                      </p:to>
                                    </p:set>
                                    <p:anim calcmode="lin" valueType="num">
                                      <p:cBhvr>
                                        <p:cTn id="60" dur="500" fill="hold"/>
                                        <p:tgtEl>
                                          <p:spTgt spid="59"/>
                                        </p:tgtEl>
                                        <p:attrNameLst>
                                          <p:attrName>ppt_w</p:attrName>
                                        </p:attrNameLst>
                                      </p:cBhvr>
                                      <p:tavLst>
                                        <p:tav tm="0">
                                          <p:val>
                                            <p:fltVal val="0"/>
                                          </p:val>
                                        </p:tav>
                                        <p:tav tm="100000">
                                          <p:val>
                                            <p:strVal val="#ppt_w"/>
                                          </p:val>
                                        </p:tav>
                                      </p:tavLst>
                                    </p:anim>
                                    <p:anim calcmode="lin" valueType="num">
                                      <p:cBhvr>
                                        <p:cTn id="61" dur="500" fill="hold"/>
                                        <p:tgtEl>
                                          <p:spTgt spid="59"/>
                                        </p:tgtEl>
                                        <p:attrNameLst>
                                          <p:attrName>ppt_h</p:attrName>
                                        </p:attrNameLst>
                                      </p:cBhvr>
                                      <p:tavLst>
                                        <p:tav tm="0">
                                          <p:val>
                                            <p:fltVal val="0"/>
                                          </p:val>
                                        </p:tav>
                                        <p:tav tm="100000">
                                          <p:val>
                                            <p:strVal val="#ppt_h"/>
                                          </p:val>
                                        </p:tav>
                                      </p:tavLst>
                                    </p:anim>
                                    <p:animEffect transition="in" filter="fade">
                                      <p:cBhvr>
                                        <p:cTn id="62" dur="500"/>
                                        <p:tgtEl>
                                          <p:spTgt spid="59"/>
                                        </p:tgtEl>
                                      </p:cBhvr>
                                    </p:animEffect>
                                  </p:childTnLst>
                                </p:cTn>
                              </p:par>
                              <p:par>
                                <p:cTn id="63" presetID="53" presetClass="entr" presetSubtype="16" fill="hold" grpId="0" nodeType="withEffect">
                                  <p:stCondLst>
                                    <p:cond delay="2000"/>
                                  </p:stCondLst>
                                  <p:childTnLst>
                                    <p:set>
                                      <p:cBhvr>
                                        <p:cTn id="64" dur="1" fill="hold">
                                          <p:stCondLst>
                                            <p:cond delay="0"/>
                                          </p:stCondLst>
                                        </p:cTn>
                                        <p:tgtEl>
                                          <p:spTgt spid="48"/>
                                        </p:tgtEl>
                                        <p:attrNameLst>
                                          <p:attrName>style.visibility</p:attrName>
                                        </p:attrNameLst>
                                      </p:cBhvr>
                                      <p:to>
                                        <p:strVal val="visible"/>
                                      </p:to>
                                    </p:set>
                                    <p:anim calcmode="lin" valueType="num">
                                      <p:cBhvr>
                                        <p:cTn id="65" dur="500" fill="hold"/>
                                        <p:tgtEl>
                                          <p:spTgt spid="48"/>
                                        </p:tgtEl>
                                        <p:attrNameLst>
                                          <p:attrName>ppt_w</p:attrName>
                                        </p:attrNameLst>
                                      </p:cBhvr>
                                      <p:tavLst>
                                        <p:tav tm="0">
                                          <p:val>
                                            <p:fltVal val="0"/>
                                          </p:val>
                                        </p:tav>
                                        <p:tav tm="100000">
                                          <p:val>
                                            <p:strVal val="#ppt_w"/>
                                          </p:val>
                                        </p:tav>
                                      </p:tavLst>
                                    </p:anim>
                                    <p:anim calcmode="lin" valueType="num">
                                      <p:cBhvr>
                                        <p:cTn id="66" dur="500" fill="hold"/>
                                        <p:tgtEl>
                                          <p:spTgt spid="48"/>
                                        </p:tgtEl>
                                        <p:attrNameLst>
                                          <p:attrName>ppt_h</p:attrName>
                                        </p:attrNameLst>
                                      </p:cBhvr>
                                      <p:tavLst>
                                        <p:tav tm="0">
                                          <p:val>
                                            <p:fltVal val="0"/>
                                          </p:val>
                                        </p:tav>
                                        <p:tav tm="100000">
                                          <p:val>
                                            <p:strVal val="#ppt_h"/>
                                          </p:val>
                                        </p:tav>
                                      </p:tavLst>
                                    </p:anim>
                                    <p:animEffect transition="in" filter="fade">
                                      <p:cBhvr>
                                        <p:cTn id="6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ldLvl="0" animBg="1"/>
      <p:bldP spid="15" grpId="0"/>
      <p:bldP spid="45" grpId="0" bldLvl="0" animBg="1"/>
      <p:bldP spid="46" grpId="0" bldLvl="0" animBg="1"/>
      <p:bldP spid="47" grpId="0" bldLvl="0" animBg="1"/>
      <p:bldP spid="48" grpId="0" bldLvl="0" animBg="1"/>
    </p:bldLst>
  </p:timing>
</p:sld>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anchor="ctr"/>
      <a:lstStyle>
        <a:defPPr algn="ctr" eaLnBrk="1" fontAlgn="auto" hangingPunct="1">
          <a:spcBef>
            <a:spcPts val="0"/>
          </a:spcBef>
          <a:spcAft>
            <a:spcPts val="0"/>
          </a:spcAft>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w="12700" cmpd="sng">
          <a:solidFill>
            <a:schemeClr val="bg1"/>
          </a:solidFill>
          <a:prstDash val="solid"/>
        </a:ln>
      </a:spPr>
      <a:bodyPr wrap="square" rtlCol="0">
        <a:spAutoFit/>
      </a:bodyPr>
      <a:lstStyle>
        <a:defPPr>
          <a:defRPr lang="en-US" altLang="zh-CN" sz="3000" b="1">
            <a:solidFill>
              <a:srgbClr val="6A93C4"/>
            </a:solidFill>
            <a:sym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customData xmlns="http://www.wps.cn/officeDocument/2013/wpsCustomData" xmlns:s="http://www.wps.cn/officeDocument/2013/wpsCustomData">
  <extobjs>
    <extobj name="EACA8FF8-CB1F-462C-AC97-823CB0AD394B-1">
      <extobjdata type="EACA8FF8-CB1F-462C-AC97-823CB0AD394B" data="ewogICAiTGF0IiA6ICIzMS4xODY3ODkwIiwKICAgIkxuZyIgOiAiMTIxLjE3MjM1MCIsCiAgICJSb3V0ZVR5cGUiIDogIi0xIiwKICAgIlRleHQxIiA6ICLkuIrmtbfluILpnZLmtabljLrkuIrmtbfmt7vok53kupTph5Hmi4npk77mnInpmZDlhazlj7giLAogICAiVGV4dDIiIDogIiIsCiAgICJab29tIiA6ICIxOCIKfQo="/>
    </extobj>
  </extobjs>
</s:customData>
</file>

<file path=customXml/itemProps1.xml><?xml version="1.0" encoding="utf-8"?>
<ds:datastoreItem xmlns:ds="http://schemas.openxmlformats.org/officeDocument/2006/customXml" ds:itemID="{D91AA12A-6350-4BC1-B2BF-436A0AC5D2FB}">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11</TotalTime>
  <Words>1128</Words>
  <Application>Microsoft Office PowerPoint</Application>
  <PresentationFormat>自定义</PresentationFormat>
  <Paragraphs>210</Paragraphs>
  <Slides>19</Slides>
  <Notes>19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19</vt:i4>
      </vt:variant>
    </vt:vector>
  </HeadingPairs>
  <TitlesOfParts>
    <vt:vector size="25" baseType="lpstr">
      <vt:lpstr>Impact MT Std</vt:lpstr>
      <vt:lpstr>Poppins</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Sophia</dc:creator>
  <cp:keywords>http:/www.ypppt.com</cp:keywords>
  <cp:lastModifiedBy>ji hui</cp:lastModifiedBy>
  <cp:revision>241</cp:revision>
  <dcterms:created xsi:type="dcterms:W3CDTF">2016-02-20T13:18:00Z</dcterms:created>
  <dcterms:modified xsi:type="dcterms:W3CDTF">2019-11-27T01:55:23Z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2052-11.1.0.8567</vt:lpwstr>
  </property>
</Properties>
</file>